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</p:sldIdLst>
  <p:sldSz cx="12192000" cy="6858000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96" y="84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D514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D514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D514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7470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127" y="-178054"/>
            <a:ext cx="1090574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4850" y="1589579"/>
            <a:ext cx="10962300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6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07102" y="792607"/>
            <a:ext cx="2164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70" dirty="0">
                <a:solidFill>
                  <a:srgbClr val="FFFFFF"/>
                </a:solidFill>
                <a:latin typeface="Tahoma"/>
                <a:cs typeface="Tahoma"/>
              </a:rPr>
              <a:t>Descripción</a:t>
            </a:r>
            <a:r>
              <a:rPr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pc="80" dirty="0">
                <a:solidFill>
                  <a:srgbClr val="FFFFFF"/>
                </a:solidFill>
                <a:latin typeface="Tahoma"/>
                <a:cs typeface="Tahoma"/>
              </a:rPr>
              <a:t>general</a:t>
            </a:r>
            <a:endParaRPr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680844"/>
            <a:ext cx="10820400" cy="259943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00" lvl="2" indent="-343535">
              <a:spcBef>
                <a:spcPts val="730"/>
              </a:spcBef>
              <a:buSzPct val="160000"/>
              <a:buChar char="•"/>
              <a:tabLst>
                <a:tab pos="356235" algn="l"/>
              </a:tabLst>
            </a:pP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Finalidad</a:t>
            </a:r>
            <a:r>
              <a:rPr sz="2800" b="1" spc="-12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2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las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Subestaciones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270000" lvl="2" indent="-343535">
              <a:spcBef>
                <a:spcPts val="1805"/>
              </a:spcBef>
              <a:buSzPct val="133333"/>
              <a:buChar char="•"/>
              <a:tabLst>
                <a:tab pos="356235" algn="l"/>
              </a:tabLst>
            </a:pP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Equipos</a:t>
            </a:r>
            <a:r>
              <a:rPr sz="2800" b="1" spc="-14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14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4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Subestación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270000" lvl="2" indent="-343535">
              <a:spcBef>
                <a:spcPts val="2130"/>
              </a:spcBef>
              <a:buSzPct val="160000"/>
              <a:buChar char="•"/>
              <a:tabLst>
                <a:tab pos="356235" algn="l"/>
              </a:tabLst>
            </a:pP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Casa</a:t>
            </a:r>
            <a:r>
              <a:rPr sz="2800" b="1" spc="-11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control</a:t>
            </a:r>
            <a:r>
              <a:rPr sz="2800" b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800" b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subestación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270000" lvl="2" indent="-343535">
              <a:spcBef>
                <a:spcPts val="2210"/>
              </a:spcBef>
              <a:buSzPct val="160000"/>
              <a:buChar char="•"/>
              <a:tabLst>
                <a:tab pos="356235" algn="l"/>
              </a:tabLst>
            </a:pP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Configuraciones</a:t>
            </a:r>
            <a:r>
              <a:rPr sz="2800" b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0" dirty="0" smtClean="0">
                <a:solidFill>
                  <a:srgbClr val="0070C0"/>
                </a:solidFill>
                <a:latin typeface="Tahoma"/>
                <a:cs typeface="Tahoma"/>
              </a:rPr>
              <a:t>bus</a:t>
            </a:r>
            <a:r>
              <a:rPr lang="es-ES" sz="2800" b="1" spc="100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10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 err="1" smtClean="0">
                <a:solidFill>
                  <a:srgbClr val="0070C0"/>
                </a:solidFill>
                <a:latin typeface="Tahoma"/>
                <a:cs typeface="Tahoma"/>
              </a:rPr>
              <a:t>subestaci</a:t>
            </a:r>
            <a:r>
              <a:rPr lang="es-ES" sz="2800" b="1" spc="80" dirty="0" err="1" smtClean="0">
                <a:solidFill>
                  <a:srgbClr val="0070C0"/>
                </a:solidFill>
                <a:latin typeface="Tahoma"/>
                <a:cs typeface="Tahoma"/>
              </a:rPr>
              <a:t>ones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8149" y="678307"/>
            <a:ext cx="581825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1585595"/>
            <a:ext cx="10896600" cy="3634969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55600" marR="5080" indent="-343535" algn="just">
              <a:lnSpc>
                <a:spcPts val="3840"/>
              </a:lnSpc>
              <a:spcBef>
                <a:spcPts val="405"/>
              </a:spcBef>
              <a:buSzPct val="139130"/>
              <a:buChar char="•"/>
              <a:tabLst>
                <a:tab pos="356235" algn="l"/>
              </a:tabLst>
            </a:pPr>
            <a:r>
              <a:rPr sz="2800" spc="60" dirty="0">
                <a:latin typeface="Tahoma"/>
                <a:cs typeface="Tahoma"/>
              </a:rPr>
              <a:t>En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general,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subestación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instalación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un </a:t>
            </a:r>
            <a:r>
              <a:rPr sz="2800" spc="95" dirty="0">
                <a:latin typeface="Tahoma"/>
                <a:cs typeface="Tahoma"/>
              </a:rPr>
              <a:t>sistema </a:t>
            </a:r>
            <a:r>
              <a:rPr sz="2800" spc="110" dirty="0">
                <a:latin typeface="Tahoma"/>
                <a:cs typeface="Tahoma"/>
              </a:rPr>
              <a:t>de </a:t>
            </a:r>
            <a:r>
              <a:rPr sz="2800" spc="95" dirty="0">
                <a:latin typeface="Tahoma"/>
                <a:cs typeface="Tahoma"/>
              </a:rPr>
              <a:t>potencia </a:t>
            </a:r>
            <a:r>
              <a:rPr sz="2800" spc="120" dirty="0">
                <a:latin typeface="Tahoma"/>
                <a:cs typeface="Tahoma"/>
              </a:rPr>
              <a:t>que </a:t>
            </a:r>
            <a:r>
              <a:rPr sz="2800" spc="95" dirty="0">
                <a:latin typeface="Tahoma"/>
                <a:cs typeface="Tahoma"/>
              </a:rPr>
              <a:t>contiene </a:t>
            </a:r>
            <a:r>
              <a:rPr sz="2800" spc="10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componentes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tales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0" dirty="0" err="1">
                <a:latin typeface="Tahoma"/>
                <a:cs typeface="Tahoma"/>
              </a:rPr>
              <a:t>como</a:t>
            </a:r>
            <a:r>
              <a:rPr sz="2800" spc="60" dirty="0" smtClean="0">
                <a:latin typeface="Tahoma"/>
                <a:cs typeface="Tahoma"/>
              </a:rPr>
              <a:t>:</a:t>
            </a:r>
            <a:endParaRPr lang="es-ES" sz="2800" spc="60" dirty="0" smtClean="0">
              <a:latin typeface="Tahoma"/>
              <a:cs typeface="Tahoma"/>
            </a:endParaRPr>
          </a:p>
          <a:p>
            <a:pPr marL="355600" marR="5080" indent="-343535" algn="just">
              <a:lnSpc>
                <a:spcPts val="3840"/>
              </a:lnSpc>
              <a:spcBef>
                <a:spcPts val="405"/>
              </a:spcBef>
              <a:buSzPct val="139130"/>
              <a:buChar char="•"/>
              <a:tabLst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spcBef>
                <a:spcPts val="565"/>
              </a:spcBef>
              <a:buSzPct val="155555"/>
              <a:buChar char="–"/>
              <a:tabLst>
                <a:tab pos="756920" algn="l"/>
              </a:tabLst>
            </a:pPr>
            <a:r>
              <a:rPr lang="es-ES" sz="2800" b="1" spc="75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b="1" spc="75" dirty="0" err="1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10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20" dirty="0">
                <a:solidFill>
                  <a:srgbClr val="0070C0"/>
                </a:solidFill>
                <a:latin typeface="Tahoma"/>
                <a:cs typeface="Tahoma"/>
              </a:rPr>
              <a:t>y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otros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dispositivos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conmutación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670"/>
              </a:spcBef>
              <a:buSzPct val="164705"/>
              <a:buChar char="–"/>
              <a:tabLst>
                <a:tab pos="756920" algn="l"/>
              </a:tabLst>
            </a:pP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transformadores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675"/>
              </a:spcBef>
              <a:buSzPct val="140000"/>
              <a:buChar char="–"/>
              <a:tabLst>
                <a:tab pos="756920" algn="l"/>
              </a:tabLst>
            </a:pP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reactores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670"/>
              </a:spcBef>
              <a:buSzPct val="186666"/>
              <a:buChar char="–"/>
              <a:tabLst>
                <a:tab pos="756920" algn="l"/>
              </a:tabLst>
            </a:pP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condensadores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8149" y="678307"/>
            <a:ext cx="566585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585594"/>
            <a:ext cx="10744200" cy="3930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39100"/>
              </a:lnSpc>
              <a:spcBef>
                <a:spcPts val="100"/>
              </a:spcBef>
              <a:buSzPct val="139130"/>
              <a:buChar char="•"/>
              <a:tabLst>
                <a:tab pos="356235" algn="l"/>
              </a:tabLst>
            </a:pPr>
            <a:r>
              <a:rPr sz="2800" spc="130" dirty="0">
                <a:latin typeface="Tahoma"/>
                <a:cs typeface="Tahoma"/>
              </a:rPr>
              <a:t>Una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subestación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generalmente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incluye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casa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 </a:t>
            </a:r>
            <a:r>
              <a:rPr sz="2800" spc="-7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control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que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contiene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equipos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como</a:t>
            </a:r>
            <a:r>
              <a:rPr sz="2800" spc="70" dirty="0" smtClean="0">
                <a:latin typeface="Tahoma"/>
                <a:cs typeface="Tahoma"/>
              </a:rPr>
              <a:t>:</a:t>
            </a:r>
            <a:endParaRPr lang="es-ES" sz="2800" spc="70" dirty="0" smtClean="0">
              <a:latin typeface="Tahoma"/>
              <a:cs typeface="Tahoma"/>
            </a:endParaRPr>
          </a:p>
          <a:p>
            <a:pPr marL="355600" marR="5080" indent="-343535">
              <a:lnSpc>
                <a:spcPct val="139100"/>
              </a:lnSpc>
              <a:spcBef>
                <a:spcPts val="100"/>
              </a:spcBef>
              <a:buSzPct val="139130"/>
              <a:buChar char="•"/>
              <a:tabLst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756285" lvl="1" indent="-287020">
              <a:spcBef>
                <a:spcPts val="865"/>
              </a:spcBef>
              <a:buSzPct val="140000"/>
              <a:buChar char="–"/>
              <a:tabLst>
                <a:tab pos="756920" algn="l"/>
              </a:tabLst>
            </a:pP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relés</a:t>
            </a:r>
            <a:r>
              <a:rPr sz="2800" b="1" spc="-1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protección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75"/>
              </a:spcBef>
              <a:buSzPct val="127272"/>
              <a:buChar char="–"/>
              <a:tabLst>
                <a:tab pos="756920" algn="l"/>
              </a:tabLst>
            </a:pPr>
            <a:r>
              <a:rPr sz="2800" b="1" spc="110" dirty="0" smtClean="0">
                <a:solidFill>
                  <a:srgbClr val="0070C0"/>
                </a:solidFill>
                <a:latin typeface="Tahoma"/>
                <a:cs typeface="Tahoma"/>
              </a:rPr>
              <a:t>me</a:t>
            </a:r>
            <a:r>
              <a:rPr lang="es-ES" sz="2800" b="1" spc="110" dirty="0" err="1" smtClean="0">
                <a:solidFill>
                  <a:srgbClr val="0070C0"/>
                </a:solidFill>
                <a:latin typeface="Tahoma"/>
                <a:cs typeface="Tahoma"/>
              </a:rPr>
              <a:t>didores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75"/>
              </a:spcBef>
              <a:buSzPct val="155555"/>
              <a:buChar char="–"/>
              <a:tabLst>
                <a:tab pos="756920" algn="l"/>
              </a:tabLst>
            </a:pP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anunciadores</a:t>
            </a:r>
            <a:r>
              <a:rPr sz="2800" b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alarma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75"/>
              </a:spcBef>
              <a:buSzPct val="116666"/>
              <a:buChar char="–"/>
              <a:tabLst>
                <a:tab pos="756920" algn="l"/>
              </a:tabLst>
            </a:pPr>
            <a:r>
              <a:rPr sz="2800" b="1" spc="125" dirty="0">
                <a:solidFill>
                  <a:srgbClr val="0070C0"/>
                </a:solidFill>
                <a:latin typeface="Tahoma"/>
                <a:cs typeface="Tahoma"/>
              </a:rPr>
              <a:t>equipo</a:t>
            </a:r>
            <a:r>
              <a:rPr sz="2800" b="1" spc="-15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14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5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5" dirty="0">
                <a:solidFill>
                  <a:srgbClr val="0070C0"/>
                </a:solidFill>
                <a:latin typeface="Tahoma"/>
                <a:cs typeface="Tahoma"/>
              </a:rPr>
              <a:t>comunicaciones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8149" y="678307"/>
            <a:ext cx="558965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905000"/>
            <a:ext cx="10820400" cy="22350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33400"/>
              </a:lnSpc>
              <a:spcBef>
                <a:spcPts val="95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135" dirty="0">
                <a:latin typeface="Tahoma"/>
                <a:cs typeface="Tahoma"/>
              </a:rPr>
              <a:t>Una </a:t>
            </a:r>
            <a:r>
              <a:rPr sz="2800" spc="100" dirty="0">
                <a:latin typeface="Tahoma"/>
                <a:cs typeface="Tahoma"/>
              </a:rPr>
              <a:t>subestación </a:t>
            </a:r>
            <a:r>
              <a:rPr sz="2800" spc="105" dirty="0">
                <a:latin typeface="Tahoma"/>
                <a:cs typeface="Tahoma"/>
              </a:rPr>
              <a:t>interior alberga </a:t>
            </a:r>
            <a:r>
              <a:rPr sz="2800" spc="125" dirty="0">
                <a:latin typeface="Tahoma"/>
                <a:cs typeface="Tahoma"/>
              </a:rPr>
              <a:t>todo </a:t>
            </a:r>
            <a:r>
              <a:rPr sz="2800" spc="80" dirty="0">
                <a:latin typeface="Tahoma"/>
                <a:cs typeface="Tahoma"/>
              </a:rPr>
              <a:t>el </a:t>
            </a:r>
            <a:r>
              <a:rPr sz="2800" spc="125" dirty="0">
                <a:latin typeface="Tahoma"/>
                <a:cs typeface="Tahoma"/>
              </a:rPr>
              <a:t>equipo </a:t>
            </a:r>
            <a:r>
              <a:rPr sz="2800" spc="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eléctrico </a:t>
            </a:r>
            <a:r>
              <a:rPr sz="2800" spc="120" dirty="0">
                <a:latin typeface="Tahoma"/>
                <a:cs typeface="Tahoma"/>
              </a:rPr>
              <a:t>dentro </a:t>
            </a:r>
            <a:r>
              <a:rPr sz="2800" spc="114" dirty="0">
                <a:latin typeface="Tahoma"/>
                <a:cs typeface="Tahoma"/>
              </a:rPr>
              <a:t>de </a:t>
            </a:r>
            <a:r>
              <a:rPr sz="2800" spc="75" dirty="0">
                <a:latin typeface="Tahoma"/>
                <a:cs typeface="Tahoma"/>
              </a:rPr>
              <a:t>las </a:t>
            </a:r>
            <a:r>
              <a:rPr sz="2800" spc="110" dirty="0">
                <a:latin typeface="Tahoma"/>
                <a:cs typeface="Tahoma"/>
              </a:rPr>
              <a:t>paredes </a:t>
            </a:r>
            <a:r>
              <a:rPr sz="2800" spc="114" dirty="0">
                <a:latin typeface="Tahoma"/>
                <a:cs typeface="Tahoma"/>
              </a:rPr>
              <a:t>de </a:t>
            </a:r>
            <a:r>
              <a:rPr sz="2800" spc="140" dirty="0">
                <a:latin typeface="Tahoma"/>
                <a:cs typeface="Tahoma"/>
              </a:rPr>
              <a:t>un </a:t>
            </a:r>
            <a:r>
              <a:rPr sz="2800" spc="65" dirty="0">
                <a:latin typeface="Tahoma"/>
                <a:cs typeface="Tahoma"/>
              </a:rPr>
              <a:t>edificio. </a:t>
            </a:r>
            <a:r>
              <a:rPr sz="2800" spc="75" dirty="0">
                <a:latin typeface="Tahoma"/>
                <a:cs typeface="Tahoma"/>
              </a:rPr>
              <a:t>Las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subestaciones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interiores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pueden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ser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completamente </a:t>
            </a:r>
            <a:r>
              <a:rPr sz="2800" spc="-73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subterráneas </a:t>
            </a:r>
            <a:r>
              <a:rPr sz="2800" spc="145" dirty="0">
                <a:latin typeface="Tahoma"/>
                <a:cs typeface="Tahoma"/>
              </a:rPr>
              <a:t>o </a:t>
            </a:r>
            <a:r>
              <a:rPr sz="2800" spc="95" dirty="0">
                <a:latin typeface="Tahoma"/>
                <a:cs typeface="Tahoma"/>
              </a:rPr>
              <a:t>parecerse </a:t>
            </a:r>
            <a:r>
              <a:rPr sz="2800" spc="85" dirty="0">
                <a:latin typeface="Tahoma"/>
                <a:cs typeface="Tahoma"/>
              </a:rPr>
              <a:t>a </a:t>
            </a:r>
            <a:r>
              <a:rPr sz="2800" spc="110" dirty="0">
                <a:latin typeface="Tahoma"/>
                <a:cs typeface="Tahoma"/>
              </a:rPr>
              <a:t>otros </a:t>
            </a:r>
            <a:r>
              <a:rPr sz="2800" spc="85" dirty="0">
                <a:latin typeface="Tahoma"/>
                <a:cs typeface="Tahoma"/>
              </a:rPr>
              <a:t>edificios </a:t>
            </a:r>
            <a:r>
              <a:rPr sz="2800" spc="114" dirty="0">
                <a:latin typeface="Tahoma"/>
                <a:cs typeface="Tahoma"/>
              </a:rPr>
              <a:t>en </a:t>
            </a:r>
            <a:r>
              <a:rPr sz="2800" spc="95" dirty="0">
                <a:latin typeface="Tahoma"/>
                <a:cs typeface="Tahoma"/>
              </a:rPr>
              <a:t>los </a:t>
            </a:r>
            <a:r>
              <a:rPr sz="2800" spc="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vecindarios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los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que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sirven.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1295400"/>
            <a:ext cx="6705600" cy="5029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5200" y="685800"/>
            <a:ext cx="59436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8149" y="678307"/>
            <a:ext cx="574205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1585468"/>
            <a:ext cx="10896600" cy="29315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39200"/>
              </a:lnSpc>
              <a:spcBef>
                <a:spcPts val="100"/>
              </a:spcBef>
              <a:buSzPct val="139130"/>
              <a:buChar char="•"/>
              <a:tabLst>
                <a:tab pos="356235" algn="l"/>
              </a:tabLst>
            </a:pPr>
            <a:r>
              <a:rPr sz="2800" spc="70" dirty="0">
                <a:latin typeface="Tahoma"/>
                <a:cs typeface="Tahoma"/>
              </a:rPr>
              <a:t>Las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subestaciones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exteriores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tienen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mismo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equipo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que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las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subestaciones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interiores,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pero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el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equipo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está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ubicado </a:t>
            </a:r>
            <a:r>
              <a:rPr sz="2800" spc="95" dirty="0">
                <a:latin typeface="Tahoma"/>
                <a:cs typeface="Tahoma"/>
              </a:rPr>
              <a:t>afuera </a:t>
            </a:r>
            <a:r>
              <a:rPr sz="2800" spc="130" dirty="0">
                <a:latin typeface="Tahoma"/>
                <a:cs typeface="Tahoma"/>
              </a:rPr>
              <a:t>donde </a:t>
            </a:r>
            <a:r>
              <a:rPr sz="2800" spc="75" dirty="0">
                <a:latin typeface="Tahoma"/>
                <a:cs typeface="Tahoma"/>
              </a:rPr>
              <a:t>está </a:t>
            </a:r>
            <a:r>
              <a:rPr sz="2800" spc="100" dirty="0">
                <a:latin typeface="Tahoma"/>
                <a:cs typeface="Tahoma"/>
              </a:rPr>
              <a:t>expuesto </a:t>
            </a:r>
            <a:r>
              <a:rPr sz="2800" spc="80" dirty="0">
                <a:latin typeface="Tahoma"/>
                <a:cs typeface="Tahoma"/>
              </a:rPr>
              <a:t>a </a:t>
            </a:r>
            <a:r>
              <a:rPr sz="2800" spc="105" dirty="0">
                <a:latin typeface="Tahoma"/>
                <a:cs typeface="Tahoma"/>
              </a:rPr>
              <a:t>elementos </a:t>
            </a:r>
            <a:r>
              <a:rPr sz="2800" spc="11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naturales,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en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lugar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en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un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edificio.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El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equipo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suele </a:t>
            </a:r>
            <a:r>
              <a:rPr sz="2800" spc="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estar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encerrado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dentro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cerca.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219200"/>
            <a:ext cx="9296400" cy="5181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8149" y="678307"/>
            <a:ext cx="566585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1219200"/>
            <a:ext cx="7741157" cy="5486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8149" y="678307"/>
            <a:ext cx="558965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4038650"/>
            <a:ext cx="8153400" cy="252399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9000" y="533400"/>
            <a:ext cx="589445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3900" y="1216289"/>
            <a:ext cx="10820400" cy="2387833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55600" indent="-343535" algn="just">
              <a:spcBef>
                <a:spcPts val="760"/>
              </a:spcBef>
              <a:buSzPct val="160000"/>
              <a:buFont typeface="Tahoma"/>
              <a:buChar char="•"/>
              <a:tabLst>
                <a:tab pos="356235" algn="l"/>
              </a:tabLst>
            </a:pPr>
            <a:r>
              <a:rPr lang="es-ES" sz="2800" b="1" spc="-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 de </a:t>
            </a:r>
            <a:r>
              <a:rPr sz="2800" b="1" spc="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5080" indent="-287020" algn="just">
              <a:lnSpc>
                <a:spcPts val="3360"/>
              </a:lnSpc>
              <a:spcBef>
                <a:spcPts val="850"/>
              </a:spcBef>
            </a:pP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subestaciones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incluir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alfombra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tierra.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5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 de t</a:t>
            </a:r>
            <a:r>
              <a:rPr sz="2800" b="1" i="1" spc="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ierra</a:t>
            </a:r>
            <a:r>
              <a:rPr lang="es-ES" sz="2800" b="1" i="1" spc="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desnudos,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debajo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superficie,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brindar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05200" y="685800"/>
            <a:ext cx="60960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1590612"/>
            <a:ext cx="10896600" cy="432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28000"/>
              </a:lnSpc>
              <a:spcBef>
                <a:spcPts val="100"/>
              </a:spcBef>
              <a:buSzPct val="128000"/>
              <a:buChar char="•"/>
              <a:tabLst>
                <a:tab pos="356235" algn="l"/>
              </a:tabLst>
            </a:pPr>
            <a:r>
              <a:rPr sz="2800" spc="160" dirty="0">
                <a:latin typeface="Tahoma"/>
                <a:cs typeface="Tahoma"/>
              </a:rPr>
              <a:t>Uno </a:t>
            </a:r>
            <a:r>
              <a:rPr sz="2800" spc="120" dirty="0">
                <a:latin typeface="Tahoma"/>
                <a:cs typeface="Tahoma"/>
              </a:rPr>
              <a:t>de </a:t>
            </a:r>
            <a:r>
              <a:rPr sz="2800" spc="100" dirty="0">
                <a:latin typeface="Tahoma"/>
                <a:cs typeface="Tahoma"/>
              </a:rPr>
              <a:t>los </a:t>
            </a:r>
            <a:r>
              <a:rPr sz="2800" spc="120" dirty="0">
                <a:latin typeface="Tahoma"/>
                <a:cs typeface="Tahoma"/>
              </a:rPr>
              <a:t>propósitos de </a:t>
            </a:r>
            <a:r>
              <a:rPr sz="2800" spc="130" dirty="0">
                <a:latin typeface="Tahoma"/>
                <a:cs typeface="Tahoma"/>
              </a:rPr>
              <a:t>una </a:t>
            </a:r>
            <a:r>
              <a:rPr sz="2800" spc="100" dirty="0">
                <a:latin typeface="Tahoma"/>
                <a:cs typeface="Tahoma"/>
              </a:rPr>
              <a:t>subestación </a:t>
            </a:r>
            <a:r>
              <a:rPr sz="2800" spc="85" dirty="0">
                <a:latin typeface="Tahoma"/>
                <a:cs typeface="Tahoma"/>
              </a:rPr>
              <a:t>es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contener </a:t>
            </a:r>
            <a:r>
              <a:rPr sz="2800" spc="80" dirty="0">
                <a:latin typeface="Tahoma"/>
                <a:cs typeface="Tahoma"/>
              </a:rPr>
              <a:t>el </a:t>
            </a:r>
            <a:r>
              <a:rPr sz="2800" spc="130" dirty="0">
                <a:latin typeface="Tahoma"/>
                <a:cs typeface="Tahoma"/>
              </a:rPr>
              <a:t>equipo </a:t>
            </a:r>
            <a:r>
              <a:rPr sz="2800" spc="114" dirty="0">
                <a:latin typeface="Tahoma"/>
                <a:cs typeface="Tahoma"/>
              </a:rPr>
              <a:t>para cambiar </a:t>
            </a:r>
            <a:r>
              <a:rPr sz="2800" spc="80" dirty="0">
                <a:latin typeface="Tahoma"/>
                <a:cs typeface="Tahoma"/>
              </a:rPr>
              <a:t>la </a:t>
            </a:r>
            <a:r>
              <a:rPr sz="2800" spc="110" dirty="0">
                <a:latin typeface="Tahoma"/>
                <a:cs typeface="Tahoma"/>
              </a:rPr>
              <a:t>energía </a:t>
            </a:r>
            <a:r>
              <a:rPr sz="2800" spc="114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eléctrica </a:t>
            </a:r>
            <a:r>
              <a:rPr sz="2800" spc="120" dirty="0">
                <a:latin typeface="Tahoma"/>
                <a:cs typeface="Tahoma"/>
              </a:rPr>
              <a:t>de </a:t>
            </a:r>
            <a:r>
              <a:rPr sz="2800" spc="150" dirty="0">
                <a:latin typeface="Tahoma"/>
                <a:cs typeface="Tahoma"/>
              </a:rPr>
              <a:t>un </a:t>
            </a:r>
            <a:r>
              <a:rPr sz="2800" spc="60" dirty="0">
                <a:latin typeface="Tahoma"/>
                <a:cs typeface="Tahoma"/>
              </a:rPr>
              <a:t>voltaje </a:t>
            </a:r>
            <a:r>
              <a:rPr sz="2800" spc="90" dirty="0">
                <a:latin typeface="Tahoma"/>
                <a:cs typeface="Tahoma"/>
              </a:rPr>
              <a:t>a </a:t>
            </a:r>
            <a:r>
              <a:rPr sz="2800" spc="80" dirty="0">
                <a:latin typeface="Tahoma"/>
                <a:cs typeface="Tahoma"/>
              </a:rPr>
              <a:t>otro. </a:t>
            </a:r>
            <a:r>
              <a:rPr sz="2800" spc="75" dirty="0">
                <a:latin typeface="Tahoma"/>
                <a:cs typeface="Tahoma"/>
              </a:rPr>
              <a:t>Las </a:t>
            </a:r>
            <a:r>
              <a:rPr sz="2800" spc="100" dirty="0">
                <a:latin typeface="Tahoma"/>
                <a:cs typeface="Tahoma"/>
              </a:rPr>
              <a:t>subestaciones </a:t>
            </a:r>
            <a:r>
              <a:rPr sz="2800" spc="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también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permiten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que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se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realice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una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o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más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de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las </a:t>
            </a:r>
            <a:r>
              <a:rPr sz="2800" spc="-76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siguientes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funciones:</a:t>
            </a:r>
            <a:endParaRPr sz="2800" dirty="0">
              <a:latin typeface="Tahoma"/>
              <a:cs typeface="Tahoma"/>
            </a:endParaRPr>
          </a:p>
          <a:p>
            <a:pPr marL="355600" indent="-343535" algn="just">
              <a:spcBef>
                <a:spcPts val="2210"/>
              </a:spcBef>
              <a:buSzPct val="168421"/>
              <a:buChar char="•"/>
              <a:tabLst>
                <a:tab pos="356235" algn="l"/>
              </a:tabLst>
            </a:pPr>
            <a:r>
              <a:rPr sz="2800" spc="85" dirty="0">
                <a:latin typeface="Tahoma"/>
                <a:cs typeface="Tahoma"/>
              </a:rPr>
              <a:t>Operaciones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conmutación</a:t>
            </a:r>
            <a:endParaRPr sz="2800" dirty="0">
              <a:latin typeface="Tahoma"/>
              <a:cs typeface="Tahoma"/>
            </a:endParaRPr>
          </a:p>
          <a:p>
            <a:pPr marL="756285" marR="160020" indent="-287020" algn="just">
              <a:lnSpc>
                <a:spcPts val="3360"/>
              </a:lnSpc>
              <a:spcBef>
                <a:spcPts val="890"/>
              </a:spcBef>
            </a:pPr>
            <a:r>
              <a:rPr sz="2800" spc="-130" dirty="0">
                <a:latin typeface="Tahoma"/>
                <a:cs typeface="Tahoma"/>
              </a:rPr>
              <a:t>–</a:t>
            </a:r>
            <a:r>
              <a:rPr sz="2800" spc="-2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subestaciones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conectan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desconectan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elementos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del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sistema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65" dirty="0">
                <a:latin typeface="Tahoma"/>
                <a:cs typeface="Tahoma"/>
              </a:rPr>
              <a:t>potencia, </a:t>
            </a:r>
            <a:r>
              <a:rPr sz="2800" spc="80" dirty="0" err="1">
                <a:latin typeface="Tahoma"/>
                <a:cs typeface="Tahoma"/>
              </a:rPr>
              <a:t>utilizando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lang="es-ES" sz="2800" spc="85" dirty="0" smtClean="0">
                <a:latin typeface="Tahoma"/>
                <a:cs typeface="Tahoma"/>
              </a:rPr>
              <a:t>interruptor</a:t>
            </a:r>
            <a:r>
              <a:rPr sz="2800" spc="85" dirty="0" err="1" smtClean="0">
                <a:latin typeface="Tahoma"/>
                <a:cs typeface="Tahoma"/>
              </a:rPr>
              <a:t>es</a:t>
            </a:r>
            <a:r>
              <a:rPr sz="2800" spc="85" dirty="0" smtClean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y/o </a:t>
            </a:r>
            <a:r>
              <a:rPr sz="2800" spc="4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interruptores.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600" y="763903"/>
            <a:ext cx="4191000" cy="547746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81400" y="335581"/>
            <a:ext cx="58674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00" dirty="0">
                <a:solidFill>
                  <a:srgbClr val="0070C0"/>
                </a:solidFill>
              </a:rPr>
              <a:t>Finalidad</a:t>
            </a:r>
            <a:r>
              <a:rPr sz="2700" b="1" spc="-16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las</a:t>
            </a:r>
            <a:r>
              <a:rPr sz="2700" b="1" spc="-15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Subestaciones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400" y="763903"/>
            <a:ext cx="6477000" cy="5477462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3535" algn="just">
              <a:spcBef>
                <a:spcPts val="835"/>
              </a:spcBef>
              <a:buSzPct val="115384"/>
              <a:buChar char="•"/>
              <a:tabLst>
                <a:tab pos="355600" algn="l"/>
                <a:tab pos="356235" algn="l"/>
              </a:tabLst>
            </a:pPr>
            <a:r>
              <a:rPr lang="es-ES" sz="2400" spc="114" dirty="0" smtClean="0">
                <a:latin typeface="Tahoma"/>
                <a:cs typeface="Tahoma"/>
              </a:rPr>
              <a:t>Compensación de Potencia Reactiva</a:t>
            </a:r>
            <a:endParaRPr sz="2400" dirty="0">
              <a:latin typeface="Tahoma"/>
              <a:cs typeface="Tahoma"/>
            </a:endParaRPr>
          </a:p>
          <a:p>
            <a:pPr marL="355600" algn="just">
              <a:spcBef>
                <a:spcPts val="680"/>
              </a:spcBef>
            </a:pPr>
            <a:endParaRPr sz="2400" dirty="0">
              <a:latin typeface="Tahoma"/>
              <a:cs typeface="Tahoma"/>
            </a:endParaRPr>
          </a:p>
          <a:p>
            <a:pPr marL="756285" marR="528955" lvl="1" indent="-287020" algn="just">
              <a:lnSpc>
                <a:spcPts val="3120"/>
              </a:lnSpc>
              <a:spcBef>
                <a:spcPts val="875"/>
              </a:spcBef>
              <a:buSzPct val="185714"/>
              <a:buChar char="–"/>
              <a:tabLst>
                <a:tab pos="756920" algn="l"/>
              </a:tabLst>
            </a:pPr>
            <a:r>
              <a:rPr sz="2400" spc="40" dirty="0">
                <a:latin typeface="Tahoma"/>
                <a:cs typeface="Tahoma"/>
              </a:rPr>
              <a:t>Las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empresas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de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servicios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públicos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instalan </a:t>
            </a:r>
            <a:r>
              <a:rPr sz="2400" spc="-42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condensadores </a:t>
            </a:r>
            <a:r>
              <a:rPr sz="2400" spc="50" dirty="0">
                <a:latin typeface="Tahoma"/>
                <a:cs typeface="Tahoma"/>
              </a:rPr>
              <a:t>síncronos, </a:t>
            </a:r>
            <a:r>
              <a:rPr sz="2400" spc="55" dirty="0">
                <a:latin typeface="Tahoma"/>
                <a:cs typeface="Tahoma"/>
              </a:rPr>
              <a:t>reactores </a:t>
            </a:r>
            <a:r>
              <a:rPr sz="2400" spc="65" dirty="0">
                <a:latin typeface="Tahoma"/>
                <a:cs typeface="Tahoma"/>
              </a:rPr>
              <a:t>de </a:t>
            </a:r>
            <a:r>
              <a:rPr sz="2400" spc="7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derivación,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condensadores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de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derivación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y 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compensadores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20" dirty="0">
                <a:latin typeface="Tahoma"/>
                <a:cs typeface="Tahoma"/>
              </a:rPr>
              <a:t>VAR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45" dirty="0" err="1">
                <a:latin typeface="Tahoma"/>
                <a:cs typeface="Tahoma"/>
              </a:rPr>
              <a:t>estáticos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65" dirty="0" err="1" smtClean="0">
                <a:latin typeface="Tahoma"/>
                <a:cs typeface="Tahoma"/>
              </a:rPr>
              <a:t>en</a:t>
            </a:r>
            <a:r>
              <a:rPr lang="es-ES" sz="2400" spc="65" dirty="0" smtClean="0">
                <a:latin typeface="Tahoma"/>
                <a:cs typeface="Tahoma"/>
              </a:rPr>
              <a:t> </a:t>
            </a:r>
            <a:r>
              <a:rPr sz="2400" spc="65" dirty="0" err="1" smtClean="0">
                <a:latin typeface="Tahoma"/>
                <a:cs typeface="Tahoma"/>
              </a:rPr>
              <a:t>subestaciones</a:t>
            </a:r>
            <a:r>
              <a:rPr sz="2400" spc="-90" dirty="0" smtClean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para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control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de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tensión.</a:t>
            </a:r>
            <a:endParaRPr sz="2400" dirty="0">
              <a:latin typeface="Tahoma"/>
              <a:cs typeface="Tahoma"/>
            </a:endParaRPr>
          </a:p>
          <a:p>
            <a:pPr marL="756285" marR="5080" lvl="1" indent="-287020" algn="just">
              <a:lnSpc>
                <a:spcPts val="3120"/>
              </a:lnSpc>
              <a:spcBef>
                <a:spcPts val="710"/>
              </a:spcBef>
              <a:buSzPct val="216666"/>
              <a:buChar char="–"/>
              <a:tabLst>
                <a:tab pos="756920" algn="l"/>
              </a:tabLst>
            </a:pPr>
            <a:r>
              <a:rPr sz="2400" spc="35" dirty="0">
                <a:latin typeface="Tahoma"/>
                <a:cs typeface="Tahoma"/>
              </a:rPr>
              <a:t>Las </a:t>
            </a:r>
            <a:r>
              <a:rPr sz="2400" spc="55" dirty="0">
                <a:latin typeface="Tahoma"/>
                <a:cs typeface="Tahoma"/>
              </a:rPr>
              <a:t>empresas de </a:t>
            </a:r>
            <a:r>
              <a:rPr sz="2400" spc="40" dirty="0">
                <a:latin typeface="Tahoma"/>
                <a:cs typeface="Tahoma"/>
              </a:rPr>
              <a:t>servicios </a:t>
            </a:r>
            <a:r>
              <a:rPr sz="2400" spc="50" dirty="0">
                <a:latin typeface="Tahoma"/>
                <a:cs typeface="Tahoma"/>
              </a:rPr>
              <a:t>públicos </a:t>
            </a:r>
            <a:r>
              <a:rPr sz="2400" spc="45" dirty="0">
                <a:latin typeface="Tahoma"/>
                <a:cs typeface="Tahoma"/>
              </a:rPr>
              <a:t>instalan </a:t>
            </a:r>
            <a:r>
              <a:rPr sz="2400" spc="50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condensadores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en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serie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en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35" dirty="0">
                <a:latin typeface="Tahoma"/>
                <a:cs typeface="Tahoma"/>
              </a:rPr>
              <a:t>las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subestaciones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para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reducir </a:t>
            </a:r>
            <a:r>
              <a:rPr sz="2400" spc="-360" dirty="0">
                <a:latin typeface="Tahoma"/>
                <a:cs typeface="Tahoma"/>
              </a:rPr>
              <a:t> </a:t>
            </a:r>
            <a:r>
              <a:rPr sz="2400" spc="35" dirty="0">
                <a:latin typeface="Tahoma"/>
                <a:cs typeface="Tahoma"/>
              </a:rPr>
              <a:t>la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40" dirty="0">
                <a:latin typeface="Tahoma"/>
                <a:cs typeface="Tahoma"/>
              </a:rPr>
              <a:t>reactancia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spc="55" dirty="0">
                <a:latin typeface="Tahoma"/>
                <a:cs typeface="Tahoma"/>
              </a:rPr>
              <a:t>de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spc="30" dirty="0">
                <a:latin typeface="Tahoma"/>
                <a:cs typeface="Tahoma"/>
              </a:rPr>
              <a:t>línea.</a:t>
            </a:r>
            <a:endParaRPr sz="2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8733" y="589407"/>
            <a:ext cx="5717667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400" b="1" spc="145" dirty="0">
                <a:solidFill>
                  <a:srgbClr val="0070C0"/>
                </a:solidFill>
              </a:rPr>
              <a:t>Equipos</a:t>
            </a:r>
            <a:r>
              <a:rPr sz="3400" b="1" spc="-19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de</a:t>
            </a:r>
            <a:r>
              <a:rPr sz="3400" b="1" spc="-190" dirty="0">
                <a:solidFill>
                  <a:srgbClr val="0070C0"/>
                </a:solidFill>
              </a:rPr>
              <a:t> </a:t>
            </a:r>
            <a:r>
              <a:rPr sz="3400" b="1" spc="125" dirty="0">
                <a:solidFill>
                  <a:srgbClr val="0070C0"/>
                </a:solidFill>
              </a:rPr>
              <a:t>Subestación</a:t>
            </a:r>
            <a:endParaRPr sz="34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585595"/>
            <a:ext cx="10820400" cy="447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25200"/>
              </a:lnSpc>
              <a:spcBef>
                <a:spcPts val="100"/>
              </a:spcBef>
              <a:buSzPct val="139130"/>
              <a:buChar char="•"/>
              <a:tabLst>
                <a:tab pos="356235" algn="l"/>
              </a:tabLst>
            </a:pPr>
            <a:r>
              <a:rPr sz="2800" spc="60" dirty="0">
                <a:latin typeface="Tahoma"/>
                <a:cs typeface="Tahoma"/>
              </a:rPr>
              <a:t>En </a:t>
            </a:r>
            <a:r>
              <a:rPr sz="2800" spc="75" dirty="0">
                <a:latin typeface="Tahoma"/>
                <a:cs typeface="Tahoma"/>
              </a:rPr>
              <a:t>esta </a:t>
            </a:r>
            <a:r>
              <a:rPr sz="2800" spc="85" dirty="0">
                <a:latin typeface="Tahoma"/>
                <a:cs typeface="Tahoma"/>
              </a:rPr>
              <a:t>sección </a:t>
            </a:r>
            <a:r>
              <a:rPr sz="2800" spc="105" dirty="0">
                <a:latin typeface="Tahoma"/>
                <a:cs typeface="Tahoma"/>
              </a:rPr>
              <a:t>describimos </a:t>
            </a:r>
            <a:r>
              <a:rPr sz="2800" spc="75" dirty="0">
                <a:latin typeface="Tahoma"/>
                <a:cs typeface="Tahoma"/>
              </a:rPr>
              <a:t>la </a:t>
            </a:r>
            <a:r>
              <a:rPr sz="2800" spc="100" dirty="0">
                <a:latin typeface="Tahoma"/>
                <a:cs typeface="Tahoma"/>
              </a:rPr>
              <a:t>función </a:t>
            </a:r>
            <a:r>
              <a:rPr sz="2800" spc="25" dirty="0">
                <a:latin typeface="Tahoma"/>
                <a:cs typeface="Tahoma"/>
              </a:rPr>
              <a:t>y </a:t>
            </a:r>
            <a:r>
              <a:rPr sz="2800" spc="95" dirty="0">
                <a:latin typeface="Tahoma"/>
                <a:cs typeface="Tahoma"/>
              </a:rPr>
              <a:t>los </a:t>
            </a:r>
            <a:r>
              <a:rPr sz="2800" spc="100" dirty="0">
                <a:latin typeface="Tahoma"/>
                <a:cs typeface="Tahoma"/>
              </a:rPr>
              <a:t> principios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operativos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los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siguientes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componentes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del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sistema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potencia:</a:t>
            </a: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spcBef>
                <a:spcPts val="535"/>
              </a:spcBef>
              <a:buSzPct val="127272"/>
              <a:buChar char="–"/>
              <a:tabLst>
                <a:tab pos="756920" algn="l"/>
              </a:tabLst>
            </a:pPr>
            <a:r>
              <a:rPr sz="2800" b="1" spc="95" dirty="0">
                <a:solidFill>
                  <a:srgbClr val="0070C0"/>
                </a:solidFill>
                <a:latin typeface="Tahoma"/>
                <a:cs typeface="Tahoma"/>
              </a:rPr>
              <a:t>Equipo</a:t>
            </a:r>
            <a:r>
              <a:rPr sz="2800" b="1" spc="-1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5" dirty="0">
                <a:solidFill>
                  <a:srgbClr val="0070C0"/>
                </a:solidFill>
                <a:latin typeface="Tahoma"/>
                <a:cs typeface="Tahoma"/>
              </a:rPr>
              <a:t>conmutación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35"/>
              </a:spcBef>
              <a:buSzPct val="186666"/>
              <a:buChar char="–"/>
              <a:tabLst>
                <a:tab pos="756920" algn="l"/>
              </a:tabLst>
            </a:pP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Condensadores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35"/>
              </a:spcBef>
              <a:buSzPct val="133333"/>
              <a:buChar char="–"/>
              <a:tabLst>
                <a:tab pos="756920" algn="l"/>
              </a:tabLst>
            </a:pPr>
            <a:r>
              <a:rPr lang="es-ES" sz="2800" b="1" spc="80" dirty="0" smtClean="0">
                <a:solidFill>
                  <a:srgbClr val="0070C0"/>
                </a:solidFill>
                <a:latin typeface="Tahoma"/>
                <a:cs typeface="Tahoma"/>
              </a:rPr>
              <a:t>R</a:t>
            </a:r>
            <a:r>
              <a:rPr sz="2800" b="1" spc="80" dirty="0" err="1" smtClean="0">
                <a:solidFill>
                  <a:srgbClr val="0070C0"/>
                </a:solidFill>
                <a:latin typeface="Tahoma"/>
                <a:cs typeface="Tahoma"/>
              </a:rPr>
              <a:t>eactores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40"/>
              </a:spcBef>
              <a:buSzPct val="164705"/>
              <a:buChar char="–"/>
              <a:tabLst>
                <a:tab pos="756920" algn="l"/>
              </a:tabLst>
            </a:pP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Interruptores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tierra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35"/>
              </a:spcBef>
              <a:buSzPct val="103703"/>
              <a:buChar char="–"/>
              <a:tabLst>
                <a:tab pos="756920" algn="l"/>
              </a:tabLst>
            </a:pPr>
            <a:r>
              <a:rPr sz="2800" b="1" spc="114" dirty="0">
                <a:solidFill>
                  <a:srgbClr val="0070C0"/>
                </a:solidFill>
                <a:latin typeface="Tahoma"/>
                <a:cs typeface="Tahoma"/>
              </a:rPr>
              <a:t>Pararrayos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40"/>
              </a:spcBef>
              <a:buSzPct val="175000"/>
              <a:buChar char="–"/>
              <a:tabLst>
                <a:tab pos="756920" algn="l"/>
              </a:tabLst>
            </a:pP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Trampas</a:t>
            </a:r>
            <a:r>
              <a:rPr sz="2800" b="1" spc="-11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2800" b="1" spc="60" dirty="0" smtClean="0">
                <a:solidFill>
                  <a:srgbClr val="0070C0"/>
                </a:solidFill>
                <a:latin typeface="Tahoma"/>
                <a:cs typeface="Tahoma"/>
              </a:rPr>
              <a:t>Ondas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33800" y="792607"/>
            <a:ext cx="44195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Subestación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control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1563709"/>
            <a:ext cx="10972800" cy="42044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3535" algn="just">
              <a:lnSpc>
                <a:spcPct val="151600"/>
              </a:lnSpc>
              <a:spcBef>
                <a:spcPts val="90"/>
              </a:spcBef>
              <a:buSzPct val="145454"/>
              <a:buFont typeface="Tahoma"/>
              <a:buChar char="•"/>
              <a:tabLst>
                <a:tab pos="356235" algn="l"/>
              </a:tabLst>
            </a:pPr>
            <a:r>
              <a:rPr sz="2800" b="1" i="1" u="sng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 de </a:t>
            </a:r>
            <a:r>
              <a:rPr sz="2800" b="1" i="1" u="sng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lang="es-ES" sz="2800" b="1" i="1" u="sng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b="1" i="1" u="sng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b="1" i="1" u="sng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término </a:t>
            </a:r>
            <a:r>
              <a:rPr sz="2800" b="1" i="1" u="sng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 </a:t>
            </a:r>
            <a:r>
              <a:rPr sz="2800" b="1" i="1" u="sng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dado </a:t>
            </a:r>
            <a:r>
              <a:rPr sz="2800" b="1" i="1" u="sng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b="1" i="1" u="sng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b="1" i="1" u="sng" spc="-6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dispositivos </a:t>
            </a:r>
            <a:r>
              <a:rPr sz="2800" b="1" i="1" u="sng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conmutación </a:t>
            </a:r>
            <a:r>
              <a:rPr sz="2800" b="1" i="1" u="sng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sz="2800" b="1" i="1" u="sng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interrupción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conmutación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estar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contenido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unidades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gabinete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metálico.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altos,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encerradas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metal.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  <a:buFont typeface="Tahoma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02260" indent="-343535" algn="just">
              <a:lnSpc>
                <a:spcPct val="128000"/>
              </a:lnSpc>
              <a:buSzPct val="128000"/>
              <a:buChar char="•"/>
              <a:tabLst>
                <a:tab pos="356235" algn="l"/>
              </a:tabLst>
            </a:pP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conmutación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funciones </a:t>
            </a:r>
            <a:r>
              <a:rPr sz="2800" spc="-7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separadas.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55566" y="228600"/>
            <a:ext cx="48767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Subestación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control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866" y="824711"/>
            <a:ext cx="11506200" cy="5848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79070" indent="-343535" algn="just">
              <a:lnSpc>
                <a:spcPct val="120000"/>
              </a:lnSpc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normales,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conmutación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produzcan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operaciones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conmutación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rutina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79070" indent="-343535" algn="just">
              <a:lnSpc>
                <a:spcPct val="120000"/>
              </a:lnSpc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80010" indent="-343535" algn="just">
              <a:spcBef>
                <a:spcPts val="8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ejemplo: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conmutación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desconecta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aísla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pieza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z="2800" spc="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mantenimiento</a:t>
            </a:r>
            <a:r>
              <a:rPr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80010" indent="-343535" algn="just">
              <a:spcBef>
                <a:spcPts val="8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04400"/>
              </a:lnSpc>
              <a:spcBef>
                <a:spcPts val="780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anormales,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conmutación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desconecta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automáticamente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resto del </a:t>
            </a:r>
            <a:r>
              <a:rPr lang="es-ES"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de potencia</a:t>
            </a:r>
            <a:r>
              <a:rPr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pronto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posible,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minimizar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daño.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condiciones,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aparamenta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86200" y="457818"/>
            <a:ext cx="43434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Subestación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control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580424"/>
            <a:ext cx="10744200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conmutación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separando </a:t>
            </a:r>
            <a:r>
              <a:rPr sz="2800" spc="-6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eléctricos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(contactos).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 que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separan mientras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fluye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6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contactos.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extiende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longitud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 que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abren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contactos. </a:t>
            </a:r>
            <a:r>
              <a:rPr sz="2800" spc="-6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interrumpir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corriente, el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extinguirse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sustancia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dieléctrica,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aire,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hexafluoruro</a:t>
            </a:r>
            <a:r>
              <a:rPr lang="es-ES" sz="2800" spc="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sz="28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azufre</a:t>
            </a:r>
            <a:r>
              <a:rPr sz="2800" spc="-1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(SF6).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86200" y="457200"/>
            <a:ext cx="44195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Subestación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control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590675"/>
            <a:ext cx="10820400" cy="3414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28000"/>
              </a:lnSpc>
              <a:spcBef>
                <a:spcPts val="100"/>
              </a:spcBef>
              <a:buSzPct val="128000"/>
              <a:buChar char="•"/>
              <a:tabLst>
                <a:tab pos="356235" algn="l"/>
              </a:tabLst>
            </a:pPr>
            <a:r>
              <a:rPr sz="2800" spc="105" dirty="0">
                <a:latin typeface="Tahoma"/>
                <a:cs typeface="Tahoma"/>
              </a:rPr>
              <a:t>Discutimos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los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siguientes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tipos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de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equipos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de </a:t>
            </a:r>
            <a:r>
              <a:rPr sz="2800" spc="-76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conmutación:</a:t>
            </a: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spcBef>
                <a:spcPts val="825"/>
              </a:spcBef>
              <a:buSzPct val="186666"/>
              <a:buChar char="–"/>
              <a:tabLst>
                <a:tab pos="756920" algn="l"/>
              </a:tabLst>
            </a:pPr>
            <a:r>
              <a:rPr lang="es-ES" sz="2800" b="1" spc="75" dirty="0" smtClean="0">
                <a:solidFill>
                  <a:srgbClr val="0070C0"/>
                </a:solidFill>
                <a:latin typeface="Tahoma"/>
                <a:cs typeface="Tahoma"/>
              </a:rPr>
              <a:t>Interruptores</a:t>
            </a:r>
            <a:r>
              <a:rPr sz="2800" b="1" spc="-10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5" dirty="0">
                <a:solidFill>
                  <a:srgbClr val="0070C0"/>
                </a:solidFill>
                <a:latin typeface="Tahoma"/>
                <a:cs typeface="Tahoma"/>
              </a:rPr>
              <a:t>circuito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675"/>
              </a:spcBef>
              <a:buSzPct val="207407"/>
              <a:buChar char="–"/>
              <a:tabLst>
                <a:tab pos="756920" algn="l"/>
              </a:tabLst>
            </a:pPr>
            <a:r>
              <a:rPr lang="es-ES" sz="2800" b="1" spc="55" dirty="0" smtClean="0">
                <a:solidFill>
                  <a:srgbClr val="0070C0"/>
                </a:solidFill>
                <a:latin typeface="Tahoma"/>
                <a:cs typeface="Tahoma"/>
              </a:rPr>
              <a:t>Seccionadores</a:t>
            </a:r>
            <a:r>
              <a:rPr sz="2800" b="1" spc="-9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ruptura</a:t>
            </a:r>
            <a:r>
              <a:rPr sz="2800" b="1" spc="-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5" dirty="0">
                <a:solidFill>
                  <a:srgbClr val="0070C0"/>
                </a:solidFill>
                <a:latin typeface="Tahoma"/>
                <a:cs typeface="Tahoma"/>
              </a:rPr>
              <a:t>carga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670"/>
              </a:spcBef>
              <a:buSzPct val="155555"/>
              <a:buChar char="–"/>
              <a:tabLst>
                <a:tab pos="756920" algn="l"/>
              </a:tabLst>
            </a:pPr>
            <a:r>
              <a:rPr lang="es-ES" sz="2800" b="1" spc="70" dirty="0" smtClean="0">
                <a:solidFill>
                  <a:srgbClr val="0070C0"/>
                </a:solidFill>
                <a:latin typeface="Tahoma"/>
                <a:cs typeface="Tahoma"/>
              </a:rPr>
              <a:t>Seccionadores de </a:t>
            </a:r>
            <a:r>
              <a:rPr sz="2800" b="1" spc="-12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interruptores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355600" marR="1353820" indent="-343535" algn="just">
              <a:lnSpc>
                <a:spcPct val="139100"/>
              </a:lnSpc>
              <a:spcBef>
                <a:spcPts val="580"/>
              </a:spcBef>
              <a:buSzPct val="139130"/>
              <a:buChar char="•"/>
              <a:tabLst>
                <a:tab pos="356235" algn="l"/>
              </a:tabLst>
            </a:pPr>
            <a:r>
              <a:rPr sz="2800" spc="105" dirty="0">
                <a:latin typeface="Tahoma"/>
                <a:cs typeface="Tahoma"/>
              </a:rPr>
              <a:t>Examinamos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función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y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principio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lang="es-ES" sz="2800" spc="-705" dirty="0" smtClean="0">
                <a:latin typeface="Tahoma"/>
                <a:cs typeface="Tahoma"/>
              </a:rPr>
              <a:t>f</a:t>
            </a:r>
            <a:r>
              <a:rPr sz="2800" spc="105" dirty="0" err="1" smtClean="0">
                <a:latin typeface="Tahoma"/>
                <a:cs typeface="Tahoma"/>
              </a:rPr>
              <a:t>uncionamiento</a:t>
            </a:r>
            <a:r>
              <a:rPr sz="2800" spc="-130" dirty="0" smtClean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cada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uno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ellos.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67100" y="537162"/>
            <a:ext cx="5257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120" dirty="0" smtClean="0">
                <a:solidFill>
                  <a:srgbClr val="0070C0"/>
                </a:solidFill>
              </a:rPr>
              <a:t>Interruptores</a:t>
            </a:r>
            <a:r>
              <a:rPr sz="2800" b="1" spc="-150" dirty="0" smtClean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de</a:t>
            </a:r>
            <a:r>
              <a:rPr sz="2800" b="1" spc="-150" dirty="0">
                <a:solidFill>
                  <a:srgbClr val="0070C0"/>
                </a:solidFill>
              </a:rPr>
              <a:t> </a:t>
            </a:r>
            <a:r>
              <a:rPr sz="2800" b="1" spc="85" dirty="0">
                <a:solidFill>
                  <a:srgbClr val="0070C0"/>
                </a:solidFill>
              </a:rPr>
              <a:t>circuito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295400"/>
            <a:ext cx="10820400" cy="5434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52450" indent="-343535" algn="just">
              <a:lnSpc>
                <a:spcPct val="130500"/>
              </a:lnSpc>
              <a:spcBef>
                <a:spcPts val="9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sz="2800" spc="90" dirty="0">
                <a:latin typeface="Tahoma"/>
                <a:cs typeface="Tahoma"/>
              </a:rPr>
              <a:t>Los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lang="es-ES" sz="2800" spc="95" dirty="0" smtClean="0">
                <a:latin typeface="Tahoma"/>
                <a:cs typeface="Tahoma"/>
              </a:rPr>
              <a:t>interruptor</a:t>
            </a:r>
            <a:r>
              <a:rPr sz="2800" spc="95" dirty="0" err="1" smtClean="0">
                <a:latin typeface="Tahoma"/>
                <a:cs typeface="Tahoma"/>
              </a:rPr>
              <a:t>es</a:t>
            </a:r>
            <a:r>
              <a:rPr sz="2800" spc="-110" dirty="0" smtClean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desconectan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circuitos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equipos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del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lang="es-ES" sz="2800" spc="95" dirty="0" smtClean="0">
                <a:latin typeface="Tahoma"/>
                <a:cs typeface="Tahoma"/>
              </a:rPr>
              <a:t>sistema de potencia</a:t>
            </a:r>
            <a:r>
              <a:rPr sz="2800" spc="80" dirty="0" smtClean="0">
                <a:latin typeface="Tahoma"/>
                <a:cs typeface="Tahoma"/>
              </a:rPr>
              <a:t>. </a:t>
            </a:r>
            <a:r>
              <a:rPr sz="2800" spc="70" dirty="0">
                <a:latin typeface="Tahoma"/>
                <a:cs typeface="Tahoma"/>
              </a:rPr>
              <a:t>La </a:t>
            </a:r>
            <a:r>
              <a:rPr sz="2800" spc="100" dirty="0">
                <a:latin typeface="Tahoma"/>
                <a:cs typeface="Tahoma"/>
              </a:rPr>
              <a:t>función </a:t>
            </a:r>
            <a:r>
              <a:rPr sz="2800" spc="95" dirty="0">
                <a:latin typeface="Tahoma"/>
                <a:cs typeface="Tahoma"/>
              </a:rPr>
              <a:t>principal </a:t>
            </a:r>
            <a:r>
              <a:rPr sz="2800" spc="110" dirty="0">
                <a:latin typeface="Tahoma"/>
                <a:cs typeface="Tahoma"/>
              </a:rPr>
              <a:t>de </a:t>
            </a:r>
            <a:r>
              <a:rPr sz="2800" spc="135" dirty="0">
                <a:latin typeface="Tahoma"/>
                <a:cs typeface="Tahoma"/>
              </a:rPr>
              <a:t>un </a:t>
            </a:r>
            <a:r>
              <a:rPr sz="2800" spc="140" dirty="0">
                <a:latin typeface="Tahoma"/>
                <a:cs typeface="Tahoma"/>
              </a:rPr>
              <a:t> </a:t>
            </a:r>
            <a:r>
              <a:rPr lang="es-ES" sz="2800" spc="100" dirty="0" smtClean="0">
                <a:latin typeface="Tahoma"/>
                <a:cs typeface="Tahoma"/>
              </a:rPr>
              <a:t>interruptor</a:t>
            </a:r>
            <a:r>
              <a:rPr sz="2800" spc="100" dirty="0" smtClean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es </a:t>
            </a:r>
            <a:r>
              <a:rPr sz="2800" spc="114" dirty="0">
                <a:latin typeface="Tahoma"/>
                <a:cs typeface="Tahoma"/>
              </a:rPr>
              <a:t>interrumpir </a:t>
            </a:r>
            <a:r>
              <a:rPr sz="2800" spc="75" dirty="0">
                <a:latin typeface="Tahoma"/>
                <a:cs typeface="Tahoma"/>
              </a:rPr>
              <a:t>el </a:t>
            </a:r>
            <a:r>
              <a:rPr sz="2800" spc="70" dirty="0">
                <a:latin typeface="Tahoma"/>
                <a:cs typeface="Tahoma"/>
              </a:rPr>
              <a:t>flujo </a:t>
            </a:r>
            <a:r>
              <a:rPr sz="2800" spc="110" dirty="0">
                <a:latin typeface="Tahoma"/>
                <a:cs typeface="Tahoma"/>
              </a:rPr>
              <a:t>de </a:t>
            </a:r>
            <a:r>
              <a:rPr sz="2800" spc="95" dirty="0">
                <a:latin typeface="Tahoma"/>
                <a:cs typeface="Tahoma"/>
              </a:rPr>
              <a:t>corriente </a:t>
            </a:r>
            <a:r>
              <a:rPr sz="2800" spc="110" dirty="0">
                <a:latin typeface="Tahoma"/>
                <a:cs typeface="Tahoma"/>
              </a:rPr>
              <a:t>en </a:t>
            </a:r>
            <a:r>
              <a:rPr sz="2800" spc="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condiciones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carga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45" dirty="0" err="1">
                <a:latin typeface="Tahoma"/>
                <a:cs typeface="Tahoma"/>
              </a:rPr>
              <a:t>falla</a:t>
            </a:r>
            <a:r>
              <a:rPr sz="2800" spc="45" dirty="0" smtClean="0">
                <a:latin typeface="Tahoma"/>
                <a:cs typeface="Tahoma"/>
              </a:rPr>
              <a:t>.</a:t>
            </a:r>
            <a:endParaRPr lang="es-ES" sz="2800" spc="45" dirty="0" smtClean="0">
              <a:latin typeface="Tahoma"/>
              <a:cs typeface="Tahoma"/>
            </a:endParaRPr>
          </a:p>
          <a:p>
            <a:pPr marL="355600" marR="552450" indent="-343535" algn="just">
              <a:lnSpc>
                <a:spcPct val="130500"/>
              </a:lnSpc>
              <a:spcBef>
                <a:spcPts val="9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lnSpc>
                <a:spcPct val="150000"/>
              </a:lnSpc>
              <a:spcBef>
                <a:spcPts val="66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80" dirty="0">
                <a:latin typeface="Tahoma"/>
                <a:cs typeface="Tahoma"/>
              </a:rPr>
              <a:t>Los </a:t>
            </a:r>
            <a:r>
              <a:rPr lang="es-ES" sz="2800" spc="85" dirty="0" smtClean="0">
                <a:latin typeface="Tahoma"/>
                <a:cs typeface="Tahoma"/>
              </a:rPr>
              <a:t>interruptor</a:t>
            </a:r>
            <a:r>
              <a:rPr sz="2800" spc="85" dirty="0" err="1" smtClean="0">
                <a:latin typeface="Tahoma"/>
                <a:cs typeface="Tahoma"/>
              </a:rPr>
              <a:t>es</a:t>
            </a:r>
            <a:r>
              <a:rPr sz="2800" spc="85" dirty="0" smtClean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aíslan </a:t>
            </a:r>
            <a:r>
              <a:rPr sz="2800" spc="95" dirty="0">
                <a:latin typeface="Tahoma"/>
                <a:cs typeface="Tahoma"/>
              </a:rPr>
              <a:t>rápidamente </a:t>
            </a:r>
            <a:r>
              <a:rPr sz="2800" spc="65" dirty="0">
                <a:latin typeface="Tahoma"/>
                <a:cs typeface="Tahoma"/>
              </a:rPr>
              <a:t>las </a:t>
            </a:r>
            <a:r>
              <a:rPr sz="2800" spc="80" dirty="0">
                <a:latin typeface="Tahoma"/>
                <a:cs typeface="Tahoma"/>
              </a:rPr>
              <a:t>partes </a:t>
            </a:r>
            <a:r>
              <a:rPr sz="2800" spc="90" dirty="0">
                <a:latin typeface="Tahoma"/>
                <a:cs typeface="Tahoma"/>
              </a:rPr>
              <a:t>con </a:t>
            </a:r>
            <a:r>
              <a:rPr sz="2800" spc="60" dirty="0">
                <a:latin typeface="Tahoma"/>
                <a:cs typeface="Tahoma"/>
              </a:rPr>
              <a:t>fallas </a:t>
            </a:r>
            <a:r>
              <a:rPr sz="2800" spc="85" dirty="0">
                <a:latin typeface="Tahoma"/>
                <a:cs typeface="Tahoma"/>
              </a:rPr>
              <a:t>del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lang="es-ES" sz="2800" spc="80" dirty="0" smtClean="0">
                <a:latin typeface="Tahoma"/>
                <a:cs typeface="Tahoma"/>
              </a:rPr>
              <a:t>sistema de potencia</a:t>
            </a:r>
            <a:r>
              <a:rPr sz="2800" spc="70" dirty="0" smtClean="0">
                <a:latin typeface="Tahoma"/>
                <a:cs typeface="Tahoma"/>
              </a:rPr>
              <a:t>.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También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proporcionan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medio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para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llevar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 </a:t>
            </a:r>
            <a:r>
              <a:rPr sz="2800" spc="85" dirty="0">
                <a:latin typeface="Tahoma"/>
                <a:cs typeface="Tahoma"/>
              </a:rPr>
              <a:t>cabo operaciones </a:t>
            </a:r>
            <a:r>
              <a:rPr sz="2800" spc="95" dirty="0">
                <a:latin typeface="Tahoma"/>
                <a:cs typeface="Tahoma"/>
              </a:rPr>
              <a:t>de conmutación de </a:t>
            </a:r>
            <a:r>
              <a:rPr sz="2800" spc="65" dirty="0">
                <a:latin typeface="Tahoma"/>
                <a:cs typeface="Tahoma"/>
              </a:rPr>
              <a:t>rutina, </a:t>
            </a:r>
            <a:r>
              <a:rPr sz="2800" spc="114" dirty="0">
                <a:latin typeface="Tahoma"/>
                <a:cs typeface="Tahoma"/>
              </a:rPr>
              <a:t>como </a:t>
            </a:r>
            <a:r>
              <a:rPr sz="2800" spc="12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desconectar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dispositivo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para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realizar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mantenimiento.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4000" y="381000"/>
            <a:ext cx="96012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25" dirty="0">
                <a:solidFill>
                  <a:srgbClr val="0070C0"/>
                </a:solidFill>
              </a:rPr>
              <a:t>Principios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40" dirty="0">
                <a:solidFill>
                  <a:srgbClr val="0070C0"/>
                </a:solidFill>
              </a:rPr>
              <a:t>funcionamiento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del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lang="es-ES" sz="3000" b="1" spc="130" dirty="0" smtClean="0">
                <a:solidFill>
                  <a:srgbClr val="0070C0"/>
                </a:solidFill>
              </a:rPr>
              <a:t>interruptor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855489"/>
            <a:ext cx="10820400" cy="5801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25780" indent="-343535" algn="just">
              <a:lnSpc>
                <a:spcPct val="140000"/>
              </a:lnSpc>
              <a:spcBef>
                <a:spcPts val="100"/>
              </a:spcBef>
              <a:buSzPct val="140000"/>
              <a:buChar char="•"/>
              <a:tabLst>
                <a:tab pos="355600" algn="l"/>
                <a:tab pos="356235" algn="l"/>
              </a:tabLst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interrumpir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corriente,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dispararse.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Examinemos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mecánica involucrada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 de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800" spc="9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nterruptores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condiciones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54000"/>
              </a:lnSpc>
              <a:spcBef>
                <a:spcPts val="665"/>
              </a:spcBef>
              <a:buSzPct val="155555"/>
              <a:buChar char="•"/>
              <a:tabLst>
                <a:tab pos="355600" algn="l"/>
                <a:tab pos="356235" algn="l"/>
              </a:tabLst>
            </a:pP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falla,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detectan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apertura </a:t>
            </a:r>
            <a:r>
              <a:rPr sz="2800" spc="-5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relacionados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-5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energizar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 de disparo 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automáticos.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8: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Protección,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detalles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 </a:t>
            </a:r>
            <a:r>
              <a:rPr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b="1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0992" y="457200"/>
            <a:ext cx="96012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25" dirty="0">
                <a:solidFill>
                  <a:srgbClr val="0070C0"/>
                </a:solidFill>
              </a:rPr>
              <a:t>Principios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40" dirty="0">
                <a:solidFill>
                  <a:srgbClr val="0070C0"/>
                </a:solidFill>
              </a:rPr>
              <a:t>funcionamiento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del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lang="es-ES" sz="3000" b="1" spc="130" dirty="0" smtClean="0">
                <a:solidFill>
                  <a:srgbClr val="0070C0"/>
                </a:solidFill>
              </a:rPr>
              <a:t>interruptor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1143000"/>
            <a:ext cx="11506200" cy="5260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6850" indent="-343535" algn="just">
              <a:spcBef>
                <a:spcPts val="100"/>
              </a:spcBef>
              <a:buSzPct val="171428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abren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período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predeterminado </a:t>
            </a:r>
            <a:r>
              <a:rPr sz="2800" spc="-4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ajustes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reconexión.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 del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período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predeterminado,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reconexión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envían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cierren los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automáticos.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retardo 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suficiente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permitir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extinga.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61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persiste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recierre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(p.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ej.,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permanente,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toca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tierra),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 envían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 de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 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 automáticos para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abran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nuevamente,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vez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permanente.</a:t>
            </a:r>
            <a:r>
              <a:rPr sz="2800" b="1" i="1" spc="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Nota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b="1"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b="1"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b="1"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esquemas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</a:t>
            </a:r>
            <a:r>
              <a:rPr sz="2800" b="1"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recierre</a:t>
            </a:r>
            <a:r>
              <a:rPr sz="2800" b="1" i="1" spc="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7901" y="1427226"/>
            <a:ext cx="2246630" cy="4142104"/>
            <a:chOff x="2000313" y="1711388"/>
            <a:chExt cx="2246630" cy="4142104"/>
          </a:xfrm>
        </p:grpSpPr>
        <p:sp>
          <p:nvSpPr>
            <p:cNvPr id="3" name="object 3"/>
            <p:cNvSpPr/>
            <p:nvPr/>
          </p:nvSpPr>
          <p:spPr>
            <a:xfrm>
              <a:off x="2187575" y="3163887"/>
              <a:ext cx="1894205" cy="2657475"/>
            </a:xfrm>
            <a:custGeom>
              <a:avLst/>
              <a:gdLst/>
              <a:ahLst/>
              <a:cxnLst/>
              <a:rect l="l" t="t" r="r" b="b"/>
              <a:pathLst>
                <a:path w="1894204" h="2657475">
                  <a:moveTo>
                    <a:pt x="0" y="2657475"/>
                  </a:moveTo>
                  <a:lnTo>
                    <a:pt x="1893951" y="2657475"/>
                  </a:lnTo>
                  <a:lnTo>
                    <a:pt x="1893951" y="0"/>
                  </a:lnTo>
                  <a:lnTo>
                    <a:pt x="0" y="0"/>
                  </a:lnTo>
                  <a:lnTo>
                    <a:pt x="0" y="2657475"/>
                  </a:lnTo>
                  <a:close/>
                </a:path>
                <a:path w="1894204" h="2657475">
                  <a:moveTo>
                    <a:pt x="1408176" y="1335341"/>
                  </a:moveTo>
                  <a:lnTo>
                    <a:pt x="1018539" y="1335341"/>
                  </a:lnTo>
                </a:path>
                <a:path w="1894204" h="2657475">
                  <a:moveTo>
                    <a:pt x="1001776" y="1571688"/>
                  </a:moveTo>
                  <a:lnTo>
                    <a:pt x="1001649" y="1066863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95700" y="1725676"/>
              <a:ext cx="525780" cy="1936750"/>
            </a:xfrm>
            <a:custGeom>
              <a:avLst/>
              <a:gdLst/>
              <a:ahLst/>
              <a:cxnLst/>
              <a:rect l="l" t="t" r="r" b="b"/>
              <a:pathLst>
                <a:path w="525779" h="1936750">
                  <a:moveTo>
                    <a:pt x="525526" y="0"/>
                  </a:moveTo>
                  <a:lnTo>
                    <a:pt x="0" y="19367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598" y="2253456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57515" y="0"/>
                  </a:moveTo>
                  <a:lnTo>
                    <a:pt x="18821" y="10679"/>
                  </a:lnTo>
                  <a:lnTo>
                    <a:pt x="0" y="31527"/>
                  </a:lnTo>
                  <a:lnTo>
                    <a:pt x="5685" y="58945"/>
                  </a:lnTo>
                  <a:lnTo>
                    <a:pt x="33670" y="87709"/>
                  </a:lnTo>
                  <a:lnTo>
                    <a:pt x="79492" y="114448"/>
                  </a:lnTo>
                  <a:lnTo>
                    <a:pt x="138684" y="135794"/>
                  </a:lnTo>
                  <a:lnTo>
                    <a:pt x="200527" y="147381"/>
                  </a:lnTo>
                  <a:lnTo>
                    <a:pt x="253571" y="147526"/>
                  </a:lnTo>
                  <a:lnTo>
                    <a:pt x="292256" y="136884"/>
                  </a:lnTo>
                  <a:lnTo>
                    <a:pt x="311023" y="116109"/>
                  </a:lnTo>
                  <a:lnTo>
                    <a:pt x="305357" y="88618"/>
                  </a:lnTo>
                  <a:lnTo>
                    <a:pt x="277415" y="59816"/>
                  </a:lnTo>
                  <a:lnTo>
                    <a:pt x="231638" y="33063"/>
                  </a:lnTo>
                  <a:lnTo>
                    <a:pt x="172465" y="11715"/>
                  </a:lnTo>
                  <a:lnTo>
                    <a:pt x="110567" y="130"/>
                  </a:lnTo>
                  <a:lnTo>
                    <a:pt x="575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95598" y="2253456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0" y="31527"/>
                  </a:moveTo>
                  <a:lnTo>
                    <a:pt x="18821" y="10679"/>
                  </a:lnTo>
                  <a:lnTo>
                    <a:pt x="57515" y="0"/>
                  </a:lnTo>
                  <a:lnTo>
                    <a:pt x="110567" y="130"/>
                  </a:lnTo>
                  <a:lnTo>
                    <a:pt x="172465" y="11715"/>
                  </a:lnTo>
                  <a:lnTo>
                    <a:pt x="231638" y="33063"/>
                  </a:lnTo>
                  <a:lnTo>
                    <a:pt x="277415" y="59816"/>
                  </a:lnTo>
                  <a:lnTo>
                    <a:pt x="305357" y="88618"/>
                  </a:lnTo>
                  <a:lnTo>
                    <a:pt x="311023" y="116109"/>
                  </a:lnTo>
                  <a:lnTo>
                    <a:pt x="292256" y="136884"/>
                  </a:lnTo>
                  <a:lnTo>
                    <a:pt x="253571" y="147526"/>
                  </a:lnTo>
                  <a:lnTo>
                    <a:pt x="200527" y="147381"/>
                  </a:lnTo>
                  <a:lnTo>
                    <a:pt x="138684" y="135794"/>
                  </a:lnTo>
                  <a:lnTo>
                    <a:pt x="79492" y="114448"/>
                  </a:lnTo>
                  <a:lnTo>
                    <a:pt x="33670" y="87709"/>
                  </a:lnTo>
                  <a:lnTo>
                    <a:pt x="5685" y="58945"/>
                  </a:lnTo>
                  <a:lnTo>
                    <a:pt x="0" y="3152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95395" y="2379947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102934" y="0"/>
                  </a:moveTo>
                  <a:lnTo>
                    <a:pt x="52041" y="588"/>
                  </a:lnTo>
                  <a:lnTo>
                    <a:pt x="16437" y="9211"/>
                  </a:lnTo>
                  <a:lnTo>
                    <a:pt x="0" y="25813"/>
                  </a:lnTo>
                  <a:lnTo>
                    <a:pt x="5756" y="48401"/>
                  </a:lnTo>
                  <a:lnTo>
                    <a:pt x="75694" y="100117"/>
                  </a:lnTo>
                  <a:lnTo>
                    <a:pt x="133242" y="125247"/>
                  </a:lnTo>
                  <a:lnTo>
                    <a:pt x="201421" y="147225"/>
                  </a:lnTo>
                  <a:lnTo>
                    <a:pt x="271260" y="162809"/>
                  </a:lnTo>
                  <a:lnTo>
                    <a:pt x="333564" y="170280"/>
                  </a:lnTo>
                  <a:lnTo>
                    <a:pt x="384457" y="169692"/>
                  </a:lnTo>
                  <a:lnTo>
                    <a:pt x="420061" y="161100"/>
                  </a:lnTo>
                  <a:lnTo>
                    <a:pt x="436499" y="144558"/>
                  </a:lnTo>
                  <a:lnTo>
                    <a:pt x="430742" y="121909"/>
                  </a:lnTo>
                  <a:lnTo>
                    <a:pt x="360804" y="70162"/>
                  </a:lnTo>
                  <a:lnTo>
                    <a:pt x="303256" y="45063"/>
                  </a:lnTo>
                  <a:lnTo>
                    <a:pt x="235076" y="23146"/>
                  </a:lnTo>
                  <a:lnTo>
                    <a:pt x="165238" y="7501"/>
                  </a:lnTo>
                  <a:lnTo>
                    <a:pt x="10293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95395" y="2379947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0" y="25813"/>
                  </a:moveTo>
                  <a:lnTo>
                    <a:pt x="16437" y="9211"/>
                  </a:lnTo>
                  <a:lnTo>
                    <a:pt x="52041" y="588"/>
                  </a:lnTo>
                  <a:lnTo>
                    <a:pt x="102934" y="0"/>
                  </a:lnTo>
                  <a:lnTo>
                    <a:pt x="165238" y="7501"/>
                  </a:lnTo>
                  <a:lnTo>
                    <a:pt x="235076" y="23146"/>
                  </a:lnTo>
                  <a:lnTo>
                    <a:pt x="303256" y="45063"/>
                  </a:lnTo>
                  <a:lnTo>
                    <a:pt x="360804" y="70162"/>
                  </a:lnTo>
                  <a:lnTo>
                    <a:pt x="404405" y="96444"/>
                  </a:lnTo>
                  <a:lnTo>
                    <a:pt x="436499" y="144558"/>
                  </a:lnTo>
                  <a:lnTo>
                    <a:pt x="420061" y="161100"/>
                  </a:lnTo>
                  <a:lnTo>
                    <a:pt x="384457" y="169692"/>
                  </a:lnTo>
                  <a:lnTo>
                    <a:pt x="333564" y="170280"/>
                  </a:lnTo>
                  <a:lnTo>
                    <a:pt x="271260" y="162809"/>
                  </a:lnTo>
                  <a:lnTo>
                    <a:pt x="201421" y="147225"/>
                  </a:lnTo>
                  <a:lnTo>
                    <a:pt x="133242" y="125247"/>
                  </a:lnTo>
                  <a:lnTo>
                    <a:pt x="75694" y="100117"/>
                  </a:lnTo>
                  <a:lnTo>
                    <a:pt x="32093" y="73835"/>
                  </a:lnTo>
                  <a:lnTo>
                    <a:pt x="0" y="258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12210" y="2495232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95"/>
                  </a:lnTo>
                  <a:lnTo>
                    <a:pt x="13934" y="8864"/>
                  </a:lnTo>
                  <a:lnTo>
                    <a:pt x="0" y="22796"/>
                  </a:lnTo>
                  <a:lnTo>
                    <a:pt x="4949" y="41867"/>
                  </a:lnTo>
                  <a:lnTo>
                    <a:pt x="65627" y="87757"/>
                  </a:lnTo>
                  <a:lnTo>
                    <a:pt x="116614" y="112035"/>
                  </a:lnTo>
                  <a:lnTo>
                    <a:pt x="178205" y="135508"/>
                  </a:lnTo>
                  <a:lnTo>
                    <a:pt x="248030" y="156908"/>
                  </a:lnTo>
                  <a:lnTo>
                    <a:pt x="319115" y="173835"/>
                  </a:lnTo>
                  <a:lnTo>
                    <a:pt x="384146" y="184796"/>
                  </a:lnTo>
                  <a:lnTo>
                    <a:pt x="440435" y="189690"/>
                  </a:lnTo>
                  <a:lnTo>
                    <a:pt x="485295" y="188413"/>
                  </a:lnTo>
                  <a:lnTo>
                    <a:pt x="516036" y="180865"/>
                  </a:lnTo>
                  <a:lnTo>
                    <a:pt x="529970" y="166941"/>
                  </a:lnTo>
                  <a:lnTo>
                    <a:pt x="524976" y="147861"/>
                  </a:lnTo>
                  <a:lnTo>
                    <a:pt x="464280" y="101933"/>
                  </a:lnTo>
                  <a:lnTo>
                    <a:pt x="413290" y="77646"/>
                  </a:lnTo>
                  <a:lnTo>
                    <a:pt x="351682" y="54184"/>
                  </a:lnTo>
                  <a:lnTo>
                    <a:pt x="281813" y="32829"/>
                  </a:lnTo>
                  <a:lnTo>
                    <a:pt x="210781" y="15858"/>
                  </a:lnTo>
                  <a:lnTo>
                    <a:pt x="145786" y="4884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12210" y="2495232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34" y="8864"/>
                  </a:lnTo>
                  <a:lnTo>
                    <a:pt x="44671" y="1295"/>
                  </a:lnTo>
                  <a:lnTo>
                    <a:pt x="89519" y="0"/>
                  </a:lnTo>
                  <a:lnTo>
                    <a:pt x="145786" y="4884"/>
                  </a:lnTo>
                  <a:lnTo>
                    <a:pt x="210781" y="15858"/>
                  </a:lnTo>
                  <a:lnTo>
                    <a:pt x="281813" y="32829"/>
                  </a:lnTo>
                  <a:lnTo>
                    <a:pt x="351682" y="54184"/>
                  </a:lnTo>
                  <a:lnTo>
                    <a:pt x="413290" y="77646"/>
                  </a:lnTo>
                  <a:lnTo>
                    <a:pt x="464280" y="101933"/>
                  </a:lnTo>
                  <a:lnTo>
                    <a:pt x="502294" y="125765"/>
                  </a:lnTo>
                  <a:lnTo>
                    <a:pt x="529970" y="166941"/>
                  </a:lnTo>
                  <a:lnTo>
                    <a:pt x="516036" y="180865"/>
                  </a:lnTo>
                  <a:lnTo>
                    <a:pt x="485295" y="188413"/>
                  </a:lnTo>
                  <a:lnTo>
                    <a:pt x="440435" y="189690"/>
                  </a:lnTo>
                  <a:lnTo>
                    <a:pt x="384146" y="184796"/>
                  </a:lnTo>
                  <a:lnTo>
                    <a:pt x="319115" y="173835"/>
                  </a:lnTo>
                  <a:lnTo>
                    <a:pt x="248030" y="156908"/>
                  </a:lnTo>
                  <a:lnTo>
                    <a:pt x="178205" y="135508"/>
                  </a:lnTo>
                  <a:lnTo>
                    <a:pt x="116614" y="112035"/>
                  </a:lnTo>
                  <a:lnTo>
                    <a:pt x="65627" y="87757"/>
                  </a:lnTo>
                  <a:lnTo>
                    <a:pt x="27615" y="63944"/>
                  </a:lnTo>
                  <a:lnTo>
                    <a:pt x="0" y="2279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83254" y="2643695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82" y="0"/>
                  </a:moveTo>
                  <a:lnTo>
                    <a:pt x="44732" y="1295"/>
                  </a:lnTo>
                  <a:lnTo>
                    <a:pt x="13978" y="8864"/>
                  </a:lnTo>
                  <a:lnTo>
                    <a:pt x="0" y="22796"/>
                  </a:lnTo>
                  <a:lnTo>
                    <a:pt x="5002" y="41823"/>
                  </a:lnTo>
                  <a:lnTo>
                    <a:pt x="65738" y="87709"/>
                  </a:lnTo>
                  <a:lnTo>
                    <a:pt x="116736" y="112006"/>
                  </a:lnTo>
                  <a:lnTo>
                    <a:pt x="178332" y="135500"/>
                  </a:lnTo>
                  <a:lnTo>
                    <a:pt x="248158" y="156908"/>
                  </a:lnTo>
                  <a:lnTo>
                    <a:pt x="319233" y="173835"/>
                  </a:lnTo>
                  <a:lnTo>
                    <a:pt x="384245" y="184796"/>
                  </a:lnTo>
                  <a:lnTo>
                    <a:pt x="440515" y="189690"/>
                  </a:lnTo>
                  <a:lnTo>
                    <a:pt x="485365" y="188413"/>
                  </a:lnTo>
                  <a:lnTo>
                    <a:pt x="516119" y="180865"/>
                  </a:lnTo>
                  <a:lnTo>
                    <a:pt x="530098" y="166941"/>
                  </a:lnTo>
                  <a:lnTo>
                    <a:pt x="525095" y="147861"/>
                  </a:lnTo>
                  <a:lnTo>
                    <a:pt x="464359" y="101933"/>
                  </a:lnTo>
                  <a:lnTo>
                    <a:pt x="413361" y="77646"/>
                  </a:lnTo>
                  <a:lnTo>
                    <a:pt x="351765" y="54184"/>
                  </a:lnTo>
                  <a:lnTo>
                    <a:pt x="281940" y="32829"/>
                  </a:lnTo>
                  <a:lnTo>
                    <a:pt x="210864" y="15858"/>
                  </a:lnTo>
                  <a:lnTo>
                    <a:pt x="145852" y="4884"/>
                  </a:lnTo>
                  <a:lnTo>
                    <a:pt x="8958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83254" y="2643695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78" y="8864"/>
                  </a:lnTo>
                  <a:lnTo>
                    <a:pt x="44732" y="1295"/>
                  </a:lnTo>
                  <a:lnTo>
                    <a:pt x="89582" y="0"/>
                  </a:lnTo>
                  <a:lnTo>
                    <a:pt x="145852" y="4884"/>
                  </a:lnTo>
                  <a:lnTo>
                    <a:pt x="210864" y="15858"/>
                  </a:lnTo>
                  <a:lnTo>
                    <a:pt x="281940" y="32829"/>
                  </a:lnTo>
                  <a:lnTo>
                    <a:pt x="351765" y="54184"/>
                  </a:lnTo>
                  <a:lnTo>
                    <a:pt x="413361" y="77646"/>
                  </a:lnTo>
                  <a:lnTo>
                    <a:pt x="464359" y="101933"/>
                  </a:lnTo>
                  <a:lnTo>
                    <a:pt x="502393" y="125765"/>
                  </a:lnTo>
                  <a:lnTo>
                    <a:pt x="530098" y="166941"/>
                  </a:lnTo>
                  <a:lnTo>
                    <a:pt x="516119" y="180865"/>
                  </a:lnTo>
                  <a:lnTo>
                    <a:pt x="485365" y="188413"/>
                  </a:lnTo>
                  <a:lnTo>
                    <a:pt x="440515" y="189690"/>
                  </a:lnTo>
                  <a:lnTo>
                    <a:pt x="384245" y="184796"/>
                  </a:lnTo>
                  <a:lnTo>
                    <a:pt x="319233" y="173835"/>
                  </a:lnTo>
                  <a:lnTo>
                    <a:pt x="248158" y="156908"/>
                  </a:lnTo>
                  <a:lnTo>
                    <a:pt x="178332" y="135500"/>
                  </a:lnTo>
                  <a:lnTo>
                    <a:pt x="116736" y="112006"/>
                  </a:lnTo>
                  <a:lnTo>
                    <a:pt x="65738" y="87709"/>
                  </a:lnTo>
                  <a:lnTo>
                    <a:pt x="27704" y="63888"/>
                  </a:lnTo>
                  <a:lnTo>
                    <a:pt x="0" y="2279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47313" y="2781966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82" y="0"/>
                  </a:moveTo>
                  <a:lnTo>
                    <a:pt x="44732" y="1285"/>
                  </a:lnTo>
                  <a:lnTo>
                    <a:pt x="13978" y="8821"/>
                  </a:lnTo>
                  <a:lnTo>
                    <a:pt x="0" y="22701"/>
                  </a:lnTo>
                  <a:lnTo>
                    <a:pt x="5002" y="41781"/>
                  </a:lnTo>
                  <a:lnTo>
                    <a:pt x="65738" y="87709"/>
                  </a:lnTo>
                  <a:lnTo>
                    <a:pt x="116736" y="111996"/>
                  </a:lnTo>
                  <a:lnTo>
                    <a:pt x="178332" y="135457"/>
                  </a:lnTo>
                  <a:lnTo>
                    <a:pt x="248158" y="156813"/>
                  </a:lnTo>
                  <a:lnTo>
                    <a:pt x="319189" y="173784"/>
                  </a:lnTo>
                  <a:lnTo>
                    <a:pt x="384189" y="184762"/>
                  </a:lnTo>
                  <a:lnTo>
                    <a:pt x="440467" y="189658"/>
                  </a:lnTo>
                  <a:lnTo>
                    <a:pt x="485337" y="188384"/>
                  </a:lnTo>
                  <a:lnTo>
                    <a:pt x="516110" y="180852"/>
                  </a:lnTo>
                  <a:lnTo>
                    <a:pt x="530098" y="166973"/>
                  </a:lnTo>
                  <a:lnTo>
                    <a:pt x="525095" y="147892"/>
                  </a:lnTo>
                  <a:lnTo>
                    <a:pt x="464359" y="101949"/>
                  </a:lnTo>
                  <a:lnTo>
                    <a:pt x="413361" y="77640"/>
                  </a:lnTo>
                  <a:lnTo>
                    <a:pt x="351765" y="54143"/>
                  </a:lnTo>
                  <a:lnTo>
                    <a:pt x="281939" y="32734"/>
                  </a:lnTo>
                  <a:lnTo>
                    <a:pt x="210864" y="15816"/>
                  </a:lnTo>
                  <a:lnTo>
                    <a:pt x="145852" y="4874"/>
                  </a:lnTo>
                  <a:lnTo>
                    <a:pt x="8958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47313" y="2781966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01"/>
                  </a:moveTo>
                  <a:lnTo>
                    <a:pt x="13978" y="8821"/>
                  </a:lnTo>
                  <a:lnTo>
                    <a:pt x="44732" y="1285"/>
                  </a:lnTo>
                  <a:lnTo>
                    <a:pt x="89582" y="0"/>
                  </a:lnTo>
                  <a:lnTo>
                    <a:pt x="145852" y="4874"/>
                  </a:lnTo>
                  <a:lnTo>
                    <a:pt x="210864" y="15816"/>
                  </a:lnTo>
                  <a:lnTo>
                    <a:pt x="281939" y="32734"/>
                  </a:lnTo>
                  <a:lnTo>
                    <a:pt x="351765" y="54143"/>
                  </a:lnTo>
                  <a:lnTo>
                    <a:pt x="413361" y="77640"/>
                  </a:lnTo>
                  <a:lnTo>
                    <a:pt x="464359" y="101949"/>
                  </a:lnTo>
                  <a:lnTo>
                    <a:pt x="502393" y="125792"/>
                  </a:lnTo>
                  <a:lnTo>
                    <a:pt x="530098" y="166973"/>
                  </a:lnTo>
                  <a:lnTo>
                    <a:pt x="516110" y="180852"/>
                  </a:lnTo>
                  <a:lnTo>
                    <a:pt x="485337" y="188384"/>
                  </a:lnTo>
                  <a:lnTo>
                    <a:pt x="440467" y="189658"/>
                  </a:lnTo>
                  <a:lnTo>
                    <a:pt x="384189" y="184762"/>
                  </a:lnTo>
                  <a:lnTo>
                    <a:pt x="319189" y="173784"/>
                  </a:lnTo>
                  <a:lnTo>
                    <a:pt x="248158" y="156813"/>
                  </a:lnTo>
                  <a:lnTo>
                    <a:pt x="178332" y="135457"/>
                  </a:lnTo>
                  <a:lnTo>
                    <a:pt x="116736" y="111996"/>
                  </a:lnTo>
                  <a:lnTo>
                    <a:pt x="65738" y="87709"/>
                  </a:lnTo>
                  <a:lnTo>
                    <a:pt x="27704" y="63877"/>
                  </a:lnTo>
                  <a:lnTo>
                    <a:pt x="0" y="227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11753" y="2918698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82" y="0"/>
                  </a:moveTo>
                  <a:lnTo>
                    <a:pt x="44732" y="1276"/>
                  </a:lnTo>
                  <a:lnTo>
                    <a:pt x="13978" y="8825"/>
                  </a:lnTo>
                  <a:lnTo>
                    <a:pt x="0" y="22748"/>
                  </a:lnTo>
                  <a:lnTo>
                    <a:pt x="5002" y="41828"/>
                  </a:lnTo>
                  <a:lnTo>
                    <a:pt x="65738" y="87756"/>
                  </a:lnTo>
                  <a:lnTo>
                    <a:pt x="116736" y="112043"/>
                  </a:lnTo>
                  <a:lnTo>
                    <a:pt x="178332" y="135505"/>
                  </a:lnTo>
                  <a:lnTo>
                    <a:pt x="248158" y="156860"/>
                  </a:lnTo>
                  <a:lnTo>
                    <a:pt x="319233" y="173831"/>
                  </a:lnTo>
                  <a:lnTo>
                    <a:pt x="384245" y="184805"/>
                  </a:lnTo>
                  <a:lnTo>
                    <a:pt x="440515" y="189690"/>
                  </a:lnTo>
                  <a:lnTo>
                    <a:pt x="485365" y="188394"/>
                  </a:lnTo>
                  <a:lnTo>
                    <a:pt x="516119" y="180826"/>
                  </a:lnTo>
                  <a:lnTo>
                    <a:pt x="530098" y="166893"/>
                  </a:lnTo>
                  <a:lnTo>
                    <a:pt x="525095" y="147866"/>
                  </a:lnTo>
                  <a:lnTo>
                    <a:pt x="464359" y="101980"/>
                  </a:lnTo>
                  <a:lnTo>
                    <a:pt x="413361" y="77683"/>
                  </a:lnTo>
                  <a:lnTo>
                    <a:pt x="351765" y="54190"/>
                  </a:lnTo>
                  <a:lnTo>
                    <a:pt x="281939" y="32781"/>
                  </a:lnTo>
                  <a:lnTo>
                    <a:pt x="210864" y="15855"/>
                  </a:lnTo>
                  <a:lnTo>
                    <a:pt x="145852" y="4893"/>
                  </a:lnTo>
                  <a:lnTo>
                    <a:pt x="8958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11753" y="2918698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78" y="8825"/>
                  </a:lnTo>
                  <a:lnTo>
                    <a:pt x="44732" y="1276"/>
                  </a:lnTo>
                  <a:lnTo>
                    <a:pt x="89582" y="0"/>
                  </a:lnTo>
                  <a:lnTo>
                    <a:pt x="145852" y="4893"/>
                  </a:lnTo>
                  <a:lnTo>
                    <a:pt x="210864" y="15855"/>
                  </a:lnTo>
                  <a:lnTo>
                    <a:pt x="281939" y="32781"/>
                  </a:lnTo>
                  <a:lnTo>
                    <a:pt x="351765" y="54190"/>
                  </a:lnTo>
                  <a:lnTo>
                    <a:pt x="413361" y="77683"/>
                  </a:lnTo>
                  <a:lnTo>
                    <a:pt x="464359" y="101980"/>
                  </a:lnTo>
                  <a:lnTo>
                    <a:pt x="502393" y="125802"/>
                  </a:lnTo>
                  <a:lnTo>
                    <a:pt x="530098" y="166893"/>
                  </a:lnTo>
                  <a:lnTo>
                    <a:pt x="516119" y="180826"/>
                  </a:lnTo>
                  <a:lnTo>
                    <a:pt x="485365" y="188394"/>
                  </a:lnTo>
                  <a:lnTo>
                    <a:pt x="440515" y="189690"/>
                  </a:lnTo>
                  <a:lnTo>
                    <a:pt x="384245" y="184805"/>
                  </a:lnTo>
                  <a:lnTo>
                    <a:pt x="319233" y="173831"/>
                  </a:lnTo>
                  <a:lnTo>
                    <a:pt x="248158" y="156860"/>
                  </a:lnTo>
                  <a:lnTo>
                    <a:pt x="178332" y="135505"/>
                  </a:lnTo>
                  <a:lnTo>
                    <a:pt x="116736" y="112043"/>
                  </a:lnTo>
                  <a:lnTo>
                    <a:pt x="65738" y="87756"/>
                  </a:lnTo>
                  <a:lnTo>
                    <a:pt x="27704" y="63925"/>
                  </a:lnTo>
                  <a:lnTo>
                    <a:pt x="0" y="2274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69970" y="304222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95"/>
                  </a:lnTo>
                  <a:lnTo>
                    <a:pt x="13934" y="8864"/>
                  </a:lnTo>
                  <a:lnTo>
                    <a:pt x="0" y="22796"/>
                  </a:lnTo>
                  <a:lnTo>
                    <a:pt x="4994" y="41867"/>
                  </a:lnTo>
                  <a:lnTo>
                    <a:pt x="65690" y="87757"/>
                  </a:lnTo>
                  <a:lnTo>
                    <a:pt x="116680" y="112035"/>
                  </a:lnTo>
                  <a:lnTo>
                    <a:pt x="178288" y="135508"/>
                  </a:lnTo>
                  <a:lnTo>
                    <a:pt x="248157" y="156908"/>
                  </a:lnTo>
                  <a:lnTo>
                    <a:pt x="319189" y="173835"/>
                  </a:lnTo>
                  <a:lnTo>
                    <a:pt x="384184" y="184796"/>
                  </a:lnTo>
                  <a:lnTo>
                    <a:pt x="440451" y="189690"/>
                  </a:lnTo>
                  <a:lnTo>
                    <a:pt x="485299" y="188413"/>
                  </a:lnTo>
                  <a:lnTo>
                    <a:pt x="516036" y="180865"/>
                  </a:lnTo>
                  <a:lnTo>
                    <a:pt x="529970" y="166941"/>
                  </a:lnTo>
                  <a:lnTo>
                    <a:pt x="525020" y="147861"/>
                  </a:lnTo>
                  <a:lnTo>
                    <a:pt x="464327" y="101933"/>
                  </a:lnTo>
                  <a:lnTo>
                    <a:pt x="413319" y="77646"/>
                  </a:lnTo>
                  <a:lnTo>
                    <a:pt x="351691" y="54184"/>
                  </a:lnTo>
                  <a:lnTo>
                    <a:pt x="281813" y="32829"/>
                  </a:lnTo>
                  <a:lnTo>
                    <a:pt x="210781" y="15858"/>
                  </a:lnTo>
                  <a:lnTo>
                    <a:pt x="145786" y="4884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69970" y="304222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34" y="8864"/>
                  </a:lnTo>
                  <a:lnTo>
                    <a:pt x="44671" y="1295"/>
                  </a:lnTo>
                  <a:lnTo>
                    <a:pt x="89519" y="0"/>
                  </a:lnTo>
                  <a:lnTo>
                    <a:pt x="145786" y="4884"/>
                  </a:lnTo>
                  <a:lnTo>
                    <a:pt x="210781" y="15858"/>
                  </a:lnTo>
                  <a:lnTo>
                    <a:pt x="281813" y="32829"/>
                  </a:lnTo>
                  <a:lnTo>
                    <a:pt x="351691" y="54184"/>
                  </a:lnTo>
                  <a:lnTo>
                    <a:pt x="413319" y="77646"/>
                  </a:lnTo>
                  <a:lnTo>
                    <a:pt x="464327" y="101933"/>
                  </a:lnTo>
                  <a:lnTo>
                    <a:pt x="502350" y="125765"/>
                  </a:lnTo>
                  <a:lnTo>
                    <a:pt x="529970" y="166941"/>
                  </a:lnTo>
                  <a:lnTo>
                    <a:pt x="516036" y="180865"/>
                  </a:lnTo>
                  <a:lnTo>
                    <a:pt x="485299" y="188413"/>
                  </a:lnTo>
                  <a:lnTo>
                    <a:pt x="440451" y="189690"/>
                  </a:lnTo>
                  <a:lnTo>
                    <a:pt x="384184" y="184796"/>
                  </a:lnTo>
                  <a:lnTo>
                    <a:pt x="319189" y="173835"/>
                  </a:lnTo>
                  <a:lnTo>
                    <a:pt x="248157" y="156908"/>
                  </a:lnTo>
                  <a:lnTo>
                    <a:pt x="178288" y="135508"/>
                  </a:lnTo>
                  <a:lnTo>
                    <a:pt x="116680" y="112035"/>
                  </a:lnTo>
                  <a:lnTo>
                    <a:pt x="65690" y="87757"/>
                  </a:lnTo>
                  <a:lnTo>
                    <a:pt x="27676" y="63944"/>
                  </a:lnTo>
                  <a:lnTo>
                    <a:pt x="0" y="2279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14601" y="1787525"/>
              <a:ext cx="635000" cy="1860550"/>
            </a:xfrm>
            <a:custGeom>
              <a:avLst/>
              <a:gdLst/>
              <a:ahLst/>
              <a:cxnLst/>
              <a:rect l="l" t="t" r="r" b="b"/>
              <a:pathLst>
                <a:path w="635000" h="1860550">
                  <a:moveTo>
                    <a:pt x="0" y="0"/>
                  </a:moveTo>
                  <a:lnTo>
                    <a:pt x="635000" y="18605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61845" y="2276665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69" h="158750">
                  <a:moveTo>
                    <a:pt x="246459" y="0"/>
                  </a:moveTo>
                  <a:lnTo>
                    <a:pt x="193514" y="3147"/>
                  </a:lnTo>
                  <a:lnTo>
                    <a:pt x="132461" y="18224"/>
                  </a:lnTo>
                  <a:lnTo>
                    <a:pt x="74545" y="42888"/>
                  </a:lnTo>
                  <a:lnTo>
                    <a:pt x="30321" y="72183"/>
                  </a:lnTo>
                  <a:lnTo>
                    <a:pt x="4052" y="102502"/>
                  </a:lnTo>
                  <a:lnTo>
                    <a:pt x="0" y="130238"/>
                  </a:lnTo>
                  <a:lnTo>
                    <a:pt x="19903" y="150022"/>
                  </a:lnTo>
                  <a:lnTo>
                    <a:pt x="59118" y="158496"/>
                  </a:lnTo>
                  <a:lnTo>
                    <a:pt x="112049" y="155348"/>
                  </a:lnTo>
                  <a:lnTo>
                    <a:pt x="173100" y="140271"/>
                  </a:lnTo>
                  <a:lnTo>
                    <a:pt x="231018" y="115607"/>
                  </a:lnTo>
                  <a:lnTo>
                    <a:pt x="275256" y="86312"/>
                  </a:lnTo>
                  <a:lnTo>
                    <a:pt x="301563" y="55993"/>
                  </a:lnTo>
                  <a:lnTo>
                    <a:pt x="305688" y="28257"/>
                  </a:lnTo>
                  <a:lnTo>
                    <a:pt x="285712" y="8473"/>
                  </a:lnTo>
                  <a:lnTo>
                    <a:pt x="24645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61845" y="2276665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69" h="158750">
                  <a:moveTo>
                    <a:pt x="0" y="130238"/>
                  </a:moveTo>
                  <a:lnTo>
                    <a:pt x="30321" y="72183"/>
                  </a:lnTo>
                  <a:lnTo>
                    <a:pt x="74545" y="42888"/>
                  </a:lnTo>
                  <a:lnTo>
                    <a:pt x="132461" y="18224"/>
                  </a:lnTo>
                  <a:lnTo>
                    <a:pt x="193514" y="3147"/>
                  </a:lnTo>
                  <a:lnTo>
                    <a:pt x="246459" y="0"/>
                  </a:lnTo>
                  <a:lnTo>
                    <a:pt x="285712" y="8473"/>
                  </a:lnTo>
                  <a:lnTo>
                    <a:pt x="305688" y="28257"/>
                  </a:lnTo>
                  <a:lnTo>
                    <a:pt x="301563" y="55993"/>
                  </a:lnTo>
                  <a:lnTo>
                    <a:pt x="275256" y="86312"/>
                  </a:lnTo>
                  <a:lnTo>
                    <a:pt x="231018" y="115607"/>
                  </a:lnTo>
                  <a:lnTo>
                    <a:pt x="173100" y="140271"/>
                  </a:lnTo>
                  <a:lnTo>
                    <a:pt x="112049" y="155348"/>
                  </a:lnTo>
                  <a:lnTo>
                    <a:pt x="59118" y="158496"/>
                  </a:lnTo>
                  <a:lnTo>
                    <a:pt x="19903" y="150022"/>
                  </a:lnTo>
                  <a:lnTo>
                    <a:pt x="0" y="13023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45335" y="2397572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375673" y="0"/>
                  </a:moveTo>
                  <a:lnTo>
                    <a:pt x="324818" y="2316"/>
                  </a:lnTo>
                  <a:lnTo>
                    <a:pt x="263033" y="13319"/>
                  </a:lnTo>
                  <a:lnTo>
                    <a:pt x="194182" y="32826"/>
                  </a:lnTo>
                  <a:lnTo>
                    <a:pt x="127402" y="58601"/>
                  </a:lnTo>
                  <a:lnTo>
                    <a:pt x="71387" y="86930"/>
                  </a:lnTo>
                  <a:lnTo>
                    <a:pt x="29344" y="115644"/>
                  </a:lnTo>
                  <a:lnTo>
                    <a:pt x="0" y="165541"/>
                  </a:lnTo>
                  <a:lnTo>
                    <a:pt x="17351" y="181147"/>
                  </a:lnTo>
                  <a:lnTo>
                    <a:pt x="53405" y="187700"/>
                  </a:lnTo>
                  <a:lnTo>
                    <a:pt x="104278" y="185384"/>
                  </a:lnTo>
                  <a:lnTo>
                    <a:pt x="166087" y="174381"/>
                  </a:lnTo>
                  <a:lnTo>
                    <a:pt x="234950" y="154873"/>
                  </a:lnTo>
                  <a:lnTo>
                    <a:pt x="301718" y="129099"/>
                  </a:lnTo>
                  <a:lnTo>
                    <a:pt x="357709" y="100769"/>
                  </a:lnTo>
                  <a:lnTo>
                    <a:pt x="399734" y="72056"/>
                  </a:lnTo>
                  <a:lnTo>
                    <a:pt x="429132" y="22158"/>
                  </a:lnTo>
                  <a:lnTo>
                    <a:pt x="411732" y="6553"/>
                  </a:lnTo>
                  <a:lnTo>
                    <a:pt x="37567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45335" y="2397572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0" y="165541"/>
                  </a:moveTo>
                  <a:lnTo>
                    <a:pt x="29344" y="115644"/>
                  </a:lnTo>
                  <a:lnTo>
                    <a:pt x="71387" y="86930"/>
                  </a:lnTo>
                  <a:lnTo>
                    <a:pt x="127402" y="58601"/>
                  </a:lnTo>
                  <a:lnTo>
                    <a:pt x="194182" y="32826"/>
                  </a:lnTo>
                  <a:lnTo>
                    <a:pt x="263033" y="13319"/>
                  </a:lnTo>
                  <a:lnTo>
                    <a:pt x="324818" y="2316"/>
                  </a:lnTo>
                  <a:lnTo>
                    <a:pt x="375673" y="0"/>
                  </a:lnTo>
                  <a:lnTo>
                    <a:pt x="411732" y="6553"/>
                  </a:lnTo>
                  <a:lnTo>
                    <a:pt x="429132" y="22158"/>
                  </a:lnTo>
                  <a:lnTo>
                    <a:pt x="424604" y="45129"/>
                  </a:lnTo>
                  <a:lnTo>
                    <a:pt x="357709" y="100769"/>
                  </a:lnTo>
                  <a:lnTo>
                    <a:pt x="301718" y="129099"/>
                  </a:lnTo>
                  <a:lnTo>
                    <a:pt x="234950" y="154873"/>
                  </a:lnTo>
                  <a:lnTo>
                    <a:pt x="166087" y="174381"/>
                  </a:lnTo>
                  <a:lnTo>
                    <a:pt x="104278" y="185384"/>
                  </a:lnTo>
                  <a:lnTo>
                    <a:pt x="53405" y="187700"/>
                  </a:lnTo>
                  <a:lnTo>
                    <a:pt x="17351" y="181147"/>
                  </a:lnTo>
                  <a:lnTo>
                    <a:pt x="0" y="1655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38350" y="2509792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63" y="0"/>
                  </a:moveTo>
                  <a:lnTo>
                    <a:pt x="430323" y="1251"/>
                  </a:lnTo>
                  <a:lnTo>
                    <a:pt x="374424" y="9318"/>
                  </a:lnTo>
                  <a:lnTo>
                    <a:pt x="310142" y="23960"/>
                  </a:lnTo>
                  <a:lnTo>
                    <a:pt x="240156" y="44939"/>
                  </a:lnTo>
                  <a:lnTo>
                    <a:pt x="171620" y="70221"/>
                  </a:lnTo>
                  <a:lnTo>
                    <a:pt x="111430" y="97126"/>
                  </a:lnTo>
                  <a:lnTo>
                    <a:pt x="61880" y="124250"/>
                  </a:lnTo>
                  <a:lnTo>
                    <a:pt x="25263" y="150189"/>
                  </a:lnTo>
                  <a:lnTo>
                    <a:pt x="0" y="192894"/>
                  </a:lnTo>
                  <a:lnTo>
                    <a:pt x="14741" y="205985"/>
                  </a:lnTo>
                  <a:lnTo>
                    <a:pt x="45879" y="211770"/>
                  </a:lnTo>
                  <a:lnTo>
                    <a:pt x="90741" y="210499"/>
                  </a:lnTo>
                  <a:lnTo>
                    <a:pt x="146652" y="202423"/>
                  </a:lnTo>
                  <a:lnTo>
                    <a:pt x="210937" y="187793"/>
                  </a:lnTo>
                  <a:lnTo>
                    <a:pt x="280924" y="166859"/>
                  </a:lnTo>
                  <a:lnTo>
                    <a:pt x="349406" y="141567"/>
                  </a:lnTo>
                  <a:lnTo>
                    <a:pt x="409560" y="114643"/>
                  </a:lnTo>
                  <a:lnTo>
                    <a:pt x="459089" y="87500"/>
                  </a:lnTo>
                  <a:lnTo>
                    <a:pt x="495695" y="61552"/>
                  </a:lnTo>
                  <a:lnTo>
                    <a:pt x="520954" y="18904"/>
                  </a:lnTo>
                  <a:lnTo>
                    <a:pt x="506266" y="5804"/>
                  </a:lnTo>
                  <a:lnTo>
                    <a:pt x="475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38350" y="2509792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94"/>
                  </a:moveTo>
                  <a:lnTo>
                    <a:pt x="25263" y="150189"/>
                  </a:lnTo>
                  <a:lnTo>
                    <a:pt x="61880" y="124250"/>
                  </a:lnTo>
                  <a:lnTo>
                    <a:pt x="111430" y="97126"/>
                  </a:lnTo>
                  <a:lnTo>
                    <a:pt x="171620" y="70221"/>
                  </a:lnTo>
                  <a:lnTo>
                    <a:pt x="240156" y="44939"/>
                  </a:lnTo>
                  <a:lnTo>
                    <a:pt x="310142" y="23960"/>
                  </a:lnTo>
                  <a:lnTo>
                    <a:pt x="374424" y="9318"/>
                  </a:lnTo>
                  <a:lnTo>
                    <a:pt x="430323" y="1251"/>
                  </a:lnTo>
                  <a:lnTo>
                    <a:pt x="475163" y="0"/>
                  </a:lnTo>
                  <a:lnTo>
                    <a:pt x="506266" y="5804"/>
                  </a:lnTo>
                  <a:lnTo>
                    <a:pt x="520954" y="18904"/>
                  </a:lnTo>
                  <a:lnTo>
                    <a:pt x="517082" y="38215"/>
                  </a:lnTo>
                  <a:lnTo>
                    <a:pt x="459089" y="87500"/>
                  </a:lnTo>
                  <a:lnTo>
                    <a:pt x="409560" y="114643"/>
                  </a:lnTo>
                  <a:lnTo>
                    <a:pt x="349406" y="141567"/>
                  </a:lnTo>
                  <a:lnTo>
                    <a:pt x="280924" y="166859"/>
                  </a:lnTo>
                  <a:lnTo>
                    <a:pt x="210937" y="187793"/>
                  </a:lnTo>
                  <a:lnTo>
                    <a:pt x="146652" y="202423"/>
                  </a:lnTo>
                  <a:lnTo>
                    <a:pt x="90741" y="210499"/>
                  </a:lnTo>
                  <a:lnTo>
                    <a:pt x="45879" y="211770"/>
                  </a:lnTo>
                  <a:lnTo>
                    <a:pt x="14741" y="205985"/>
                  </a:lnTo>
                  <a:lnTo>
                    <a:pt x="0" y="1928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96643" y="2649304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63" y="0"/>
                  </a:moveTo>
                  <a:lnTo>
                    <a:pt x="430323" y="1248"/>
                  </a:lnTo>
                  <a:lnTo>
                    <a:pt x="374424" y="9313"/>
                  </a:lnTo>
                  <a:lnTo>
                    <a:pt x="310142" y="23939"/>
                  </a:lnTo>
                  <a:lnTo>
                    <a:pt x="240156" y="44873"/>
                  </a:lnTo>
                  <a:lnTo>
                    <a:pt x="171629" y="70164"/>
                  </a:lnTo>
                  <a:lnTo>
                    <a:pt x="111458" y="97089"/>
                  </a:lnTo>
                  <a:lnTo>
                    <a:pt x="61928" y="124232"/>
                  </a:lnTo>
                  <a:lnTo>
                    <a:pt x="25320" y="150179"/>
                  </a:lnTo>
                  <a:lnTo>
                    <a:pt x="0" y="192828"/>
                  </a:lnTo>
                  <a:lnTo>
                    <a:pt x="14741" y="205928"/>
                  </a:lnTo>
                  <a:lnTo>
                    <a:pt x="45879" y="211737"/>
                  </a:lnTo>
                  <a:lnTo>
                    <a:pt x="90741" y="210497"/>
                  </a:lnTo>
                  <a:lnTo>
                    <a:pt x="146652" y="202452"/>
                  </a:lnTo>
                  <a:lnTo>
                    <a:pt x="210937" y="187845"/>
                  </a:lnTo>
                  <a:lnTo>
                    <a:pt x="280924" y="166920"/>
                  </a:lnTo>
                  <a:lnTo>
                    <a:pt x="349406" y="141585"/>
                  </a:lnTo>
                  <a:lnTo>
                    <a:pt x="409560" y="114648"/>
                  </a:lnTo>
                  <a:lnTo>
                    <a:pt x="459089" y="87513"/>
                  </a:lnTo>
                  <a:lnTo>
                    <a:pt x="495695" y="61585"/>
                  </a:lnTo>
                  <a:lnTo>
                    <a:pt x="520954" y="18965"/>
                  </a:lnTo>
                  <a:lnTo>
                    <a:pt x="506266" y="5820"/>
                  </a:lnTo>
                  <a:lnTo>
                    <a:pt x="475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96643" y="2649304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28"/>
                  </a:moveTo>
                  <a:lnTo>
                    <a:pt x="25320" y="150179"/>
                  </a:lnTo>
                  <a:lnTo>
                    <a:pt x="61928" y="124232"/>
                  </a:lnTo>
                  <a:lnTo>
                    <a:pt x="111458" y="97089"/>
                  </a:lnTo>
                  <a:lnTo>
                    <a:pt x="171629" y="70164"/>
                  </a:lnTo>
                  <a:lnTo>
                    <a:pt x="240156" y="44873"/>
                  </a:lnTo>
                  <a:lnTo>
                    <a:pt x="310142" y="23939"/>
                  </a:lnTo>
                  <a:lnTo>
                    <a:pt x="374424" y="9313"/>
                  </a:lnTo>
                  <a:lnTo>
                    <a:pt x="430323" y="1248"/>
                  </a:lnTo>
                  <a:lnTo>
                    <a:pt x="475163" y="0"/>
                  </a:lnTo>
                  <a:lnTo>
                    <a:pt x="506266" y="5820"/>
                  </a:lnTo>
                  <a:lnTo>
                    <a:pt x="520954" y="18965"/>
                  </a:lnTo>
                  <a:lnTo>
                    <a:pt x="517082" y="38268"/>
                  </a:lnTo>
                  <a:lnTo>
                    <a:pt x="459089" y="87513"/>
                  </a:lnTo>
                  <a:lnTo>
                    <a:pt x="409560" y="114648"/>
                  </a:lnTo>
                  <a:lnTo>
                    <a:pt x="349406" y="141585"/>
                  </a:lnTo>
                  <a:lnTo>
                    <a:pt x="280924" y="166920"/>
                  </a:lnTo>
                  <a:lnTo>
                    <a:pt x="210937" y="187845"/>
                  </a:lnTo>
                  <a:lnTo>
                    <a:pt x="146652" y="202452"/>
                  </a:lnTo>
                  <a:lnTo>
                    <a:pt x="90741" y="210497"/>
                  </a:lnTo>
                  <a:lnTo>
                    <a:pt x="45879" y="211737"/>
                  </a:lnTo>
                  <a:lnTo>
                    <a:pt x="14741" y="205928"/>
                  </a:lnTo>
                  <a:lnTo>
                    <a:pt x="0" y="1928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43379" y="2784305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48"/>
                  </a:lnTo>
                  <a:lnTo>
                    <a:pt x="374428" y="9313"/>
                  </a:lnTo>
                  <a:lnTo>
                    <a:pt x="310143" y="23939"/>
                  </a:lnTo>
                  <a:lnTo>
                    <a:pt x="240156" y="44873"/>
                  </a:lnTo>
                  <a:lnTo>
                    <a:pt x="171629" y="70208"/>
                  </a:lnTo>
                  <a:lnTo>
                    <a:pt x="111458" y="97145"/>
                  </a:lnTo>
                  <a:lnTo>
                    <a:pt x="61928" y="124280"/>
                  </a:lnTo>
                  <a:lnTo>
                    <a:pt x="25320" y="150208"/>
                  </a:lnTo>
                  <a:lnTo>
                    <a:pt x="0" y="192828"/>
                  </a:lnTo>
                  <a:lnTo>
                    <a:pt x="14741" y="205972"/>
                  </a:lnTo>
                  <a:lnTo>
                    <a:pt x="45879" y="211793"/>
                  </a:lnTo>
                  <a:lnTo>
                    <a:pt x="90741" y="210544"/>
                  </a:lnTo>
                  <a:lnTo>
                    <a:pt x="146652" y="202480"/>
                  </a:lnTo>
                  <a:lnTo>
                    <a:pt x="210937" y="187854"/>
                  </a:lnTo>
                  <a:lnTo>
                    <a:pt x="280923" y="166920"/>
                  </a:lnTo>
                  <a:lnTo>
                    <a:pt x="349451" y="141629"/>
                  </a:lnTo>
                  <a:lnTo>
                    <a:pt x="409622" y="114704"/>
                  </a:lnTo>
                  <a:lnTo>
                    <a:pt x="459152" y="87561"/>
                  </a:lnTo>
                  <a:lnTo>
                    <a:pt x="495760" y="61613"/>
                  </a:lnTo>
                  <a:lnTo>
                    <a:pt x="521081" y="18965"/>
                  </a:lnTo>
                  <a:lnTo>
                    <a:pt x="506339" y="5820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143379" y="2784305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28"/>
                  </a:moveTo>
                  <a:lnTo>
                    <a:pt x="25320" y="150208"/>
                  </a:lnTo>
                  <a:lnTo>
                    <a:pt x="61928" y="124280"/>
                  </a:lnTo>
                  <a:lnTo>
                    <a:pt x="111458" y="97145"/>
                  </a:lnTo>
                  <a:lnTo>
                    <a:pt x="171629" y="70208"/>
                  </a:lnTo>
                  <a:lnTo>
                    <a:pt x="240156" y="44873"/>
                  </a:lnTo>
                  <a:lnTo>
                    <a:pt x="310143" y="23939"/>
                  </a:lnTo>
                  <a:lnTo>
                    <a:pt x="374428" y="9313"/>
                  </a:lnTo>
                  <a:lnTo>
                    <a:pt x="430339" y="1248"/>
                  </a:lnTo>
                  <a:lnTo>
                    <a:pt x="475201" y="0"/>
                  </a:lnTo>
                  <a:lnTo>
                    <a:pt x="506339" y="5820"/>
                  </a:lnTo>
                  <a:lnTo>
                    <a:pt x="521081" y="18965"/>
                  </a:lnTo>
                  <a:lnTo>
                    <a:pt x="517164" y="38276"/>
                  </a:lnTo>
                  <a:lnTo>
                    <a:pt x="459152" y="87561"/>
                  </a:lnTo>
                  <a:lnTo>
                    <a:pt x="409622" y="114704"/>
                  </a:lnTo>
                  <a:lnTo>
                    <a:pt x="349451" y="141629"/>
                  </a:lnTo>
                  <a:lnTo>
                    <a:pt x="280923" y="166920"/>
                  </a:lnTo>
                  <a:lnTo>
                    <a:pt x="210937" y="187854"/>
                  </a:lnTo>
                  <a:lnTo>
                    <a:pt x="146652" y="202480"/>
                  </a:lnTo>
                  <a:lnTo>
                    <a:pt x="90741" y="210544"/>
                  </a:lnTo>
                  <a:lnTo>
                    <a:pt x="45879" y="211793"/>
                  </a:lnTo>
                  <a:lnTo>
                    <a:pt x="14741" y="205972"/>
                  </a:lnTo>
                  <a:lnTo>
                    <a:pt x="0" y="19282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89607" y="2917843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51"/>
                  </a:lnTo>
                  <a:lnTo>
                    <a:pt x="374428" y="9318"/>
                  </a:lnTo>
                  <a:lnTo>
                    <a:pt x="310143" y="23960"/>
                  </a:lnTo>
                  <a:lnTo>
                    <a:pt x="240156" y="44939"/>
                  </a:lnTo>
                  <a:lnTo>
                    <a:pt x="171629" y="70221"/>
                  </a:lnTo>
                  <a:lnTo>
                    <a:pt x="111458" y="97126"/>
                  </a:lnTo>
                  <a:lnTo>
                    <a:pt x="61928" y="124250"/>
                  </a:lnTo>
                  <a:lnTo>
                    <a:pt x="25320" y="150189"/>
                  </a:lnTo>
                  <a:lnTo>
                    <a:pt x="0" y="192894"/>
                  </a:lnTo>
                  <a:lnTo>
                    <a:pt x="14741" y="205985"/>
                  </a:lnTo>
                  <a:lnTo>
                    <a:pt x="45879" y="211770"/>
                  </a:lnTo>
                  <a:lnTo>
                    <a:pt x="90741" y="210499"/>
                  </a:lnTo>
                  <a:lnTo>
                    <a:pt x="146652" y="202423"/>
                  </a:lnTo>
                  <a:lnTo>
                    <a:pt x="210937" y="187793"/>
                  </a:lnTo>
                  <a:lnTo>
                    <a:pt x="280924" y="166859"/>
                  </a:lnTo>
                  <a:lnTo>
                    <a:pt x="349451" y="141567"/>
                  </a:lnTo>
                  <a:lnTo>
                    <a:pt x="409622" y="114643"/>
                  </a:lnTo>
                  <a:lnTo>
                    <a:pt x="459152" y="87500"/>
                  </a:lnTo>
                  <a:lnTo>
                    <a:pt x="495760" y="61552"/>
                  </a:lnTo>
                  <a:lnTo>
                    <a:pt x="521081" y="18904"/>
                  </a:lnTo>
                  <a:lnTo>
                    <a:pt x="506339" y="5804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89607" y="2917843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94"/>
                  </a:moveTo>
                  <a:lnTo>
                    <a:pt x="25320" y="150189"/>
                  </a:lnTo>
                  <a:lnTo>
                    <a:pt x="61928" y="124250"/>
                  </a:lnTo>
                  <a:lnTo>
                    <a:pt x="111458" y="97126"/>
                  </a:lnTo>
                  <a:lnTo>
                    <a:pt x="171629" y="70221"/>
                  </a:lnTo>
                  <a:lnTo>
                    <a:pt x="240156" y="44939"/>
                  </a:lnTo>
                  <a:lnTo>
                    <a:pt x="310143" y="23960"/>
                  </a:lnTo>
                  <a:lnTo>
                    <a:pt x="374428" y="9318"/>
                  </a:lnTo>
                  <a:lnTo>
                    <a:pt x="430339" y="1251"/>
                  </a:lnTo>
                  <a:lnTo>
                    <a:pt x="475201" y="0"/>
                  </a:lnTo>
                  <a:lnTo>
                    <a:pt x="506339" y="5804"/>
                  </a:lnTo>
                  <a:lnTo>
                    <a:pt x="521081" y="18904"/>
                  </a:lnTo>
                  <a:lnTo>
                    <a:pt x="517164" y="38215"/>
                  </a:lnTo>
                  <a:lnTo>
                    <a:pt x="459152" y="87500"/>
                  </a:lnTo>
                  <a:lnTo>
                    <a:pt x="409622" y="114643"/>
                  </a:lnTo>
                  <a:lnTo>
                    <a:pt x="349451" y="141567"/>
                  </a:lnTo>
                  <a:lnTo>
                    <a:pt x="280924" y="166859"/>
                  </a:lnTo>
                  <a:lnTo>
                    <a:pt x="210937" y="187793"/>
                  </a:lnTo>
                  <a:lnTo>
                    <a:pt x="146652" y="202423"/>
                  </a:lnTo>
                  <a:lnTo>
                    <a:pt x="90741" y="210499"/>
                  </a:lnTo>
                  <a:lnTo>
                    <a:pt x="45879" y="211770"/>
                  </a:lnTo>
                  <a:lnTo>
                    <a:pt x="14741" y="205985"/>
                  </a:lnTo>
                  <a:lnTo>
                    <a:pt x="0" y="1928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23389" y="304382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35" y="0"/>
                  </a:moveTo>
                  <a:lnTo>
                    <a:pt x="430276" y="1251"/>
                  </a:lnTo>
                  <a:lnTo>
                    <a:pt x="374367" y="9318"/>
                  </a:lnTo>
                  <a:lnTo>
                    <a:pt x="310098" y="23960"/>
                  </a:lnTo>
                  <a:lnTo>
                    <a:pt x="240156" y="44939"/>
                  </a:lnTo>
                  <a:lnTo>
                    <a:pt x="171620" y="70230"/>
                  </a:lnTo>
                  <a:lnTo>
                    <a:pt x="111430" y="97155"/>
                  </a:lnTo>
                  <a:lnTo>
                    <a:pt x="61880" y="124298"/>
                  </a:lnTo>
                  <a:lnTo>
                    <a:pt x="25263" y="150245"/>
                  </a:lnTo>
                  <a:lnTo>
                    <a:pt x="0" y="192894"/>
                  </a:lnTo>
                  <a:lnTo>
                    <a:pt x="14687" y="205985"/>
                  </a:lnTo>
                  <a:lnTo>
                    <a:pt x="45790" y="211770"/>
                  </a:lnTo>
                  <a:lnTo>
                    <a:pt x="90630" y="210499"/>
                  </a:lnTo>
                  <a:lnTo>
                    <a:pt x="146529" y="202423"/>
                  </a:lnTo>
                  <a:lnTo>
                    <a:pt x="210811" y="187793"/>
                  </a:lnTo>
                  <a:lnTo>
                    <a:pt x="280797" y="166859"/>
                  </a:lnTo>
                  <a:lnTo>
                    <a:pt x="349333" y="141567"/>
                  </a:lnTo>
                  <a:lnTo>
                    <a:pt x="409523" y="114643"/>
                  </a:lnTo>
                  <a:lnTo>
                    <a:pt x="459073" y="87500"/>
                  </a:lnTo>
                  <a:lnTo>
                    <a:pt x="495690" y="61552"/>
                  </a:lnTo>
                  <a:lnTo>
                    <a:pt x="520954" y="18904"/>
                  </a:lnTo>
                  <a:lnTo>
                    <a:pt x="506257" y="5804"/>
                  </a:lnTo>
                  <a:lnTo>
                    <a:pt x="4751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23389" y="304382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94"/>
                  </a:moveTo>
                  <a:lnTo>
                    <a:pt x="25263" y="150245"/>
                  </a:lnTo>
                  <a:lnTo>
                    <a:pt x="61880" y="124298"/>
                  </a:lnTo>
                  <a:lnTo>
                    <a:pt x="111430" y="97155"/>
                  </a:lnTo>
                  <a:lnTo>
                    <a:pt x="171620" y="70230"/>
                  </a:lnTo>
                  <a:lnTo>
                    <a:pt x="240156" y="44939"/>
                  </a:lnTo>
                  <a:lnTo>
                    <a:pt x="310098" y="23960"/>
                  </a:lnTo>
                  <a:lnTo>
                    <a:pt x="374367" y="9318"/>
                  </a:lnTo>
                  <a:lnTo>
                    <a:pt x="430276" y="1251"/>
                  </a:lnTo>
                  <a:lnTo>
                    <a:pt x="475135" y="0"/>
                  </a:lnTo>
                  <a:lnTo>
                    <a:pt x="506257" y="5804"/>
                  </a:lnTo>
                  <a:lnTo>
                    <a:pt x="520954" y="18904"/>
                  </a:lnTo>
                  <a:lnTo>
                    <a:pt x="517081" y="38215"/>
                  </a:lnTo>
                  <a:lnTo>
                    <a:pt x="459073" y="87500"/>
                  </a:lnTo>
                  <a:lnTo>
                    <a:pt x="409523" y="114643"/>
                  </a:lnTo>
                  <a:lnTo>
                    <a:pt x="349333" y="141567"/>
                  </a:lnTo>
                  <a:lnTo>
                    <a:pt x="280797" y="166859"/>
                  </a:lnTo>
                  <a:lnTo>
                    <a:pt x="210811" y="187793"/>
                  </a:lnTo>
                  <a:lnTo>
                    <a:pt x="146529" y="202423"/>
                  </a:lnTo>
                  <a:lnTo>
                    <a:pt x="90630" y="210499"/>
                  </a:lnTo>
                  <a:lnTo>
                    <a:pt x="45790" y="211770"/>
                  </a:lnTo>
                  <a:lnTo>
                    <a:pt x="14687" y="205985"/>
                  </a:lnTo>
                  <a:lnTo>
                    <a:pt x="0" y="1928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39207" y="3657600"/>
              <a:ext cx="1433830" cy="845185"/>
            </a:xfrm>
            <a:custGeom>
              <a:avLst/>
              <a:gdLst/>
              <a:ahLst/>
              <a:cxnLst/>
              <a:rect l="l" t="t" r="r" b="b"/>
              <a:pathLst>
                <a:path w="1433829" h="845185">
                  <a:moveTo>
                    <a:pt x="1263604" y="14224"/>
                  </a:moveTo>
                  <a:lnTo>
                    <a:pt x="1296217" y="65333"/>
                  </a:lnTo>
                  <a:lnTo>
                    <a:pt x="1324961" y="114490"/>
                  </a:lnTo>
                  <a:lnTo>
                    <a:pt x="1346489" y="159170"/>
                  </a:lnTo>
                  <a:lnTo>
                    <a:pt x="1357457" y="196850"/>
                  </a:lnTo>
                  <a:lnTo>
                    <a:pt x="1353210" y="223853"/>
                  </a:lnTo>
                  <a:lnTo>
                    <a:pt x="1337105" y="242665"/>
                  </a:lnTo>
                  <a:lnTo>
                    <a:pt x="1318095" y="260000"/>
                  </a:lnTo>
                  <a:lnTo>
                    <a:pt x="1305133" y="282575"/>
                  </a:lnTo>
                  <a:lnTo>
                    <a:pt x="1299489" y="312933"/>
                  </a:lnTo>
                  <a:lnTo>
                    <a:pt x="1297037" y="347043"/>
                  </a:lnTo>
                  <a:lnTo>
                    <a:pt x="1298632" y="381462"/>
                  </a:lnTo>
                  <a:lnTo>
                    <a:pt x="1305133" y="412750"/>
                  </a:lnTo>
                  <a:lnTo>
                    <a:pt x="1318819" y="440372"/>
                  </a:lnTo>
                  <a:lnTo>
                    <a:pt x="1338423" y="465899"/>
                  </a:lnTo>
                  <a:lnTo>
                    <a:pt x="1359479" y="489045"/>
                  </a:lnTo>
                  <a:lnTo>
                    <a:pt x="1377523" y="509524"/>
                  </a:lnTo>
                  <a:lnTo>
                    <a:pt x="1392807" y="524416"/>
                  </a:lnTo>
                  <a:lnTo>
                    <a:pt x="1407685" y="534558"/>
                  </a:lnTo>
                  <a:lnTo>
                    <a:pt x="1420564" y="545296"/>
                  </a:lnTo>
                  <a:lnTo>
                    <a:pt x="1429847" y="561975"/>
                  </a:lnTo>
                  <a:lnTo>
                    <a:pt x="1433758" y="588158"/>
                  </a:lnTo>
                  <a:lnTo>
                    <a:pt x="1433323" y="620283"/>
                  </a:lnTo>
                  <a:lnTo>
                    <a:pt x="1431151" y="653004"/>
                  </a:lnTo>
                  <a:lnTo>
                    <a:pt x="1429847" y="680974"/>
                  </a:lnTo>
                  <a:lnTo>
                    <a:pt x="1431151" y="703125"/>
                  </a:lnTo>
                  <a:lnTo>
                    <a:pt x="1433323" y="722455"/>
                  </a:lnTo>
                  <a:lnTo>
                    <a:pt x="1433758" y="739713"/>
                  </a:lnTo>
                  <a:lnTo>
                    <a:pt x="1407685" y="786780"/>
                  </a:lnTo>
                  <a:lnTo>
                    <a:pt x="1362944" y="812964"/>
                  </a:lnTo>
                  <a:lnTo>
                    <a:pt x="1347662" y="811387"/>
                  </a:lnTo>
                  <a:lnTo>
                    <a:pt x="1329213" y="808928"/>
                  </a:lnTo>
                  <a:lnTo>
                    <a:pt x="1305133" y="809625"/>
                  </a:lnTo>
                  <a:lnTo>
                    <a:pt x="1271899" y="816145"/>
                  </a:lnTo>
                  <a:lnTo>
                    <a:pt x="1232044" y="826262"/>
                  </a:lnTo>
                  <a:lnTo>
                    <a:pt x="1192190" y="836378"/>
                  </a:lnTo>
                  <a:lnTo>
                    <a:pt x="1158956" y="842899"/>
                  </a:lnTo>
                  <a:lnTo>
                    <a:pt x="1133548" y="844934"/>
                  </a:lnTo>
                  <a:lnTo>
                    <a:pt x="1112760" y="844708"/>
                  </a:lnTo>
                  <a:lnTo>
                    <a:pt x="1096591" y="843577"/>
                  </a:lnTo>
                  <a:lnTo>
                    <a:pt x="1085042" y="842899"/>
                  </a:lnTo>
                </a:path>
                <a:path w="1433829" h="845185">
                  <a:moveTo>
                    <a:pt x="175468" y="0"/>
                  </a:moveTo>
                  <a:lnTo>
                    <a:pt x="141771" y="51036"/>
                  </a:lnTo>
                  <a:lnTo>
                    <a:pt x="112111" y="100155"/>
                  </a:lnTo>
                  <a:lnTo>
                    <a:pt x="89904" y="144821"/>
                  </a:lnTo>
                  <a:lnTo>
                    <a:pt x="78567" y="182499"/>
                  </a:lnTo>
                  <a:lnTo>
                    <a:pt x="82982" y="209520"/>
                  </a:lnTo>
                  <a:lnTo>
                    <a:pt x="99601" y="228361"/>
                  </a:lnTo>
                  <a:lnTo>
                    <a:pt x="119197" y="245703"/>
                  </a:lnTo>
                  <a:lnTo>
                    <a:pt x="132542" y="268224"/>
                  </a:lnTo>
                  <a:lnTo>
                    <a:pt x="138346" y="298636"/>
                  </a:lnTo>
                  <a:lnTo>
                    <a:pt x="140876" y="332740"/>
                  </a:lnTo>
                  <a:lnTo>
                    <a:pt x="139239" y="367129"/>
                  </a:lnTo>
                  <a:lnTo>
                    <a:pt x="132542" y="398399"/>
                  </a:lnTo>
                  <a:lnTo>
                    <a:pt x="118429" y="426041"/>
                  </a:lnTo>
                  <a:lnTo>
                    <a:pt x="98220" y="451612"/>
                  </a:lnTo>
                  <a:lnTo>
                    <a:pt x="76535" y="474801"/>
                  </a:lnTo>
                  <a:lnTo>
                    <a:pt x="57993" y="495300"/>
                  </a:lnTo>
                  <a:lnTo>
                    <a:pt x="42165" y="510172"/>
                  </a:lnTo>
                  <a:lnTo>
                    <a:pt x="26814" y="520271"/>
                  </a:lnTo>
                  <a:lnTo>
                    <a:pt x="13559" y="530965"/>
                  </a:lnTo>
                  <a:lnTo>
                    <a:pt x="4018" y="547624"/>
                  </a:lnTo>
                  <a:lnTo>
                    <a:pt x="0" y="573827"/>
                  </a:lnTo>
                  <a:lnTo>
                    <a:pt x="446" y="605996"/>
                  </a:lnTo>
                  <a:lnTo>
                    <a:pt x="2678" y="638760"/>
                  </a:lnTo>
                  <a:lnTo>
                    <a:pt x="4018" y="666750"/>
                  </a:lnTo>
                  <a:lnTo>
                    <a:pt x="2678" y="688899"/>
                  </a:lnTo>
                  <a:lnTo>
                    <a:pt x="446" y="708215"/>
                  </a:lnTo>
                  <a:lnTo>
                    <a:pt x="0" y="725435"/>
                  </a:lnTo>
                  <a:lnTo>
                    <a:pt x="26814" y="772477"/>
                  </a:lnTo>
                  <a:lnTo>
                    <a:pt x="57993" y="795274"/>
                  </a:lnTo>
                  <a:lnTo>
                    <a:pt x="72963" y="798631"/>
                  </a:lnTo>
                  <a:lnTo>
                    <a:pt x="88695" y="797083"/>
                  </a:lnTo>
                  <a:lnTo>
                    <a:pt x="107713" y="794631"/>
                  </a:lnTo>
                  <a:lnTo>
                    <a:pt x="132542" y="795274"/>
                  </a:lnTo>
                  <a:lnTo>
                    <a:pt x="166832" y="801850"/>
                  </a:lnTo>
                  <a:lnTo>
                    <a:pt x="207980" y="811974"/>
                  </a:lnTo>
                  <a:lnTo>
                    <a:pt x="249128" y="822098"/>
                  </a:lnTo>
                  <a:lnTo>
                    <a:pt x="283418" y="828675"/>
                  </a:lnTo>
                  <a:lnTo>
                    <a:pt x="309612" y="830657"/>
                  </a:lnTo>
                  <a:lnTo>
                    <a:pt x="331043" y="830437"/>
                  </a:lnTo>
                  <a:lnTo>
                    <a:pt x="347712" y="829335"/>
                  </a:lnTo>
                  <a:lnTo>
                    <a:pt x="359618" y="82867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43200" y="4371911"/>
              <a:ext cx="98425" cy="243204"/>
            </a:xfrm>
            <a:custGeom>
              <a:avLst/>
              <a:gdLst/>
              <a:ahLst/>
              <a:cxnLst/>
              <a:rect l="l" t="t" r="r" b="b"/>
              <a:pathLst>
                <a:path w="98425" h="243204">
                  <a:moveTo>
                    <a:pt x="98425" y="145859"/>
                  </a:moveTo>
                  <a:lnTo>
                    <a:pt x="0" y="145859"/>
                  </a:lnTo>
                  <a:lnTo>
                    <a:pt x="0" y="242887"/>
                  </a:lnTo>
                  <a:lnTo>
                    <a:pt x="98425" y="242887"/>
                  </a:lnTo>
                  <a:lnTo>
                    <a:pt x="98425" y="145859"/>
                  </a:lnTo>
                  <a:close/>
                </a:path>
                <a:path w="98425" h="243204">
                  <a:moveTo>
                    <a:pt x="98425" y="0"/>
                  </a:moveTo>
                  <a:lnTo>
                    <a:pt x="0" y="0"/>
                  </a:lnTo>
                  <a:lnTo>
                    <a:pt x="0" y="82359"/>
                  </a:lnTo>
                  <a:lnTo>
                    <a:pt x="98425" y="82359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92400" y="4249801"/>
              <a:ext cx="430530" cy="504825"/>
            </a:xfrm>
            <a:custGeom>
              <a:avLst/>
              <a:gdLst/>
              <a:ahLst/>
              <a:cxnLst/>
              <a:rect l="l" t="t" r="r" b="b"/>
              <a:pathLst>
                <a:path w="430530" h="504825">
                  <a:moveTo>
                    <a:pt x="0" y="236219"/>
                  </a:moveTo>
                  <a:lnTo>
                    <a:pt x="412369" y="236219"/>
                  </a:lnTo>
                </a:path>
                <a:path w="430530" h="504825">
                  <a:moveTo>
                    <a:pt x="430275" y="0"/>
                  </a:moveTo>
                  <a:lnTo>
                    <a:pt x="430275" y="504825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6629400" y="1447800"/>
            <a:ext cx="2246630" cy="4178300"/>
            <a:chOff x="5611812" y="1731962"/>
            <a:chExt cx="2246630" cy="4178300"/>
          </a:xfrm>
        </p:grpSpPr>
        <p:sp>
          <p:nvSpPr>
            <p:cNvPr id="38" name="object 38"/>
            <p:cNvSpPr/>
            <p:nvPr/>
          </p:nvSpPr>
          <p:spPr>
            <a:xfrm>
              <a:off x="5799201" y="3195637"/>
              <a:ext cx="1894205" cy="2657475"/>
            </a:xfrm>
            <a:custGeom>
              <a:avLst/>
              <a:gdLst/>
              <a:ahLst/>
              <a:cxnLst/>
              <a:rect l="l" t="t" r="r" b="b"/>
              <a:pathLst>
                <a:path w="1894204" h="2657475">
                  <a:moveTo>
                    <a:pt x="0" y="2657475"/>
                  </a:moveTo>
                  <a:lnTo>
                    <a:pt x="1893824" y="2657475"/>
                  </a:lnTo>
                  <a:lnTo>
                    <a:pt x="1893824" y="0"/>
                  </a:lnTo>
                  <a:lnTo>
                    <a:pt x="0" y="0"/>
                  </a:lnTo>
                  <a:lnTo>
                    <a:pt x="0" y="2657475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02589" y="3576954"/>
              <a:ext cx="1878964" cy="2332990"/>
            </a:xfrm>
            <a:custGeom>
              <a:avLst/>
              <a:gdLst/>
              <a:ahLst/>
              <a:cxnLst/>
              <a:rect l="l" t="t" r="r" b="b"/>
              <a:pathLst>
                <a:path w="1878965" h="2332990">
                  <a:moveTo>
                    <a:pt x="315556" y="0"/>
                  </a:moveTo>
                  <a:lnTo>
                    <a:pt x="300496" y="571"/>
                  </a:lnTo>
                  <a:lnTo>
                    <a:pt x="286425" y="0"/>
                  </a:lnTo>
                  <a:lnTo>
                    <a:pt x="271173" y="20669"/>
                  </a:lnTo>
                  <a:lnTo>
                    <a:pt x="255564" y="60960"/>
                  </a:lnTo>
                  <a:lnTo>
                    <a:pt x="253072" y="79819"/>
                  </a:lnTo>
                  <a:lnTo>
                    <a:pt x="250581" y="88177"/>
                  </a:lnTo>
                  <a:lnTo>
                    <a:pt x="244769" y="92964"/>
                  </a:lnTo>
                  <a:lnTo>
                    <a:pt x="208598" y="99107"/>
                  </a:lnTo>
                  <a:lnTo>
                    <a:pt x="171998" y="100965"/>
                  </a:lnTo>
                  <a:lnTo>
                    <a:pt x="135113" y="101107"/>
                  </a:lnTo>
                  <a:lnTo>
                    <a:pt x="98084" y="102108"/>
                  </a:lnTo>
                  <a:lnTo>
                    <a:pt x="83352" y="64436"/>
                  </a:lnTo>
                  <a:lnTo>
                    <a:pt x="55285" y="24765"/>
                  </a:lnTo>
                  <a:lnTo>
                    <a:pt x="27790" y="523"/>
                  </a:lnTo>
                  <a:lnTo>
                    <a:pt x="14772" y="9144"/>
                  </a:lnTo>
                  <a:lnTo>
                    <a:pt x="12957" y="59869"/>
                  </a:lnTo>
                  <a:lnTo>
                    <a:pt x="9751" y="161320"/>
                  </a:lnTo>
                  <a:lnTo>
                    <a:pt x="5924" y="313500"/>
                  </a:lnTo>
                  <a:lnTo>
                    <a:pt x="3156" y="465682"/>
                  </a:lnTo>
                  <a:lnTo>
                    <a:pt x="1315" y="617866"/>
                  </a:lnTo>
                  <a:lnTo>
                    <a:pt x="67" y="820781"/>
                  </a:lnTo>
                  <a:lnTo>
                    <a:pt x="0" y="1074427"/>
                  </a:lnTo>
                  <a:lnTo>
                    <a:pt x="4229" y="1987539"/>
                  </a:lnTo>
                  <a:lnTo>
                    <a:pt x="3977" y="2241169"/>
                  </a:lnTo>
                  <a:lnTo>
                    <a:pt x="355747" y="2244848"/>
                  </a:lnTo>
                  <a:lnTo>
                    <a:pt x="898987" y="2252897"/>
                  </a:lnTo>
                  <a:lnTo>
                    <a:pt x="958344" y="2252805"/>
                  </a:lnTo>
                  <a:lnTo>
                    <a:pt x="997817" y="2251890"/>
                  </a:lnTo>
                  <a:lnTo>
                    <a:pt x="1053305" y="2249354"/>
                  </a:lnTo>
                  <a:lnTo>
                    <a:pt x="1352844" y="2230501"/>
                  </a:lnTo>
                  <a:lnTo>
                    <a:pt x="1378943" y="2237820"/>
                  </a:lnTo>
                  <a:lnTo>
                    <a:pt x="1460203" y="2262942"/>
                  </a:lnTo>
                  <a:lnTo>
                    <a:pt x="1510606" y="2278268"/>
                  </a:lnTo>
                  <a:lnTo>
                    <a:pt x="1564354" y="2293784"/>
                  </a:lnTo>
                  <a:lnTo>
                    <a:pt x="1619068" y="2308251"/>
                  </a:lnTo>
                  <a:lnTo>
                    <a:pt x="1672369" y="2320433"/>
                  </a:lnTo>
                  <a:lnTo>
                    <a:pt x="1721878" y="2329088"/>
                  </a:lnTo>
                  <a:lnTo>
                    <a:pt x="1765217" y="2332979"/>
                  </a:lnTo>
                  <a:lnTo>
                    <a:pt x="1800008" y="2330867"/>
                  </a:lnTo>
                  <a:lnTo>
                    <a:pt x="1834428" y="2303678"/>
                  </a:lnTo>
                  <a:lnTo>
                    <a:pt x="1840704" y="2253663"/>
                  </a:lnTo>
                  <a:lnTo>
                    <a:pt x="1846415" y="2203605"/>
                  </a:lnTo>
                  <a:lnTo>
                    <a:pt x="1851580" y="2153506"/>
                  </a:lnTo>
                  <a:lnTo>
                    <a:pt x="1856220" y="2103366"/>
                  </a:lnTo>
                  <a:lnTo>
                    <a:pt x="1860356" y="2053189"/>
                  </a:lnTo>
                  <a:lnTo>
                    <a:pt x="1864008" y="2002974"/>
                  </a:lnTo>
                  <a:lnTo>
                    <a:pt x="1867196" y="1952725"/>
                  </a:lnTo>
                  <a:lnTo>
                    <a:pt x="1869941" y="1902442"/>
                  </a:lnTo>
                  <a:lnTo>
                    <a:pt x="1872263" y="1852127"/>
                  </a:lnTo>
                  <a:lnTo>
                    <a:pt x="1874182" y="1801782"/>
                  </a:lnTo>
                  <a:lnTo>
                    <a:pt x="1875719" y="1751409"/>
                  </a:lnTo>
                  <a:lnTo>
                    <a:pt x="1876895" y="1701008"/>
                  </a:lnTo>
                  <a:lnTo>
                    <a:pt x="1877730" y="1650582"/>
                  </a:lnTo>
                  <a:lnTo>
                    <a:pt x="1878243" y="1600133"/>
                  </a:lnTo>
                  <a:lnTo>
                    <a:pt x="1878456" y="1549661"/>
                  </a:lnTo>
                  <a:lnTo>
                    <a:pt x="1878389" y="1499169"/>
                  </a:lnTo>
                  <a:lnTo>
                    <a:pt x="1877497" y="1398131"/>
                  </a:lnTo>
                  <a:lnTo>
                    <a:pt x="1875728" y="1297030"/>
                  </a:lnTo>
                  <a:lnTo>
                    <a:pt x="1873247" y="1195880"/>
                  </a:lnTo>
                  <a:lnTo>
                    <a:pt x="1870217" y="1094694"/>
                  </a:lnTo>
                  <a:lnTo>
                    <a:pt x="1854157" y="639258"/>
                  </a:lnTo>
                  <a:lnTo>
                    <a:pt x="1849635" y="487547"/>
                  </a:lnTo>
                  <a:lnTo>
                    <a:pt x="1847328" y="386472"/>
                  </a:lnTo>
                  <a:lnTo>
                    <a:pt x="1845776" y="285465"/>
                  </a:lnTo>
                  <a:lnTo>
                    <a:pt x="1845144" y="184540"/>
                  </a:lnTo>
                  <a:lnTo>
                    <a:pt x="1845223" y="134112"/>
                  </a:lnTo>
                  <a:lnTo>
                    <a:pt x="1845580" y="106570"/>
                  </a:lnTo>
                  <a:lnTo>
                    <a:pt x="1842895" y="100315"/>
                  </a:lnTo>
                  <a:lnTo>
                    <a:pt x="1831535" y="103717"/>
                  </a:lnTo>
                  <a:lnTo>
                    <a:pt x="1805867" y="105143"/>
                  </a:lnTo>
                  <a:lnTo>
                    <a:pt x="1760260" y="92964"/>
                  </a:lnTo>
                  <a:lnTo>
                    <a:pt x="1753678" y="86463"/>
                  </a:lnTo>
                  <a:lnTo>
                    <a:pt x="1746848" y="66603"/>
                  </a:lnTo>
                  <a:lnTo>
                    <a:pt x="1740194" y="60960"/>
                  </a:lnTo>
                  <a:lnTo>
                    <a:pt x="1731693" y="62150"/>
                  </a:lnTo>
                  <a:lnTo>
                    <a:pt x="1724192" y="68199"/>
                  </a:lnTo>
                  <a:lnTo>
                    <a:pt x="1716977" y="75961"/>
                  </a:lnTo>
                  <a:lnTo>
                    <a:pt x="1709333" y="82296"/>
                  </a:lnTo>
                  <a:lnTo>
                    <a:pt x="1637607" y="98549"/>
                  </a:lnTo>
                  <a:lnTo>
                    <a:pt x="1619029" y="99948"/>
                  </a:lnTo>
                  <a:lnTo>
                    <a:pt x="1613627" y="97642"/>
                  </a:lnTo>
                  <a:lnTo>
                    <a:pt x="1613814" y="92110"/>
                  </a:lnTo>
                  <a:lnTo>
                    <a:pt x="1612004" y="83833"/>
                  </a:lnTo>
                  <a:lnTo>
                    <a:pt x="1600610" y="73289"/>
                  </a:lnTo>
                  <a:lnTo>
                    <a:pt x="1572046" y="60960"/>
                  </a:lnTo>
                  <a:lnTo>
                    <a:pt x="1551107" y="74676"/>
                  </a:lnTo>
                  <a:lnTo>
                    <a:pt x="1522643" y="90678"/>
                  </a:lnTo>
                  <a:lnTo>
                    <a:pt x="1493036" y="102108"/>
                  </a:lnTo>
                  <a:lnTo>
                    <a:pt x="1468668" y="102108"/>
                  </a:lnTo>
                  <a:lnTo>
                    <a:pt x="1462856" y="96916"/>
                  </a:lnTo>
                  <a:lnTo>
                    <a:pt x="1460366" y="89154"/>
                  </a:lnTo>
                  <a:lnTo>
                    <a:pt x="1459328" y="80248"/>
                  </a:lnTo>
                  <a:lnTo>
                    <a:pt x="1457873" y="71628"/>
                  </a:lnTo>
                  <a:lnTo>
                    <a:pt x="1410986" y="67675"/>
                  </a:lnTo>
                  <a:lnTo>
                    <a:pt x="1365576" y="69723"/>
                  </a:lnTo>
                  <a:lnTo>
                    <a:pt x="1321928" y="67770"/>
                  </a:lnTo>
                  <a:lnTo>
                    <a:pt x="1280327" y="51816"/>
                  </a:lnTo>
                  <a:lnTo>
                    <a:pt x="1244855" y="45481"/>
                  </a:lnTo>
                  <a:lnTo>
                    <a:pt x="1218954" y="45719"/>
                  </a:lnTo>
                  <a:lnTo>
                    <a:pt x="1194817" y="53959"/>
                  </a:lnTo>
                  <a:lnTo>
                    <a:pt x="1164630" y="71628"/>
                  </a:lnTo>
                  <a:lnTo>
                    <a:pt x="1122214" y="78271"/>
                  </a:lnTo>
                  <a:lnTo>
                    <a:pt x="1090669" y="79057"/>
                  </a:lnTo>
                  <a:lnTo>
                    <a:pt x="1067529" y="65841"/>
                  </a:lnTo>
                  <a:lnTo>
                    <a:pt x="1050330" y="30480"/>
                  </a:lnTo>
                  <a:lnTo>
                    <a:pt x="1021652" y="47101"/>
                  </a:lnTo>
                  <a:lnTo>
                    <a:pt x="1002396" y="81486"/>
                  </a:lnTo>
                  <a:lnTo>
                    <a:pt x="948234" y="97178"/>
                  </a:lnTo>
                  <a:lnTo>
                    <a:pt x="891029" y="100464"/>
                  </a:lnTo>
                  <a:lnTo>
                    <a:pt x="862116" y="102108"/>
                  </a:lnTo>
                  <a:lnTo>
                    <a:pt x="843385" y="65934"/>
                  </a:lnTo>
                  <a:lnTo>
                    <a:pt x="813781" y="48429"/>
                  </a:lnTo>
                  <a:lnTo>
                    <a:pt x="776042" y="44386"/>
                  </a:lnTo>
                  <a:lnTo>
                    <a:pt x="732905" y="48598"/>
                  </a:lnTo>
                  <a:lnTo>
                    <a:pt x="687109" y="55858"/>
                  </a:lnTo>
                  <a:lnTo>
                    <a:pt x="641390" y="60960"/>
                  </a:lnTo>
                  <a:lnTo>
                    <a:pt x="602933" y="40243"/>
                  </a:lnTo>
                  <a:lnTo>
                    <a:pt x="564047" y="30099"/>
                  </a:lnTo>
                  <a:lnTo>
                    <a:pt x="524876" y="33099"/>
                  </a:lnTo>
                  <a:lnTo>
                    <a:pt x="485561" y="51816"/>
                  </a:lnTo>
                  <a:lnTo>
                    <a:pt x="459764" y="59745"/>
                  </a:lnTo>
                  <a:lnTo>
                    <a:pt x="436730" y="68389"/>
                  </a:lnTo>
                  <a:lnTo>
                    <a:pt x="414552" y="79033"/>
                  </a:lnTo>
                  <a:lnTo>
                    <a:pt x="391327" y="92964"/>
                  </a:lnTo>
                  <a:lnTo>
                    <a:pt x="358946" y="100830"/>
                  </a:lnTo>
                  <a:lnTo>
                    <a:pt x="349281" y="102051"/>
                  </a:lnTo>
                  <a:lnTo>
                    <a:pt x="352386" y="95059"/>
                  </a:lnTo>
                  <a:lnTo>
                    <a:pt x="358317" y="78288"/>
                  </a:lnTo>
                  <a:lnTo>
                    <a:pt x="357128" y="50172"/>
                  </a:lnTo>
                  <a:lnTo>
                    <a:pt x="338876" y="9144"/>
                  </a:lnTo>
                  <a:lnTo>
                    <a:pt x="329163" y="1714"/>
                  </a:lnTo>
                  <a:lnTo>
                    <a:pt x="31555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00850" y="4257675"/>
              <a:ext cx="406400" cy="487680"/>
            </a:xfrm>
            <a:custGeom>
              <a:avLst/>
              <a:gdLst/>
              <a:ahLst/>
              <a:cxnLst/>
              <a:rect l="l" t="t" r="r" b="b"/>
              <a:pathLst>
                <a:path w="406400" h="487679">
                  <a:moveTo>
                    <a:pt x="406400" y="251079"/>
                  </a:moveTo>
                  <a:lnTo>
                    <a:pt x="16891" y="251079"/>
                  </a:lnTo>
                </a:path>
                <a:path w="406400" h="487679">
                  <a:moveTo>
                    <a:pt x="0" y="0"/>
                  </a:moveTo>
                  <a:lnTo>
                    <a:pt x="0" y="487425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307326" y="1746250"/>
              <a:ext cx="525780" cy="1936750"/>
            </a:xfrm>
            <a:custGeom>
              <a:avLst/>
              <a:gdLst/>
              <a:ahLst/>
              <a:cxnLst/>
              <a:rect l="l" t="t" r="r" b="b"/>
              <a:pathLst>
                <a:path w="525779" h="1936750">
                  <a:moveTo>
                    <a:pt x="525399" y="0"/>
                  </a:moveTo>
                  <a:lnTo>
                    <a:pt x="0" y="193675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507223" y="2274093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57451" y="0"/>
                  </a:moveTo>
                  <a:lnTo>
                    <a:pt x="18766" y="10636"/>
                  </a:lnTo>
                  <a:lnTo>
                    <a:pt x="0" y="31464"/>
                  </a:lnTo>
                  <a:lnTo>
                    <a:pt x="5665" y="58955"/>
                  </a:lnTo>
                  <a:lnTo>
                    <a:pt x="33607" y="87757"/>
                  </a:lnTo>
                  <a:lnTo>
                    <a:pt x="79384" y="114510"/>
                  </a:lnTo>
                  <a:lnTo>
                    <a:pt x="138556" y="135858"/>
                  </a:lnTo>
                  <a:lnTo>
                    <a:pt x="200400" y="147443"/>
                  </a:lnTo>
                  <a:lnTo>
                    <a:pt x="253444" y="147574"/>
                  </a:lnTo>
                  <a:lnTo>
                    <a:pt x="292129" y="136894"/>
                  </a:lnTo>
                  <a:lnTo>
                    <a:pt x="310896" y="116046"/>
                  </a:lnTo>
                  <a:lnTo>
                    <a:pt x="305284" y="88574"/>
                  </a:lnTo>
                  <a:lnTo>
                    <a:pt x="277336" y="59817"/>
                  </a:lnTo>
                  <a:lnTo>
                    <a:pt x="231528" y="33107"/>
                  </a:lnTo>
                  <a:lnTo>
                    <a:pt x="172339" y="11779"/>
                  </a:lnTo>
                  <a:lnTo>
                    <a:pt x="110495" y="174"/>
                  </a:lnTo>
                  <a:lnTo>
                    <a:pt x="574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507223" y="2274093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0" y="31464"/>
                  </a:moveTo>
                  <a:lnTo>
                    <a:pt x="18766" y="10636"/>
                  </a:lnTo>
                  <a:lnTo>
                    <a:pt x="57451" y="0"/>
                  </a:lnTo>
                  <a:lnTo>
                    <a:pt x="110495" y="174"/>
                  </a:lnTo>
                  <a:lnTo>
                    <a:pt x="172339" y="11779"/>
                  </a:lnTo>
                  <a:lnTo>
                    <a:pt x="231528" y="33107"/>
                  </a:lnTo>
                  <a:lnTo>
                    <a:pt x="277336" y="59817"/>
                  </a:lnTo>
                  <a:lnTo>
                    <a:pt x="305284" y="88574"/>
                  </a:lnTo>
                  <a:lnTo>
                    <a:pt x="310896" y="116046"/>
                  </a:lnTo>
                  <a:lnTo>
                    <a:pt x="292129" y="136894"/>
                  </a:lnTo>
                  <a:lnTo>
                    <a:pt x="253444" y="147574"/>
                  </a:lnTo>
                  <a:lnTo>
                    <a:pt x="200400" y="147443"/>
                  </a:lnTo>
                  <a:lnTo>
                    <a:pt x="138556" y="135858"/>
                  </a:lnTo>
                  <a:lnTo>
                    <a:pt x="79384" y="114510"/>
                  </a:lnTo>
                  <a:lnTo>
                    <a:pt x="33607" y="87757"/>
                  </a:lnTo>
                  <a:lnTo>
                    <a:pt x="5665" y="58955"/>
                  </a:lnTo>
                  <a:lnTo>
                    <a:pt x="0" y="314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406894" y="2400576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103016" y="0"/>
                  </a:moveTo>
                  <a:lnTo>
                    <a:pt x="52086" y="569"/>
                  </a:lnTo>
                  <a:lnTo>
                    <a:pt x="16451" y="9168"/>
                  </a:lnTo>
                  <a:lnTo>
                    <a:pt x="0" y="25758"/>
                  </a:lnTo>
                  <a:lnTo>
                    <a:pt x="5817" y="48407"/>
                  </a:lnTo>
                  <a:lnTo>
                    <a:pt x="75785" y="100154"/>
                  </a:lnTo>
                  <a:lnTo>
                    <a:pt x="133303" y="125253"/>
                  </a:lnTo>
                  <a:lnTo>
                    <a:pt x="201422" y="147170"/>
                  </a:lnTo>
                  <a:lnTo>
                    <a:pt x="271261" y="162767"/>
                  </a:lnTo>
                  <a:lnTo>
                    <a:pt x="333573" y="170262"/>
                  </a:lnTo>
                  <a:lnTo>
                    <a:pt x="384484" y="169692"/>
                  </a:lnTo>
                  <a:lnTo>
                    <a:pt x="420126" y="161093"/>
                  </a:lnTo>
                  <a:lnTo>
                    <a:pt x="436625" y="144503"/>
                  </a:lnTo>
                  <a:lnTo>
                    <a:pt x="430808" y="121854"/>
                  </a:lnTo>
                  <a:lnTo>
                    <a:pt x="360840" y="70108"/>
                  </a:lnTo>
                  <a:lnTo>
                    <a:pt x="303322" y="45008"/>
                  </a:lnTo>
                  <a:lnTo>
                    <a:pt x="235203" y="23091"/>
                  </a:lnTo>
                  <a:lnTo>
                    <a:pt x="165351" y="7495"/>
                  </a:lnTo>
                  <a:lnTo>
                    <a:pt x="10301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406894" y="2400576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0" y="25758"/>
                  </a:moveTo>
                  <a:lnTo>
                    <a:pt x="16451" y="9168"/>
                  </a:lnTo>
                  <a:lnTo>
                    <a:pt x="52086" y="569"/>
                  </a:lnTo>
                  <a:lnTo>
                    <a:pt x="103016" y="0"/>
                  </a:lnTo>
                  <a:lnTo>
                    <a:pt x="165351" y="7495"/>
                  </a:lnTo>
                  <a:lnTo>
                    <a:pt x="235203" y="23091"/>
                  </a:lnTo>
                  <a:lnTo>
                    <a:pt x="303322" y="45008"/>
                  </a:lnTo>
                  <a:lnTo>
                    <a:pt x="360840" y="70108"/>
                  </a:lnTo>
                  <a:lnTo>
                    <a:pt x="404441" y="96389"/>
                  </a:lnTo>
                  <a:lnTo>
                    <a:pt x="436625" y="144503"/>
                  </a:lnTo>
                  <a:lnTo>
                    <a:pt x="420126" y="161093"/>
                  </a:lnTo>
                  <a:lnTo>
                    <a:pt x="384484" y="169692"/>
                  </a:lnTo>
                  <a:lnTo>
                    <a:pt x="333573" y="170262"/>
                  </a:lnTo>
                  <a:lnTo>
                    <a:pt x="271261" y="162767"/>
                  </a:lnTo>
                  <a:lnTo>
                    <a:pt x="201422" y="147170"/>
                  </a:lnTo>
                  <a:lnTo>
                    <a:pt x="133303" y="125253"/>
                  </a:lnTo>
                  <a:lnTo>
                    <a:pt x="75785" y="100154"/>
                  </a:lnTo>
                  <a:lnTo>
                    <a:pt x="32184" y="73872"/>
                  </a:lnTo>
                  <a:lnTo>
                    <a:pt x="0" y="2575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323708" y="2515854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35" y="0"/>
                  </a:moveTo>
                  <a:lnTo>
                    <a:pt x="44675" y="1276"/>
                  </a:lnTo>
                  <a:lnTo>
                    <a:pt x="13934" y="8825"/>
                  </a:lnTo>
                  <a:lnTo>
                    <a:pt x="0" y="22748"/>
                  </a:lnTo>
                  <a:lnTo>
                    <a:pt x="4994" y="41828"/>
                  </a:lnTo>
                  <a:lnTo>
                    <a:pt x="65690" y="87756"/>
                  </a:lnTo>
                  <a:lnTo>
                    <a:pt x="116680" y="112043"/>
                  </a:lnTo>
                  <a:lnTo>
                    <a:pt x="178288" y="135505"/>
                  </a:lnTo>
                  <a:lnTo>
                    <a:pt x="248158" y="156860"/>
                  </a:lnTo>
                  <a:lnTo>
                    <a:pt x="319189" y="173831"/>
                  </a:lnTo>
                  <a:lnTo>
                    <a:pt x="384184" y="184805"/>
                  </a:lnTo>
                  <a:lnTo>
                    <a:pt x="440451" y="189690"/>
                  </a:lnTo>
                  <a:lnTo>
                    <a:pt x="485299" y="188394"/>
                  </a:lnTo>
                  <a:lnTo>
                    <a:pt x="516036" y="180826"/>
                  </a:lnTo>
                  <a:lnTo>
                    <a:pt x="529971" y="166893"/>
                  </a:lnTo>
                  <a:lnTo>
                    <a:pt x="525021" y="147866"/>
                  </a:lnTo>
                  <a:lnTo>
                    <a:pt x="464343" y="101980"/>
                  </a:lnTo>
                  <a:lnTo>
                    <a:pt x="413356" y="77683"/>
                  </a:lnTo>
                  <a:lnTo>
                    <a:pt x="351765" y="54190"/>
                  </a:lnTo>
                  <a:lnTo>
                    <a:pt x="281940" y="32781"/>
                  </a:lnTo>
                  <a:lnTo>
                    <a:pt x="210855" y="15855"/>
                  </a:lnTo>
                  <a:lnTo>
                    <a:pt x="145824" y="4893"/>
                  </a:lnTo>
                  <a:lnTo>
                    <a:pt x="895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323708" y="2515854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34" y="8825"/>
                  </a:lnTo>
                  <a:lnTo>
                    <a:pt x="44675" y="1276"/>
                  </a:lnTo>
                  <a:lnTo>
                    <a:pt x="89535" y="0"/>
                  </a:lnTo>
                  <a:lnTo>
                    <a:pt x="145824" y="4893"/>
                  </a:lnTo>
                  <a:lnTo>
                    <a:pt x="210855" y="15855"/>
                  </a:lnTo>
                  <a:lnTo>
                    <a:pt x="281940" y="32781"/>
                  </a:lnTo>
                  <a:lnTo>
                    <a:pt x="351765" y="54190"/>
                  </a:lnTo>
                  <a:lnTo>
                    <a:pt x="413356" y="77683"/>
                  </a:lnTo>
                  <a:lnTo>
                    <a:pt x="464343" y="101980"/>
                  </a:lnTo>
                  <a:lnTo>
                    <a:pt x="502355" y="125802"/>
                  </a:lnTo>
                  <a:lnTo>
                    <a:pt x="529971" y="166893"/>
                  </a:lnTo>
                  <a:lnTo>
                    <a:pt x="516036" y="180826"/>
                  </a:lnTo>
                  <a:lnTo>
                    <a:pt x="485299" y="188394"/>
                  </a:lnTo>
                  <a:lnTo>
                    <a:pt x="440451" y="189690"/>
                  </a:lnTo>
                  <a:lnTo>
                    <a:pt x="384184" y="184805"/>
                  </a:lnTo>
                  <a:lnTo>
                    <a:pt x="319189" y="173831"/>
                  </a:lnTo>
                  <a:lnTo>
                    <a:pt x="248158" y="156860"/>
                  </a:lnTo>
                  <a:lnTo>
                    <a:pt x="178288" y="135505"/>
                  </a:lnTo>
                  <a:lnTo>
                    <a:pt x="116680" y="112043"/>
                  </a:lnTo>
                  <a:lnTo>
                    <a:pt x="65690" y="87756"/>
                  </a:lnTo>
                  <a:lnTo>
                    <a:pt x="27676" y="63925"/>
                  </a:lnTo>
                  <a:lnTo>
                    <a:pt x="0" y="227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294879" y="2664317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76"/>
                  </a:lnTo>
                  <a:lnTo>
                    <a:pt x="13934" y="8825"/>
                  </a:lnTo>
                  <a:lnTo>
                    <a:pt x="0" y="22748"/>
                  </a:lnTo>
                  <a:lnTo>
                    <a:pt x="4950" y="41828"/>
                  </a:lnTo>
                  <a:lnTo>
                    <a:pt x="65643" y="87756"/>
                  </a:lnTo>
                  <a:lnTo>
                    <a:pt x="116651" y="112043"/>
                  </a:lnTo>
                  <a:lnTo>
                    <a:pt x="178279" y="135505"/>
                  </a:lnTo>
                  <a:lnTo>
                    <a:pt x="248158" y="156860"/>
                  </a:lnTo>
                  <a:lnTo>
                    <a:pt x="319189" y="173831"/>
                  </a:lnTo>
                  <a:lnTo>
                    <a:pt x="384184" y="184805"/>
                  </a:lnTo>
                  <a:lnTo>
                    <a:pt x="440451" y="189690"/>
                  </a:lnTo>
                  <a:lnTo>
                    <a:pt x="485299" y="188394"/>
                  </a:lnTo>
                  <a:lnTo>
                    <a:pt x="516036" y="180826"/>
                  </a:lnTo>
                  <a:lnTo>
                    <a:pt x="529971" y="166893"/>
                  </a:lnTo>
                  <a:lnTo>
                    <a:pt x="525020" y="147822"/>
                  </a:lnTo>
                  <a:lnTo>
                    <a:pt x="464327" y="101933"/>
                  </a:lnTo>
                  <a:lnTo>
                    <a:pt x="413319" y="77655"/>
                  </a:lnTo>
                  <a:lnTo>
                    <a:pt x="351691" y="54181"/>
                  </a:lnTo>
                  <a:lnTo>
                    <a:pt x="281813" y="32781"/>
                  </a:lnTo>
                  <a:lnTo>
                    <a:pt x="210781" y="15855"/>
                  </a:lnTo>
                  <a:lnTo>
                    <a:pt x="145786" y="4893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94879" y="2664317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34" y="8825"/>
                  </a:lnTo>
                  <a:lnTo>
                    <a:pt x="44671" y="1276"/>
                  </a:lnTo>
                  <a:lnTo>
                    <a:pt x="89519" y="0"/>
                  </a:lnTo>
                  <a:lnTo>
                    <a:pt x="145786" y="4893"/>
                  </a:lnTo>
                  <a:lnTo>
                    <a:pt x="210781" y="15855"/>
                  </a:lnTo>
                  <a:lnTo>
                    <a:pt x="281813" y="32781"/>
                  </a:lnTo>
                  <a:lnTo>
                    <a:pt x="351691" y="54181"/>
                  </a:lnTo>
                  <a:lnTo>
                    <a:pt x="413319" y="77655"/>
                  </a:lnTo>
                  <a:lnTo>
                    <a:pt x="464327" y="101933"/>
                  </a:lnTo>
                  <a:lnTo>
                    <a:pt x="502350" y="125745"/>
                  </a:lnTo>
                  <a:lnTo>
                    <a:pt x="529971" y="166893"/>
                  </a:lnTo>
                  <a:lnTo>
                    <a:pt x="516036" y="180826"/>
                  </a:lnTo>
                  <a:lnTo>
                    <a:pt x="485299" y="188394"/>
                  </a:lnTo>
                  <a:lnTo>
                    <a:pt x="440451" y="189690"/>
                  </a:lnTo>
                  <a:lnTo>
                    <a:pt x="384184" y="184805"/>
                  </a:lnTo>
                  <a:lnTo>
                    <a:pt x="319189" y="173831"/>
                  </a:lnTo>
                  <a:lnTo>
                    <a:pt x="248158" y="156860"/>
                  </a:lnTo>
                  <a:lnTo>
                    <a:pt x="178279" y="135505"/>
                  </a:lnTo>
                  <a:lnTo>
                    <a:pt x="116651" y="112043"/>
                  </a:lnTo>
                  <a:lnTo>
                    <a:pt x="65643" y="87756"/>
                  </a:lnTo>
                  <a:lnTo>
                    <a:pt x="27620" y="63925"/>
                  </a:lnTo>
                  <a:lnTo>
                    <a:pt x="0" y="227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258939" y="280262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76"/>
                  </a:lnTo>
                  <a:lnTo>
                    <a:pt x="13934" y="8825"/>
                  </a:lnTo>
                  <a:lnTo>
                    <a:pt x="0" y="22748"/>
                  </a:lnTo>
                  <a:lnTo>
                    <a:pt x="4949" y="41828"/>
                  </a:lnTo>
                  <a:lnTo>
                    <a:pt x="65627" y="87756"/>
                  </a:lnTo>
                  <a:lnTo>
                    <a:pt x="116614" y="112043"/>
                  </a:lnTo>
                  <a:lnTo>
                    <a:pt x="178205" y="135505"/>
                  </a:lnTo>
                  <a:lnTo>
                    <a:pt x="248030" y="156860"/>
                  </a:lnTo>
                  <a:lnTo>
                    <a:pt x="319115" y="173787"/>
                  </a:lnTo>
                  <a:lnTo>
                    <a:pt x="384146" y="184749"/>
                  </a:lnTo>
                  <a:lnTo>
                    <a:pt x="440435" y="189642"/>
                  </a:lnTo>
                  <a:lnTo>
                    <a:pt x="485295" y="188366"/>
                  </a:lnTo>
                  <a:lnTo>
                    <a:pt x="516036" y="180817"/>
                  </a:lnTo>
                  <a:lnTo>
                    <a:pt x="529970" y="166893"/>
                  </a:lnTo>
                  <a:lnTo>
                    <a:pt x="524976" y="147813"/>
                  </a:lnTo>
                  <a:lnTo>
                    <a:pt x="464280" y="101885"/>
                  </a:lnTo>
                  <a:lnTo>
                    <a:pt x="413290" y="77598"/>
                  </a:lnTo>
                  <a:lnTo>
                    <a:pt x="351682" y="54137"/>
                  </a:lnTo>
                  <a:lnTo>
                    <a:pt x="281812" y="32781"/>
                  </a:lnTo>
                  <a:lnTo>
                    <a:pt x="210781" y="15855"/>
                  </a:lnTo>
                  <a:lnTo>
                    <a:pt x="145786" y="4893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58939" y="280262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34" y="8825"/>
                  </a:lnTo>
                  <a:lnTo>
                    <a:pt x="44671" y="1276"/>
                  </a:lnTo>
                  <a:lnTo>
                    <a:pt x="89519" y="0"/>
                  </a:lnTo>
                  <a:lnTo>
                    <a:pt x="145786" y="4893"/>
                  </a:lnTo>
                  <a:lnTo>
                    <a:pt x="210781" y="15855"/>
                  </a:lnTo>
                  <a:lnTo>
                    <a:pt x="281812" y="32781"/>
                  </a:lnTo>
                  <a:lnTo>
                    <a:pt x="351682" y="54137"/>
                  </a:lnTo>
                  <a:lnTo>
                    <a:pt x="413290" y="77598"/>
                  </a:lnTo>
                  <a:lnTo>
                    <a:pt x="464280" y="101885"/>
                  </a:lnTo>
                  <a:lnTo>
                    <a:pt x="502294" y="125717"/>
                  </a:lnTo>
                  <a:lnTo>
                    <a:pt x="529970" y="166893"/>
                  </a:lnTo>
                  <a:lnTo>
                    <a:pt x="516036" y="180817"/>
                  </a:lnTo>
                  <a:lnTo>
                    <a:pt x="485295" y="188366"/>
                  </a:lnTo>
                  <a:lnTo>
                    <a:pt x="440435" y="189642"/>
                  </a:lnTo>
                  <a:lnTo>
                    <a:pt x="384146" y="184749"/>
                  </a:lnTo>
                  <a:lnTo>
                    <a:pt x="319115" y="173787"/>
                  </a:lnTo>
                  <a:lnTo>
                    <a:pt x="248030" y="156860"/>
                  </a:lnTo>
                  <a:lnTo>
                    <a:pt x="178205" y="135505"/>
                  </a:lnTo>
                  <a:lnTo>
                    <a:pt x="116614" y="112043"/>
                  </a:lnTo>
                  <a:lnTo>
                    <a:pt x="65627" y="87756"/>
                  </a:lnTo>
                  <a:lnTo>
                    <a:pt x="27615" y="63925"/>
                  </a:lnTo>
                  <a:lnTo>
                    <a:pt x="0" y="227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23378" y="293935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95"/>
                  </a:lnTo>
                  <a:lnTo>
                    <a:pt x="13934" y="8864"/>
                  </a:lnTo>
                  <a:lnTo>
                    <a:pt x="0" y="22796"/>
                  </a:lnTo>
                  <a:lnTo>
                    <a:pt x="4950" y="41823"/>
                  </a:lnTo>
                  <a:lnTo>
                    <a:pt x="65643" y="87709"/>
                  </a:lnTo>
                  <a:lnTo>
                    <a:pt x="116651" y="112006"/>
                  </a:lnTo>
                  <a:lnTo>
                    <a:pt x="178279" y="135500"/>
                  </a:lnTo>
                  <a:lnTo>
                    <a:pt x="248157" y="156908"/>
                  </a:lnTo>
                  <a:lnTo>
                    <a:pt x="319189" y="173835"/>
                  </a:lnTo>
                  <a:lnTo>
                    <a:pt x="384184" y="184796"/>
                  </a:lnTo>
                  <a:lnTo>
                    <a:pt x="440451" y="189690"/>
                  </a:lnTo>
                  <a:lnTo>
                    <a:pt x="485299" y="188413"/>
                  </a:lnTo>
                  <a:lnTo>
                    <a:pt x="516036" y="180865"/>
                  </a:lnTo>
                  <a:lnTo>
                    <a:pt x="529971" y="166941"/>
                  </a:lnTo>
                  <a:lnTo>
                    <a:pt x="525020" y="147861"/>
                  </a:lnTo>
                  <a:lnTo>
                    <a:pt x="464327" y="101933"/>
                  </a:lnTo>
                  <a:lnTo>
                    <a:pt x="413319" y="77646"/>
                  </a:lnTo>
                  <a:lnTo>
                    <a:pt x="351691" y="54184"/>
                  </a:lnTo>
                  <a:lnTo>
                    <a:pt x="281813" y="32829"/>
                  </a:lnTo>
                  <a:lnTo>
                    <a:pt x="210781" y="15858"/>
                  </a:lnTo>
                  <a:lnTo>
                    <a:pt x="145786" y="4884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23378" y="293935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34" y="8864"/>
                  </a:lnTo>
                  <a:lnTo>
                    <a:pt x="44671" y="1295"/>
                  </a:lnTo>
                  <a:lnTo>
                    <a:pt x="89519" y="0"/>
                  </a:lnTo>
                  <a:lnTo>
                    <a:pt x="145786" y="4884"/>
                  </a:lnTo>
                  <a:lnTo>
                    <a:pt x="210781" y="15858"/>
                  </a:lnTo>
                  <a:lnTo>
                    <a:pt x="281813" y="32829"/>
                  </a:lnTo>
                  <a:lnTo>
                    <a:pt x="351691" y="54184"/>
                  </a:lnTo>
                  <a:lnTo>
                    <a:pt x="413319" y="77646"/>
                  </a:lnTo>
                  <a:lnTo>
                    <a:pt x="464327" y="101933"/>
                  </a:lnTo>
                  <a:lnTo>
                    <a:pt x="502350" y="125765"/>
                  </a:lnTo>
                  <a:lnTo>
                    <a:pt x="529971" y="166941"/>
                  </a:lnTo>
                  <a:lnTo>
                    <a:pt x="516036" y="180865"/>
                  </a:lnTo>
                  <a:lnTo>
                    <a:pt x="485299" y="188413"/>
                  </a:lnTo>
                  <a:lnTo>
                    <a:pt x="440451" y="189690"/>
                  </a:lnTo>
                  <a:lnTo>
                    <a:pt x="384184" y="184796"/>
                  </a:lnTo>
                  <a:lnTo>
                    <a:pt x="319189" y="173835"/>
                  </a:lnTo>
                  <a:lnTo>
                    <a:pt x="248157" y="156908"/>
                  </a:lnTo>
                  <a:lnTo>
                    <a:pt x="178279" y="135500"/>
                  </a:lnTo>
                  <a:lnTo>
                    <a:pt x="116651" y="112006"/>
                  </a:lnTo>
                  <a:lnTo>
                    <a:pt x="65643" y="87709"/>
                  </a:lnTo>
                  <a:lnTo>
                    <a:pt x="27620" y="63888"/>
                  </a:lnTo>
                  <a:lnTo>
                    <a:pt x="0" y="2279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181469" y="306289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630" y="0"/>
                  </a:moveTo>
                  <a:lnTo>
                    <a:pt x="44760" y="1285"/>
                  </a:lnTo>
                  <a:lnTo>
                    <a:pt x="13987" y="8821"/>
                  </a:lnTo>
                  <a:lnTo>
                    <a:pt x="0" y="22701"/>
                  </a:lnTo>
                  <a:lnTo>
                    <a:pt x="5002" y="41781"/>
                  </a:lnTo>
                  <a:lnTo>
                    <a:pt x="65738" y="87709"/>
                  </a:lnTo>
                  <a:lnTo>
                    <a:pt x="116736" y="111996"/>
                  </a:lnTo>
                  <a:lnTo>
                    <a:pt x="178332" y="135457"/>
                  </a:lnTo>
                  <a:lnTo>
                    <a:pt x="248157" y="156813"/>
                  </a:lnTo>
                  <a:lnTo>
                    <a:pt x="319233" y="173784"/>
                  </a:lnTo>
                  <a:lnTo>
                    <a:pt x="384245" y="184757"/>
                  </a:lnTo>
                  <a:lnTo>
                    <a:pt x="440515" y="189642"/>
                  </a:lnTo>
                  <a:lnTo>
                    <a:pt x="485365" y="188346"/>
                  </a:lnTo>
                  <a:lnTo>
                    <a:pt x="516119" y="180778"/>
                  </a:lnTo>
                  <a:lnTo>
                    <a:pt x="530098" y="166846"/>
                  </a:lnTo>
                  <a:lnTo>
                    <a:pt x="525095" y="147819"/>
                  </a:lnTo>
                  <a:lnTo>
                    <a:pt x="464359" y="101933"/>
                  </a:lnTo>
                  <a:lnTo>
                    <a:pt x="413361" y="77635"/>
                  </a:lnTo>
                  <a:lnTo>
                    <a:pt x="351765" y="54142"/>
                  </a:lnTo>
                  <a:lnTo>
                    <a:pt x="281939" y="32734"/>
                  </a:lnTo>
                  <a:lnTo>
                    <a:pt x="210908" y="15816"/>
                  </a:lnTo>
                  <a:lnTo>
                    <a:pt x="145908" y="4874"/>
                  </a:lnTo>
                  <a:lnTo>
                    <a:pt x="8963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181469" y="306289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01"/>
                  </a:moveTo>
                  <a:lnTo>
                    <a:pt x="13987" y="8821"/>
                  </a:lnTo>
                  <a:lnTo>
                    <a:pt x="44760" y="1285"/>
                  </a:lnTo>
                  <a:lnTo>
                    <a:pt x="89630" y="0"/>
                  </a:lnTo>
                  <a:lnTo>
                    <a:pt x="145908" y="4874"/>
                  </a:lnTo>
                  <a:lnTo>
                    <a:pt x="210908" y="15816"/>
                  </a:lnTo>
                  <a:lnTo>
                    <a:pt x="281939" y="32734"/>
                  </a:lnTo>
                  <a:lnTo>
                    <a:pt x="351765" y="54142"/>
                  </a:lnTo>
                  <a:lnTo>
                    <a:pt x="413361" y="77635"/>
                  </a:lnTo>
                  <a:lnTo>
                    <a:pt x="464359" y="101933"/>
                  </a:lnTo>
                  <a:lnTo>
                    <a:pt x="502393" y="125754"/>
                  </a:lnTo>
                  <a:lnTo>
                    <a:pt x="530098" y="166846"/>
                  </a:lnTo>
                  <a:lnTo>
                    <a:pt x="516119" y="180778"/>
                  </a:lnTo>
                  <a:lnTo>
                    <a:pt x="485365" y="188346"/>
                  </a:lnTo>
                  <a:lnTo>
                    <a:pt x="440515" y="189642"/>
                  </a:lnTo>
                  <a:lnTo>
                    <a:pt x="384245" y="184757"/>
                  </a:lnTo>
                  <a:lnTo>
                    <a:pt x="319233" y="173784"/>
                  </a:lnTo>
                  <a:lnTo>
                    <a:pt x="248157" y="156813"/>
                  </a:lnTo>
                  <a:lnTo>
                    <a:pt x="178332" y="135457"/>
                  </a:lnTo>
                  <a:lnTo>
                    <a:pt x="116736" y="111996"/>
                  </a:lnTo>
                  <a:lnTo>
                    <a:pt x="65738" y="87709"/>
                  </a:lnTo>
                  <a:lnTo>
                    <a:pt x="27704" y="63877"/>
                  </a:lnTo>
                  <a:lnTo>
                    <a:pt x="0" y="227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345301" y="3851274"/>
              <a:ext cx="825500" cy="1377950"/>
            </a:xfrm>
            <a:custGeom>
              <a:avLst/>
              <a:gdLst/>
              <a:ahLst/>
              <a:cxnLst/>
              <a:rect l="l" t="t" r="r" b="b"/>
              <a:pathLst>
                <a:path w="825500" h="1377950">
                  <a:moveTo>
                    <a:pt x="804862" y="971550"/>
                  </a:moveTo>
                  <a:lnTo>
                    <a:pt x="0" y="971550"/>
                  </a:lnTo>
                  <a:lnTo>
                    <a:pt x="0" y="1377950"/>
                  </a:lnTo>
                  <a:lnTo>
                    <a:pt x="804862" y="1377950"/>
                  </a:lnTo>
                  <a:lnTo>
                    <a:pt x="804862" y="971550"/>
                  </a:lnTo>
                  <a:close/>
                </a:path>
                <a:path w="825500" h="1377950">
                  <a:moveTo>
                    <a:pt x="825436" y="0"/>
                  </a:moveTo>
                  <a:lnTo>
                    <a:pt x="20574" y="0"/>
                  </a:lnTo>
                  <a:lnTo>
                    <a:pt x="20574" y="406400"/>
                  </a:lnTo>
                  <a:lnTo>
                    <a:pt x="825436" y="406400"/>
                  </a:lnTo>
                  <a:lnTo>
                    <a:pt x="825436" y="0"/>
                  </a:lnTo>
                  <a:close/>
                </a:path>
              </a:pathLst>
            </a:custGeom>
            <a:solidFill>
              <a:srgbClr val="C0504D">
                <a:alpha val="8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626100" y="1808226"/>
              <a:ext cx="635000" cy="1860550"/>
            </a:xfrm>
            <a:custGeom>
              <a:avLst/>
              <a:gdLst/>
              <a:ahLst/>
              <a:cxnLst/>
              <a:rect l="l" t="t" r="r" b="b"/>
              <a:pathLst>
                <a:path w="635000" h="1860550">
                  <a:moveTo>
                    <a:pt x="0" y="0"/>
                  </a:moveTo>
                  <a:lnTo>
                    <a:pt x="635000" y="18605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673343" y="2297350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70" h="158750">
                  <a:moveTo>
                    <a:pt x="246506" y="0"/>
                  </a:moveTo>
                  <a:lnTo>
                    <a:pt x="193567" y="3161"/>
                  </a:lnTo>
                  <a:lnTo>
                    <a:pt x="132460" y="18240"/>
                  </a:lnTo>
                  <a:lnTo>
                    <a:pt x="74616" y="42904"/>
                  </a:lnTo>
                  <a:lnTo>
                    <a:pt x="30416" y="72199"/>
                  </a:lnTo>
                  <a:lnTo>
                    <a:pt x="4123" y="102518"/>
                  </a:lnTo>
                  <a:lnTo>
                    <a:pt x="0" y="130254"/>
                  </a:lnTo>
                  <a:lnTo>
                    <a:pt x="19958" y="149965"/>
                  </a:lnTo>
                  <a:lnTo>
                    <a:pt x="59181" y="158400"/>
                  </a:lnTo>
                  <a:lnTo>
                    <a:pt x="112121" y="155239"/>
                  </a:lnTo>
                  <a:lnTo>
                    <a:pt x="173227" y="140160"/>
                  </a:lnTo>
                  <a:lnTo>
                    <a:pt x="231143" y="115496"/>
                  </a:lnTo>
                  <a:lnTo>
                    <a:pt x="275367" y="86201"/>
                  </a:lnTo>
                  <a:lnTo>
                    <a:pt x="301636" y="55881"/>
                  </a:lnTo>
                  <a:lnTo>
                    <a:pt x="305688" y="28146"/>
                  </a:lnTo>
                  <a:lnTo>
                    <a:pt x="285730" y="8435"/>
                  </a:lnTo>
                  <a:lnTo>
                    <a:pt x="24650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73343" y="2297350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70" h="158750">
                  <a:moveTo>
                    <a:pt x="0" y="130254"/>
                  </a:moveTo>
                  <a:lnTo>
                    <a:pt x="30416" y="72199"/>
                  </a:lnTo>
                  <a:lnTo>
                    <a:pt x="74616" y="42904"/>
                  </a:lnTo>
                  <a:lnTo>
                    <a:pt x="132460" y="18240"/>
                  </a:lnTo>
                  <a:lnTo>
                    <a:pt x="193567" y="3161"/>
                  </a:lnTo>
                  <a:lnTo>
                    <a:pt x="246506" y="0"/>
                  </a:lnTo>
                  <a:lnTo>
                    <a:pt x="285730" y="8435"/>
                  </a:lnTo>
                  <a:lnTo>
                    <a:pt x="305688" y="28146"/>
                  </a:lnTo>
                  <a:lnTo>
                    <a:pt x="301636" y="55881"/>
                  </a:lnTo>
                  <a:lnTo>
                    <a:pt x="275367" y="86201"/>
                  </a:lnTo>
                  <a:lnTo>
                    <a:pt x="231143" y="115496"/>
                  </a:lnTo>
                  <a:lnTo>
                    <a:pt x="173227" y="140160"/>
                  </a:lnTo>
                  <a:lnTo>
                    <a:pt x="112121" y="155239"/>
                  </a:lnTo>
                  <a:lnTo>
                    <a:pt x="59181" y="158400"/>
                  </a:lnTo>
                  <a:lnTo>
                    <a:pt x="19958" y="149965"/>
                  </a:lnTo>
                  <a:lnTo>
                    <a:pt x="0" y="1302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56834" y="2418236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375772" y="0"/>
                  </a:moveTo>
                  <a:lnTo>
                    <a:pt x="324937" y="2298"/>
                  </a:lnTo>
                  <a:lnTo>
                    <a:pt x="263159" y="13307"/>
                  </a:lnTo>
                  <a:lnTo>
                    <a:pt x="194310" y="32863"/>
                  </a:lnTo>
                  <a:lnTo>
                    <a:pt x="127479" y="58588"/>
                  </a:lnTo>
                  <a:lnTo>
                    <a:pt x="71451" y="86904"/>
                  </a:lnTo>
                  <a:lnTo>
                    <a:pt x="29407" y="115616"/>
                  </a:lnTo>
                  <a:lnTo>
                    <a:pt x="0" y="165451"/>
                  </a:lnTo>
                  <a:lnTo>
                    <a:pt x="17400" y="181069"/>
                  </a:lnTo>
                  <a:lnTo>
                    <a:pt x="53459" y="187647"/>
                  </a:lnTo>
                  <a:lnTo>
                    <a:pt x="104314" y="185348"/>
                  </a:lnTo>
                  <a:lnTo>
                    <a:pt x="166099" y="174339"/>
                  </a:lnTo>
                  <a:lnTo>
                    <a:pt x="234950" y="154783"/>
                  </a:lnTo>
                  <a:lnTo>
                    <a:pt x="301730" y="129058"/>
                  </a:lnTo>
                  <a:lnTo>
                    <a:pt x="357745" y="100742"/>
                  </a:lnTo>
                  <a:lnTo>
                    <a:pt x="399788" y="72030"/>
                  </a:lnTo>
                  <a:lnTo>
                    <a:pt x="429132" y="22195"/>
                  </a:lnTo>
                  <a:lnTo>
                    <a:pt x="411794" y="6577"/>
                  </a:lnTo>
                  <a:lnTo>
                    <a:pt x="3757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56834" y="2418236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0" y="165451"/>
                  </a:moveTo>
                  <a:lnTo>
                    <a:pt x="29407" y="115616"/>
                  </a:lnTo>
                  <a:lnTo>
                    <a:pt x="71451" y="86904"/>
                  </a:lnTo>
                  <a:lnTo>
                    <a:pt x="127479" y="58588"/>
                  </a:lnTo>
                  <a:lnTo>
                    <a:pt x="194310" y="32863"/>
                  </a:lnTo>
                  <a:lnTo>
                    <a:pt x="263159" y="13307"/>
                  </a:lnTo>
                  <a:lnTo>
                    <a:pt x="324937" y="2298"/>
                  </a:lnTo>
                  <a:lnTo>
                    <a:pt x="375772" y="0"/>
                  </a:lnTo>
                  <a:lnTo>
                    <a:pt x="411794" y="6577"/>
                  </a:lnTo>
                  <a:lnTo>
                    <a:pt x="429132" y="22195"/>
                  </a:lnTo>
                  <a:lnTo>
                    <a:pt x="424653" y="45116"/>
                  </a:lnTo>
                  <a:lnTo>
                    <a:pt x="357745" y="100742"/>
                  </a:lnTo>
                  <a:lnTo>
                    <a:pt x="301730" y="129058"/>
                  </a:lnTo>
                  <a:lnTo>
                    <a:pt x="234950" y="154783"/>
                  </a:lnTo>
                  <a:lnTo>
                    <a:pt x="166099" y="174339"/>
                  </a:lnTo>
                  <a:lnTo>
                    <a:pt x="104314" y="185348"/>
                  </a:lnTo>
                  <a:lnTo>
                    <a:pt x="53459" y="187647"/>
                  </a:lnTo>
                  <a:lnTo>
                    <a:pt x="17400" y="181069"/>
                  </a:lnTo>
                  <a:lnTo>
                    <a:pt x="0" y="1654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649976" y="2530395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074" y="0"/>
                  </a:moveTo>
                  <a:lnTo>
                    <a:pt x="430212" y="1270"/>
                  </a:lnTo>
                  <a:lnTo>
                    <a:pt x="374301" y="9346"/>
                  </a:lnTo>
                  <a:lnTo>
                    <a:pt x="310016" y="23976"/>
                  </a:lnTo>
                  <a:lnTo>
                    <a:pt x="240029" y="44910"/>
                  </a:lnTo>
                  <a:lnTo>
                    <a:pt x="171547" y="70202"/>
                  </a:lnTo>
                  <a:lnTo>
                    <a:pt x="111393" y="97126"/>
                  </a:lnTo>
                  <a:lnTo>
                    <a:pt x="61864" y="124270"/>
                  </a:lnTo>
                  <a:lnTo>
                    <a:pt x="25258" y="150217"/>
                  </a:lnTo>
                  <a:lnTo>
                    <a:pt x="0" y="192865"/>
                  </a:lnTo>
                  <a:lnTo>
                    <a:pt x="14687" y="205965"/>
                  </a:lnTo>
                  <a:lnTo>
                    <a:pt x="45790" y="211770"/>
                  </a:lnTo>
                  <a:lnTo>
                    <a:pt x="90630" y="210518"/>
                  </a:lnTo>
                  <a:lnTo>
                    <a:pt x="146529" y="202452"/>
                  </a:lnTo>
                  <a:lnTo>
                    <a:pt x="210811" y="187809"/>
                  </a:lnTo>
                  <a:lnTo>
                    <a:pt x="280797" y="166830"/>
                  </a:lnTo>
                  <a:lnTo>
                    <a:pt x="349324" y="141548"/>
                  </a:lnTo>
                  <a:lnTo>
                    <a:pt x="409495" y="114643"/>
                  </a:lnTo>
                  <a:lnTo>
                    <a:pt x="459025" y="87519"/>
                  </a:lnTo>
                  <a:lnTo>
                    <a:pt x="495633" y="61580"/>
                  </a:lnTo>
                  <a:lnTo>
                    <a:pt x="520953" y="18875"/>
                  </a:lnTo>
                  <a:lnTo>
                    <a:pt x="506212" y="5784"/>
                  </a:lnTo>
                  <a:lnTo>
                    <a:pt x="47507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49976" y="2530395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65"/>
                  </a:moveTo>
                  <a:lnTo>
                    <a:pt x="25258" y="150217"/>
                  </a:lnTo>
                  <a:lnTo>
                    <a:pt x="61864" y="124270"/>
                  </a:lnTo>
                  <a:lnTo>
                    <a:pt x="111393" y="97126"/>
                  </a:lnTo>
                  <a:lnTo>
                    <a:pt x="171547" y="70202"/>
                  </a:lnTo>
                  <a:lnTo>
                    <a:pt x="240029" y="44910"/>
                  </a:lnTo>
                  <a:lnTo>
                    <a:pt x="310016" y="23976"/>
                  </a:lnTo>
                  <a:lnTo>
                    <a:pt x="374301" y="9346"/>
                  </a:lnTo>
                  <a:lnTo>
                    <a:pt x="430212" y="1270"/>
                  </a:lnTo>
                  <a:lnTo>
                    <a:pt x="475074" y="0"/>
                  </a:lnTo>
                  <a:lnTo>
                    <a:pt x="506212" y="5784"/>
                  </a:lnTo>
                  <a:lnTo>
                    <a:pt x="520953" y="18875"/>
                  </a:lnTo>
                  <a:lnTo>
                    <a:pt x="517037" y="38231"/>
                  </a:lnTo>
                  <a:lnTo>
                    <a:pt x="459025" y="87519"/>
                  </a:lnTo>
                  <a:lnTo>
                    <a:pt x="409495" y="114643"/>
                  </a:lnTo>
                  <a:lnTo>
                    <a:pt x="349324" y="141548"/>
                  </a:lnTo>
                  <a:lnTo>
                    <a:pt x="280797" y="166830"/>
                  </a:lnTo>
                  <a:lnTo>
                    <a:pt x="210811" y="187809"/>
                  </a:lnTo>
                  <a:lnTo>
                    <a:pt x="146529" y="202452"/>
                  </a:lnTo>
                  <a:lnTo>
                    <a:pt x="90630" y="210518"/>
                  </a:lnTo>
                  <a:lnTo>
                    <a:pt x="45790" y="211770"/>
                  </a:lnTo>
                  <a:lnTo>
                    <a:pt x="14687" y="205965"/>
                  </a:lnTo>
                  <a:lnTo>
                    <a:pt x="0" y="1928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708268" y="2669939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074" y="0"/>
                  </a:moveTo>
                  <a:lnTo>
                    <a:pt x="430212" y="1251"/>
                  </a:lnTo>
                  <a:lnTo>
                    <a:pt x="374301" y="9318"/>
                  </a:lnTo>
                  <a:lnTo>
                    <a:pt x="310016" y="23960"/>
                  </a:lnTo>
                  <a:lnTo>
                    <a:pt x="240029" y="44939"/>
                  </a:lnTo>
                  <a:lnTo>
                    <a:pt x="171547" y="70230"/>
                  </a:lnTo>
                  <a:lnTo>
                    <a:pt x="111393" y="97155"/>
                  </a:lnTo>
                  <a:lnTo>
                    <a:pt x="61864" y="124298"/>
                  </a:lnTo>
                  <a:lnTo>
                    <a:pt x="25258" y="150245"/>
                  </a:lnTo>
                  <a:lnTo>
                    <a:pt x="0" y="192894"/>
                  </a:lnTo>
                  <a:lnTo>
                    <a:pt x="14687" y="205985"/>
                  </a:lnTo>
                  <a:lnTo>
                    <a:pt x="45790" y="211770"/>
                  </a:lnTo>
                  <a:lnTo>
                    <a:pt x="90630" y="210499"/>
                  </a:lnTo>
                  <a:lnTo>
                    <a:pt x="146529" y="202423"/>
                  </a:lnTo>
                  <a:lnTo>
                    <a:pt x="210811" y="187793"/>
                  </a:lnTo>
                  <a:lnTo>
                    <a:pt x="280796" y="166859"/>
                  </a:lnTo>
                  <a:lnTo>
                    <a:pt x="349333" y="141567"/>
                  </a:lnTo>
                  <a:lnTo>
                    <a:pt x="409523" y="114643"/>
                  </a:lnTo>
                  <a:lnTo>
                    <a:pt x="459073" y="87500"/>
                  </a:lnTo>
                  <a:lnTo>
                    <a:pt x="495690" y="61552"/>
                  </a:lnTo>
                  <a:lnTo>
                    <a:pt x="520953" y="18904"/>
                  </a:lnTo>
                  <a:lnTo>
                    <a:pt x="506212" y="5804"/>
                  </a:lnTo>
                  <a:lnTo>
                    <a:pt x="47507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708268" y="2669939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94"/>
                  </a:moveTo>
                  <a:lnTo>
                    <a:pt x="25258" y="150245"/>
                  </a:lnTo>
                  <a:lnTo>
                    <a:pt x="61864" y="124298"/>
                  </a:lnTo>
                  <a:lnTo>
                    <a:pt x="111393" y="97155"/>
                  </a:lnTo>
                  <a:lnTo>
                    <a:pt x="171547" y="70230"/>
                  </a:lnTo>
                  <a:lnTo>
                    <a:pt x="240029" y="44939"/>
                  </a:lnTo>
                  <a:lnTo>
                    <a:pt x="310016" y="23960"/>
                  </a:lnTo>
                  <a:lnTo>
                    <a:pt x="374301" y="9318"/>
                  </a:lnTo>
                  <a:lnTo>
                    <a:pt x="430212" y="1251"/>
                  </a:lnTo>
                  <a:lnTo>
                    <a:pt x="475074" y="0"/>
                  </a:lnTo>
                  <a:lnTo>
                    <a:pt x="506212" y="5804"/>
                  </a:lnTo>
                  <a:lnTo>
                    <a:pt x="520953" y="18904"/>
                  </a:lnTo>
                  <a:lnTo>
                    <a:pt x="517081" y="38215"/>
                  </a:lnTo>
                  <a:lnTo>
                    <a:pt x="459073" y="87500"/>
                  </a:lnTo>
                  <a:lnTo>
                    <a:pt x="409523" y="114643"/>
                  </a:lnTo>
                  <a:lnTo>
                    <a:pt x="349333" y="141567"/>
                  </a:lnTo>
                  <a:lnTo>
                    <a:pt x="280796" y="166859"/>
                  </a:lnTo>
                  <a:lnTo>
                    <a:pt x="210811" y="187793"/>
                  </a:lnTo>
                  <a:lnTo>
                    <a:pt x="146529" y="202423"/>
                  </a:lnTo>
                  <a:lnTo>
                    <a:pt x="90630" y="210499"/>
                  </a:lnTo>
                  <a:lnTo>
                    <a:pt x="45790" y="211770"/>
                  </a:lnTo>
                  <a:lnTo>
                    <a:pt x="14687" y="205985"/>
                  </a:lnTo>
                  <a:lnTo>
                    <a:pt x="0" y="1928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755004" y="2804969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35" y="0"/>
                  </a:moveTo>
                  <a:lnTo>
                    <a:pt x="430275" y="1270"/>
                  </a:lnTo>
                  <a:lnTo>
                    <a:pt x="374367" y="9346"/>
                  </a:lnTo>
                  <a:lnTo>
                    <a:pt x="310098" y="23976"/>
                  </a:lnTo>
                  <a:lnTo>
                    <a:pt x="240157" y="44910"/>
                  </a:lnTo>
                  <a:lnTo>
                    <a:pt x="171620" y="70202"/>
                  </a:lnTo>
                  <a:lnTo>
                    <a:pt x="111430" y="97126"/>
                  </a:lnTo>
                  <a:lnTo>
                    <a:pt x="61880" y="124270"/>
                  </a:lnTo>
                  <a:lnTo>
                    <a:pt x="25263" y="150217"/>
                  </a:lnTo>
                  <a:lnTo>
                    <a:pt x="0" y="192865"/>
                  </a:lnTo>
                  <a:lnTo>
                    <a:pt x="14687" y="205956"/>
                  </a:lnTo>
                  <a:lnTo>
                    <a:pt x="45790" y="211741"/>
                  </a:lnTo>
                  <a:lnTo>
                    <a:pt x="90630" y="210471"/>
                  </a:lnTo>
                  <a:lnTo>
                    <a:pt x="146529" y="202395"/>
                  </a:lnTo>
                  <a:lnTo>
                    <a:pt x="210811" y="187765"/>
                  </a:lnTo>
                  <a:lnTo>
                    <a:pt x="280797" y="166830"/>
                  </a:lnTo>
                  <a:lnTo>
                    <a:pt x="349333" y="141539"/>
                  </a:lnTo>
                  <a:lnTo>
                    <a:pt x="409523" y="114615"/>
                  </a:lnTo>
                  <a:lnTo>
                    <a:pt x="459073" y="87471"/>
                  </a:lnTo>
                  <a:lnTo>
                    <a:pt x="495690" y="61524"/>
                  </a:lnTo>
                  <a:lnTo>
                    <a:pt x="520954" y="18875"/>
                  </a:lnTo>
                  <a:lnTo>
                    <a:pt x="506257" y="5784"/>
                  </a:lnTo>
                  <a:lnTo>
                    <a:pt x="4751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55004" y="2804969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65"/>
                  </a:moveTo>
                  <a:lnTo>
                    <a:pt x="25263" y="150217"/>
                  </a:lnTo>
                  <a:lnTo>
                    <a:pt x="61880" y="124270"/>
                  </a:lnTo>
                  <a:lnTo>
                    <a:pt x="111430" y="97126"/>
                  </a:lnTo>
                  <a:lnTo>
                    <a:pt x="171620" y="70202"/>
                  </a:lnTo>
                  <a:lnTo>
                    <a:pt x="240157" y="44910"/>
                  </a:lnTo>
                  <a:lnTo>
                    <a:pt x="310098" y="23976"/>
                  </a:lnTo>
                  <a:lnTo>
                    <a:pt x="374367" y="9346"/>
                  </a:lnTo>
                  <a:lnTo>
                    <a:pt x="430275" y="1270"/>
                  </a:lnTo>
                  <a:lnTo>
                    <a:pt x="475135" y="0"/>
                  </a:lnTo>
                  <a:lnTo>
                    <a:pt x="506257" y="5784"/>
                  </a:lnTo>
                  <a:lnTo>
                    <a:pt x="520954" y="18875"/>
                  </a:lnTo>
                  <a:lnTo>
                    <a:pt x="517081" y="38187"/>
                  </a:lnTo>
                  <a:lnTo>
                    <a:pt x="459073" y="87471"/>
                  </a:lnTo>
                  <a:lnTo>
                    <a:pt x="409523" y="114615"/>
                  </a:lnTo>
                  <a:lnTo>
                    <a:pt x="349333" y="141539"/>
                  </a:lnTo>
                  <a:lnTo>
                    <a:pt x="280797" y="166830"/>
                  </a:lnTo>
                  <a:lnTo>
                    <a:pt x="210811" y="187765"/>
                  </a:lnTo>
                  <a:lnTo>
                    <a:pt x="146529" y="202395"/>
                  </a:lnTo>
                  <a:lnTo>
                    <a:pt x="90630" y="210471"/>
                  </a:lnTo>
                  <a:lnTo>
                    <a:pt x="45790" y="211741"/>
                  </a:lnTo>
                  <a:lnTo>
                    <a:pt x="14687" y="205956"/>
                  </a:lnTo>
                  <a:lnTo>
                    <a:pt x="0" y="1928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01232" y="2938446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63" y="0"/>
                  </a:moveTo>
                  <a:lnTo>
                    <a:pt x="430323" y="1270"/>
                  </a:lnTo>
                  <a:lnTo>
                    <a:pt x="374424" y="9346"/>
                  </a:lnTo>
                  <a:lnTo>
                    <a:pt x="310142" y="23976"/>
                  </a:lnTo>
                  <a:lnTo>
                    <a:pt x="240156" y="44910"/>
                  </a:lnTo>
                  <a:lnTo>
                    <a:pt x="171620" y="70202"/>
                  </a:lnTo>
                  <a:lnTo>
                    <a:pt x="111430" y="97126"/>
                  </a:lnTo>
                  <a:lnTo>
                    <a:pt x="61880" y="124270"/>
                  </a:lnTo>
                  <a:lnTo>
                    <a:pt x="25263" y="150217"/>
                  </a:lnTo>
                  <a:lnTo>
                    <a:pt x="0" y="192865"/>
                  </a:lnTo>
                  <a:lnTo>
                    <a:pt x="14696" y="205966"/>
                  </a:lnTo>
                  <a:lnTo>
                    <a:pt x="45818" y="211774"/>
                  </a:lnTo>
                  <a:lnTo>
                    <a:pt x="90677" y="210534"/>
                  </a:lnTo>
                  <a:lnTo>
                    <a:pt x="146586" y="202489"/>
                  </a:lnTo>
                  <a:lnTo>
                    <a:pt x="210855" y="187882"/>
                  </a:lnTo>
                  <a:lnTo>
                    <a:pt x="280796" y="166957"/>
                  </a:lnTo>
                  <a:lnTo>
                    <a:pt x="349333" y="141622"/>
                  </a:lnTo>
                  <a:lnTo>
                    <a:pt x="409523" y="114681"/>
                  </a:lnTo>
                  <a:lnTo>
                    <a:pt x="459073" y="87535"/>
                  </a:lnTo>
                  <a:lnTo>
                    <a:pt x="495690" y="61585"/>
                  </a:lnTo>
                  <a:lnTo>
                    <a:pt x="520953" y="18875"/>
                  </a:lnTo>
                  <a:lnTo>
                    <a:pt x="506266" y="5784"/>
                  </a:lnTo>
                  <a:lnTo>
                    <a:pt x="475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01232" y="2938446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65"/>
                  </a:moveTo>
                  <a:lnTo>
                    <a:pt x="25263" y="150217"/>
                  </a:lnTo>
                  <a:lnTo>
                    <a:pt x="61880" y="124270"/>
                  </a:lnTo>
                  <a:lnTo>
                    <a:pt x="111430" y="97126"/>
                  </a:lnTo>
                  <a:lnTo>
                    <a:pt x="171620" y="70202"/>
                  </a:lnTo>
                  <a:lnTo>
                    <a:pt x="240156" y="44910"/>
                  </a:lnTo>
                  <a:lnTo>
                    <a:pt x="310142" y="23976"/>
                  </a:lnTo>
                  <a:lnTo>
                    <a:pt x="374424" y="9346"/>
                  </a:lnTo>
                  <a:lnTo>
                    <a:pt x="430323" y="1270"/>
                  </a:lnTo>
                  <a:lnTo>
                    <a:pt x="475163" y="0"/>
                  </a:lnTo>
                  <a:lnTo>
                    <a:pt x="506266" y="5784"/>
                  </a:lnTo>
                  <a:lnTo>
                    <a:pt x="520953" y="18875"/>
                  </a:lnTo>
                  <a:lnTo>
                    <a:pt x="517081" y="38232"/>
                  </a:lnTo>
                  <a:lnTo>
                    <a:pt x="459073" y="87535"/>
                  </a:lnTo>
                  <a:lnTo>
                    <a:pt x="409523" y="114681"/>
                  </a:lnTo>
                  <a:lnTo>
                    <a:pt x="349333" y="141622"/>
                  </a:lnTo>
                  <a:lnTo>
                    <a:pt x="280796" y="166957"/>
                  </a:lnTo>
                  <a:lnTo>
                    <a:pt x="210855" y="187882"/>
                  </a:lnTo>
                  <a:lnTo>
                    <a:pt x="146586" y="202489"/>
                  </a:lnTo>
                  <a:lnTo>
                    <a:pt x="90677" y="210534"/>
                  </a:lnTo>
                  <a:lnTo>
                    <a:pt x="45818" y="211774"/>
                  </a:lnTo>
                  <a:lnTo>
                    <a:pt x="14696" y="205966"/>
                  </a:lnTo>
                  <a:lnTo>
                    <a:pt x="0" y="1928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34888" y="306446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48"/>
                  </a:lnTo>
                  <a:lnTo>
                    <a:pt x="374428" y="9313"/>
                  </a:lnTo>
                  <a:lnTo>
                    <a:pt x="310143" y="23939"/>
                  </a:lnTo>
                  <a:lnTo>
                    <a:pt x="240157" y="44873"/>
                  </a:lnTo>
                  <a:lnTo>
                    <a:pt x="171629" y="70164"/>
                  </a:lnTo>
                  <a:lnTo>
                    <a:pt x="111458" y="97089"/>
                  </a:lnTo>
                  <a:lnTo>
                    <a:pt x="61928" y="124232"/>
                  </a:lnTo>
                  <a:lnTo>
                    <a:pt x="25320" y="150179"/>
                  </a:lnTo>
                  <a:lnTo>
                    <a:pt x="0" y="192828"/>
                  </a:lnTo>
                  <a:lnTo>
                    <a:pt x="14741" y="205928"/>
                  </a:lnTo>
                  <a:lnTo>
                    <a:pt x="45879" y="211737"/>
                  </a:lnTo>
                  <a:lnTo>
                    <a:pt x="90741" y="210497"/>
                  </a:lnTo>
                  <a:lnTo>
                    <a:pt x="146652" y="202452"/>
                  </a:lnTo>
                  <a:lnTo>
                    <a:pt x="210937" y="187845"/>
                  </a:lnTo>
                  <a:lnTo>
                    <a:pt x="280924" y="166920"/>
                  </a:lnTo>
                  <a:lnTo>
                    <a:pt x="349451" y="141585"/>
                  </a:lnTo>
                  <a:lnTo>
                    <a:pt x="409622" y="114648"/>
                  </a:lnTo>
                  <a:lnTo>
                    <a:pt x="459152" y="87513"/>
                  </a:lnTo>
                  <a:lnTo>
                    <a:pt x="495760" y="61585"/>
                  </a:lnTo>
                  <a:lnTo>
                    <a:pt x="521081" y="18965"/>
                  </a:lnTo>
                  <a:lnTo>
                    <a:pt x="506339" y="5820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34888" y="306446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28"/>
                  </a:moveTo>
                  <a:lnTo>
                    <a:pt x="25320" y="150179"/>
                  </a:lnTo>
                  <a:lnTo>
                    <a:pt x="61928" y="124232"/>
                  </a:lnTo>
                  <a:lnTo>
                    <a:pt x="111458" y="97089"/>
                  </a:lnTo>
                  <a:lnTo>
                    <a:pt x="171629" y="70164"/>
                  </a:lnTo>
                  <a:lnTo>
                    <a:pt x="240157" y="44873"/>
                  </a:lnTo>
                  <a:lnTo>
                    <a:pt x="310143" y="23939"/>
                  </a:lnTo>
                  <a:lnTo>
                    <a:pt x="374428" y="9313"/>
                  </a:lnTo>
                  <a:lnTo>
                    <a:pt x="430339" y="1248"/>
                  </a:lnTo>
                  <a:lnTo>
                    <a:pt x="475201" y="0"/>
                  </a:lnTo>
                  <a:lnTo>
                    <a:pt x="506339" y="5820"/>
                  </a:lnTo>
                  <a:lnTo>
                    <a:pt x="521081" y="18965"/>
                  </a:lnTo>
                  <a:lnTo>
                    <a:pt x="517164" y="38268"/>
                  </a:lnTo>
                  <a:lnTo>
                    <a:pt x="459152" y="87513"/>
                  </a:lnTo>
                  <a:lnTo>
                    <a:pt x="409622" y="114648"/>
                  </a:lnTo>
                  <a:lnTo>
                    <a:pt x="349451" y="141585"/>
                  </a:lnTo>
                  <a:lnTo>
                    <a:pt x="280924" y="166920"/>
                  </a:lnTo>
                  <a:lnTo>
                    <a:pt x="210937" y="187845"/>
                  </a:lnTo>
                  <a:lnTo>
                    <a:pt x="146652" y="202452"/>
                  </a:lnTo>
                  <a:lnTo>
                    <a:pt x="90741" y="210497"/>
                  </a:lnTo>
                  <a:lnTo>
                    <a:pt x="45879" y="211737"/>
                  </a:lnTo>
                  <a:lnTo>
                    <a:pt x="14741" y="205928"/>
                  </a:lnTo>
                  <a:lnTo>
                    <a:pt x="0" y="19282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050706" y="3678301"/>
              <a:ext cx="1433830" cy="845185"/>
            </a:xfrm>
            <a:custGeom>
              <a:avLst/>
              <a:gdLst/>
              <a:ahLst/>
              <a:cxnLst/>
              <a:rect l="l" t="t" r="r" b="b"/>
              <a:pathLst>
                <a:path w="1433829" h="845185">
                  <a:moveTo>
                    <a:pt x="1263604" y="14224"/>
                  </a:moveTo>
                  <a:lnTo>
                    <a:pt x="1296273" y="65260"/>
                  </a:lnTo>
                  <a:lnTo>
                    <a:pt x="1325024" y="114379"/>
                  </a:lnTo>
                  <a:lnTo>
                    <a:pt x="1346561" y="159045"/>
                  </a:lnTo>
                  <a:lnTo>
                    <a:pt x="1357584" y="196723"/>
                  </a:lnTo>
                  <a:lnTo>
                    <a:pt x="1353266" y="223744"/>
                  </a:lnTo>
                  <a:lnTo>
                    <a:pt x="1337137" y="242585"/>
                  </a:lnTo>
                  <a:lnTo>
                    <a:pt x="1318150" y="259927"/>
                  </a:lnTo>
                  <a:lnTo>
                    <a:pt x="1305260" y="282448"/>
                  </a:lnTo>
                  <a:lnTo>
                    <a:pt x="1299616" y="312862"/>
                  </a:lnTo>
                  <a:lnTo>
                    <a:pt x="1297164" y="346979"/>
                  </a:lnTo>
                  <a:lnTo>
                    <a:pt x="1298759" y="381406"/>
                  </a:lnTo>
                  <a:lnTo>
                    <a:pt x="1305260" y="412750"/>
                  </a:lnTo>
                  <a:lnTo>
                    <a:pt x="1318944" y="440372"/>
                  </a:lnTo>
                  <a:lnTo>
                    <a:pt x="1338534" y="465899"/>
                  </a:lnTo>
                  <a:lnTo>
                    <a:pt x="1359552" y="489045"/>
                  </a:lnTo>
                  <a:lnTo>
                    <a:pt x="1377523" y="509524"/>
                  </a:lnTo>
                  <a:lnTo>
                    <a:pt x="1392878" y="524416"/>
                  </a:lnTo>
                  <a:lnTo>
                    <a:pt x="1407781" y="534558"/>
                  </a:lnTo>
                  <a:lnTo>
                    <a:pt x="1420635" y="545296"/>
                  </a:lnTo>
                  <a:lnTo>
                    <a:pt x="1429847" y="561975"/>
                  </a:lnTo>
                  <a:lnTo>
                    <a:pt x="1433758" y="588158"/>
                  </a:lnTo>
                  <a:lnTo>
                    <a:pt x="1433323" y="620283"/>
                  </a:lnTo>
                  <a:lnTo>
                    <a:pt x="1431151" y="653004"/>
                  </a:lnTo>
                  <a:lnTo>
                    <a:pt x="1429847" y="680974"/>
                  </a:lnTo>
                  <a:lnTo>
                    <a:pt x="1431151" y="703125"/>
                  </a:lnTo>
                  <a:lnTo>
                    <a:pt x="1433323" y="722455"/>
                  </a:lnTo>
                  <a:lnTo>
                    <a:pt x="1433758" y="739713"/>
                  </a:lnTo>
                  <a:lnTo>
                    <a:pt x="1407781" y="786780"/>
                  </a:lnTo>
                  <a:lnTo>
                    <a:pt x="1362999" y="812964"/>
                  </a:lnTo>
                  <a:lnTo>
                    <a:pt x="1347725" y="811387"/>
                  </a:lnTo>
                  <a:lnTo>
                    <a:pt x="1329285" y="808928"/>
                  </a:lnTo>
                  <a:lnTo>
                    <a:pt x="1305260" y="809625"/>
                  </a:lnTo>
                  <a:lnTo>
                    <a:pt x="1272006" y="816145"/>
                  </a:lnTo>
                  <a:lnTo>
                    <a:pt x="1232108" y="826262"/>
                  </a:lnTo>
                  <a:lnTo>
                    <a:pt x="1192210" y="836378"/>
                  </a:lnTo>
                  <a:lnTo>
                    <a:pt x="1158956" y="842899"/>
                  </a:lnTo>
                  <a:lnTo>
                    <a:pt x="1133550" y="844934"/>
                  </a:lnTo>
                  <a:lnTo>
                    <a:pt x="1112775" y="844708"/>
                  </a:lnTo>
                  <a:lnTo>
                    <a:pt x="1096645" y="843577"/>
                  </a:lnTo>
                  <a:lnTo>
                    <a:pt x="1085169" y="842899"/>
                  </a:lnTo>
                </a:path>
                <a:path w="1433829" h="845185">
                  <a:moveTo>
                    <a:pt x="175468" y="0"/>
                  </a:moveTo>
                  <a:lnTo>
                    <a:pt x="141771" y="51036"/>
                  </a:lnTo>
                  <a:lnTo>
                    <a:pt x="112111" y="100155"/>
                  </a:lnTo>
                  <a:lnTo>
                    <a:pt x="89904" y="144821"/>
                  </a:lnTo>
                  <a:lnTo>
                    <a:pt x="78567" y="182499"/>
                  </a:lnTo>
                  <a:lnTo>
                    <a:pt x="82982" y="209520"/>
                  </a:lnTo>
                  <a:lnTo>
                    <a:pt x="99601" y="228361"/>
                  </a:lnTo>
                  <a:lnTo>
                    <a:pt x="119197" y="245703"/>
                  </a:lnTo>
                  <a:lnTo>
                    <a:pt x="132542" y="268224"/>
                  </a:lnTo>
                  <a:lnTo>
                    <a:pt x="138346" y="298582"/>
                  </a:lnTo>
                  <a:lnTo>
                    <a:pt x="140876" y="332692"/>
                  </a:lnTo>
                  <a:lnTo>
                    <a:pt x="139239" y="367111"/>
                  </a:lnTo>
                  <a:lnTo>
                    <a:pt x="132542" y="398399"/>
                  </a:lnTo>
                  <a:lnTo>
                    <a:pt x="118429" y="426021"/>
                  </a:lnTo>
                  <a:lnTo>
                    <a:pt x="98220" y="451548"/>
                  </a:lnTo>
                  <a:lnTo>
                    <a:pt x="76535" y="474694"/>
                  </a:lnTo>
                  <a:lnTo>
                    <a:pt x="57993" y="495173"/>
                  </a:lnTo>
                  <a:lnTo>
                    <a:pt x="42165" y="510065"/>
                  </a:lnTo>
                  <a:lnTo>
                    <a:pt x="26814" y="520207"/>
                  </a:lnTo>
                  <a:lnTo>
                    <a:pt x="13559" y="530945"/>
                  </a:lnTo>
                  <a:lnTo>
                    <a:pt x="4018" y="547624"/>
                  </a:lnTo>
                  <a:lnTo>
                    <a:pt x="0" y="573807"/>
                  </a:lnTo>
                  <a:lnTo>
                    <a:pt x="446" y="605932"/>
                  </a:lnTo>
                  <a:lnTo>
                    <a:pt x="2678" y="638653"/>
                  </a:lnTo>
                  <a:lnTo>
                    <a:pt x="4018" y="666623"/>
                  </a:lnTo>
                  <a:lnTo>
                    <a:pt x="2678" y="688774"/>
                  </a:lnTo>
                  <a:lnTo>
                    <a:pt x="446" y="708104"/>
                  </a:lnTo>
                  <a:lnTo>
                    <a:pt x="0" y="725362"/>
                  </a:lnTo>
                  <a:lnTo>
                    <a:pt x="26814" y="772429"/>
                  </a:lnTo>
                  <a:lnTo>
                    <a:pt x="57993" y="795274"/>
                  </a:lnTo>
                  <a:lnTo>
                    <a:pt x="72963" y="798613"/>
                  </a:lnTo>
                  <a:lnTo>
                    <a:pt x="88695" y="797036"/>
                  </a:lnTo>
                  <a:lnTo>
                    <a:pt x="107713" y="794577"/>
                  </a:lnTo>
                  <a:lnTo>
                    <a:pt x="132542" y="795274"/>
                  </a:lnTo>
                  <a:lnTo>
                    <a:pt x="166832" y="801794"/>
                  </a:lnTo>
                  <a:lnTo>
                    <a:pt x="207980" y="811911"/>
                  </a:lnTo>
                  <a:lnTo>
                    <a:pt x="249128" y="822027"/>
                  </a:lnTo>
                  <a:lnTo>
                    <a:pt x="283418" y="828548"/>
                  </a:lnTo>
                  <a:lnTo>
                    <a:pt x="309612" y="830583"/>
                  </a:lnTo>
                  <a:lnTo>
                    <a:pt x="331043" y="830357"/>
                  </a:lnTo>
                  <a:lnTo>
                    <a:pt x="347712" y="829226"/>
                  </a:lnTo>
                  <a:lnTo>
                    <a:pt x="359618" y="82854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354826" y="4392612"/>
              <a:ext cx="98425" cy="243204"/>
            </a:xfrm>
            <a:custGeom>
              <a:avLst/>
              <a:gdLst/>
              <a:ahLst/>
              <a:cxnLst/>
              <a:rect l="l" t="t" r="r" b="b"/>
              <a:pathLst>
                <a:path w="98425" h="243204">
                  <a:moveTo>
                    <a:pt x="98425" y="145732"/>
                  </a:moveTo>
                  <a:lnTo>
                    <a:pt x="0" y="145732"/>
                  </a:lnTo>
                  <a:lnTo>
                    <a:pt x="0" y="242887"/>
                  </a:lnTo>
                  <a:lnTo>
                    <a:pt x="98425" y="242887"/>
                  </a:lnTo>
                  <a:lnTo>
                    <a:pt x="98425" y="145732"/>
                  </a:lnTo>
                  <a:close/>
                </a:path>
                <a:path w="98425" h="243204">
                  <a:moveTo>
                    <a:pt x="98425" y="0"/>
                  </a:moveTo>
                  <a:lnTo>
                    <a:pt x="0" y="0"/>
                  </a:lnTo>
                  <a:lnTo>
                    <a:pt x="0" y="82232"/>
                  </a:lnTo>
                  <a:lnTo>
                    <a:pt x="98425" y="82232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304026" y="4270375"/>
              <a:ext cx="430530" cy="504825"/>
            </a:xfrm>
            <a:custGeom>
              <a:avLst/>
              <a:gdLst/>
              <a:ahLst/>
              <a:cxnLst/>
              <a:rect l="l" t="t" r="r" b="b"/>
              <a:pathLst>
                <a:path w="430529" h="504825">
                  <a:moveTo>
                    <a:pt x="0" y="236219"/>
                  </a:moveTo>
                  <a:lnTo>
                    <a:pt x="412369" y="236219"/>
                  </a:lnTo>
                </a:path>
                <a:path w="430529" h="504825">
                  <a:moveTo>
                    <a:pt x="430149" y="0"/>
                  </a:moveTo>
                  <a:lnTo>
                    <a:pt x="430149" y="504825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94577" y="4167187"/>
              <a:ext cx="850772" cy="62388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2525" y="4221226"/>
              <a:ext cx="815657" cy="612775"/>
            </a:xfrm>
            <a:prstGeom prst="rect">
              <a:avLst/>
            </a:prstGeom>
          </p:spPr>
        </p:pic>
      </p:grpSp>
      <p:sp>
        <p:nvSpPr>
          <p:cNvPr id="77" name="object 77"/>
          <p:cNvSpPr/>
          <p:nvPr/>
        </p:nvSpPr>
        <p:spPr>
          <a:xfrm>
            <a:off x="3617914" y="3340036"/>
            <a:ext cx="33655" cy="44450"/>
          </a:xfrm>
          <a:custGeom>
            <a:avLst/>
            <a:gdLst/>
            <a:ahLst/>
            <a:cxnLst/>
            <a:rect l="l" t="t" r="r" b="b"/>
            <a:pathLst>
              <a:path w="33655" h="44450">
                <a:moveTo>
                  <a:pt x="33400" y="0"/>
                </a:moveTo>
                <a:lnTo>
                  <a:pt x="0" y="4445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3681414" y="3873501"/>
            <a:ext cx="1012825" cy="667385"/>
            <a:chOff x="2663825" y="4157662"/>
            <a:chExt cx="1012825" cy="667385"/>
          </a:xfrm>
        </p:grpSpPr>
        <p:pic>
          <p:nvPicPr>
            <p:cNvPr id="79" name="object 7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25877" y="4157662"/>
              <a:ext cx="850772" cy="62388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3825" y="4211701"/>
              <a:ext cx="815657" cy="612775"/>
            </a:xfrm>
            <a:prstGeom prst="rect">
              <a:avLst/>
            </a:prstGeom>
          </p:spPr>
        </p:pic>
      </p:grpSp>
      <p:sp>
        <p:nvSpPr>
          <p:cNvPr id="81" name="object 81"/>
          <p:cNvSpPr/>
          <p:nvPr/>
        </p:nvSpPr>
        <p:spPr>
          <a:xfrm>
            <a:off x="6893117" y="5037138"/>
            <a:ext cx="333375" cy="725170"/>
          </a:xfrm>
          <a:custGeom>
            <a:avLst/>
            <a:gdLst/>
            <a:ahLst/>
            <a:cxnLst/>
            <a:rect l="l" t="t" r="r" b="b"/>
            <a:pathLst>
              <a:path w="333375" h="725170">
                <a:moveTo>
                  <a:pt x="251157" y="114110"/>
                </a:moveTo>
                <a:lnTo>
                  <a:pt x="0" y="707301"/>
                </a:lnTo>
                <a:lnTo>
                  <a:pt x="40894" y="724623"/>
                </a:lnTo>
                <a:lnTo>
                  <a:pt x="292065" y="131472"/>
                </a:lnTo>
                <a:lnTo>
                  <a:pt x="251157" y="114110"/>
                </a:lnTo>
                <a:close/>
              </a:path>
              <a:path w="333375" h="725170">
                <a:moveTo>
                  <a:pt x="329505" y="93599"/>
                </a:moveTo>
                <a:lnTo>
                  <a:pt x="259842" y="93599"/>
                </a:lnTo>
                <a:lnTo>
                  <a:pt x="300736" y="110997"/>
                </a:lnTo>
                <a:lnTo>
                  <a:pt x="292065" y="131472"/>
                </a:lnTo>
                <a:lnTo>
                  <a:pt x="332994" y="148844"/>
                </a:lnTo>
                <a:lnTo>
                  <a:pt x="329505" y="93599"/>
                </a:lnTo>
                <a:close/>
              </a:path>
              <a:path w="333375" h="725170">
                <a:moveTo>
                  <a:pt x="259842" y="93599"/>
                </a:moveTo>
                <a:lnTo>
                  <a:pt x="251157" y="114110"/>
                </a:lnTo>
                <a:lnTo>
                  <a:pt x="292065" y="131472"/>
                </a:lnTo>
                <a:lnTo>
                  <a:pt x="300736" y="110997"/>
                </a:lnTo>
                <a:lnTo>
                  <a:pt x="259842" y="93599"/>
                </a:lnTo>
                <a:close/>
              </a:path>
              <a:path w="333375" h="725170">
                <a:moveTo>
                  <a:pt x="323596" y="0"/>
                </a:moveTo>
                <a:lnTo>
                  <a:pt x="210312" y="96774"/>
                </a:lnTo>
                <a:lnTo>
                  <a:pt x="251157" y="114110"/>
                </a:lnTo>
                <a:lnTo>
                  <a:pt x="259842" y="93599"/>
                </a:lnTo>
                <a:lnTo>
                  <a:pt x="329505" y="93599"/>
                </a:lnTo>
                <a:lnTo>
                  <a:pt x="3235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550977" y="3725863"/>
            <a:ext cx="97155" cy="793750"/>
          </a:xfrm>
          <a:custGeom>
            <a:avLst/>
            <a:gdLst/>
            <a:ahLst/>
            <a:cxnLst/>
            <a:rect l="l" t="t" r="r" b="b"/>
            <a:pathLst>
              <a:path w="97154" h="793750">
                <a:moveTo>
                  <a:pt x="76962" y="0"/>
                </a:moveTo>
                <a:lnTo>
                  <a:pt x="58783" y="23463"/>
                </a:lnTo>
                <a:lnTo>
                  <a:pt x="40878" y="42640"/>
                </a:lnTo>
                <a:lnTo>
                  <a:pt x="24759" y="62722"/>
                </a:lnTo>
                <a:lnTo>
                  <a:pt x="11938" y="88900"/>
                </a:lnTo>
                <a:lnTo>
                  <a:pt x="13664" y="102441"/>
                </a:lnTo>
                <a:lnTo>
                  <a:pt x="15081" y="116458"/>
                </a:lnTo>
                <a:lnTo>
                  <a:pt x="17688" y="130190"/>
                </a:lnTo>
                <a:lnTo>
                  <a:pt x="22987" y="142875"/>
                </a:lnTo>
                <a:lnTo>
                  <a:pt x="30412" y="147066"/>
                </a:lnTo>
                <a:lnTo>
                  <a:pt x="40671" y="147828"/>
                </a:lnTo>
                <a:lnTo>
                  <a:pt x="50026" y="148875"/>
                </a:lnTo>
                <a:lnTo>
                  <a:pt x="54737" y="153924"/>
                </a:lnTo>
                <a:lnTo>
                  <a:pt x="59249" y="216887"/>
                </a:lnTo>
                <a:lnTo>
                  <a:pt x="56293" y="263934"/>
                </a:lnTo>
                <a:lnTo>
                  <a:pt x="47418" y="301371"/>
                </a:lnTo>
                <a:lnTo>
                  <a:pt x="34172" y="335505"/>
                </a:lnTo>
                <a:lnTo>
                  <a:pt x="18103" y="372646"/>
                </a:lnTo>
                <a:lnTo>
                  <a:pt x="762" y="419100"/>
                </a:lnTo>
                <a:lnTo>
                  <a:pt x="8909" y="425215"/>
                </a:lnTo>
                <a:lnTo>
                  <a:pt x="16891" y="431355"/>
                </a:lnTo>
                <a:lnTo>
                  <a:pt x="25157" y="436923"/>
                </a:lnTo>
                <a:lnTo>
                  <a:pt x="34163" y="441325"/>
                </a:lnTo>
                <a:lnTo>
                  <a:pt x="49258" y="443283"/>
                </a:lnTo>
                <a:lnTo>
                  <a:pt x="65865" y="442706"/>
                </a:lnTo>
                <a:lnTo>
                  <a:pt x="80115" y="444200"/>
                </a:lnTo>
                <a:lnTo>
                  <a:pt x="88138" y="452374"/>
                </a:lnTo>
                <a:lnTo>
                  <a:pt x="96577" y="502120"/>
                </a:lnTo>
                <a:lnTo>
                  <a:pt x="96038" y="550117"/>
                </a:lnTo>
                <a:lnTo>
                  <a:pt x="84763" y="593091"/>
                </a:lnTo>
                <a:lnTo>
                  <a:pt x="60998" y="627768"/>
                </a:lnTo>
                <a:lnTo>
                  <a:pt x="22987" y="650875"/>
                </a:lnTo>
                <a:lnTo>
                  <a:pt x="4659" y="687897"/>
                </a:lnTo>
                <a:lnTo>
                  <a:pt x="0" y="724646"/>
                </a:lnTo>
                <a:lnTo>
                  <a:pt x="9628" y="760227"/>
                </a:lnTo>
                <a:lnTo>
                  <a:pt x="34163" y="793750"/>
                </a:lnTo>
              </a:path>
            </a:pathLst>
          </a:custGeom>
          <a:ln w="1587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746239" y="3757613"/>
            <a:ext cx="97155" cy="793750"/>
          </a:xfrm>
          <a:custGeom>
            <a:avLst/>
            <a:gdLst/>
            <a:ahLst/>
            <a:cxnLst/>
            <a:rect l="l" t="t" r="r" b="b"/>
            <a:pathLst>
              <a:path w="97154" h="793750">
                <a:moveTo>
                  <a:pt x="77025" y="0"/>
                </a:moveTo>
                <a:lnTo>
                  <a:pt x="58791" y="23463"/>
                </a:lnTo>
                <a:lnTo>
                  <a:pt x="40878" y="42640"/>
                </a:lnTo>
                <a:lnTo>
                  <a:pt x="24751" y="62722"/>
                </a:lnTo>
                <a:lnTo>
                  <a:pt x="11874" y="88900"/>
                </a:lnTo>
                <a:lnTo>
                  <a:pt x="13620" y="102441"/>
                </a:lnTo>
                <a:lnTo>
                  <a:pt x="15081" y="116458"/>
                </a:lnTo>
                <a:lnTo>
                  <a:pt x="17732" y="130190"/>
                </a:lnTo>
                <a:lnTo>
                  <a:pt x="23050" y="142875"/>
                </a:lnTo>
                <a:lnTo>
                  <a:pt x="30458" y="147066"/>
                </a:lnTo>
                <a:lnTo>
                  <a:pt x="40687" y="147828"/>
                </a:lnTo>
                <a:lnTo>
                  <a:pt x="50036" y="148875"/>
                </a:lnTo>
                <a:lnTo>
                  <a:pt x="54800" y="153924"/>
                </a:lnTo>
                <a:lnTo>
                  <a:pt x="59269" y="216887"/>
                </a:lnTo>
                <a:lnTo>
                  <a:pt x="56300" y="263934"/>
                </a:lnTo>
                <a:lnTo>
                  <a:pt x="47434" y="301371"/>
                </a:lnTo>
                <a:lnTo>
                  <a:pt x="34207" y="335505"/>
                </a:lnTo>
                <a:lnTo>
                  <a:pt x="18158" y="372646"/>
                </a:lnTo>
                <a:lnTo>
                  <a:pt x="825" y="419100"/>
                </a:lnTo>
                <a:lnTo>
                  <a:pt x="8899" y="425215"/>
                </a:lnTo>
                <a:lnTo>
                  <a:pt x="16843" y="431355"/>
                </a:lnTo>
                <a:lnTo>
                  <a:pt x="25096" y="436923"/>
                </a:lnTo>
                <a:lnTo>
                  <a:pt x="34099" y="441325"/>
                </a:lnTo>
                <a:lnTo>
                  <a:pt x="49266" y="443283"/>
                </a:lnTo>
                <a:lnTo>
                  <a:pt x="65897" y="442706"/>
                </a:lnTo>
                <a:lnTo>
                  <a:pt x="80123" y="444200"/>
                </a:lnTo>
                <a:lnTo>
                  <a:pt x="88074" y="452374"/>
                </a:lnTo>
                <a:lnTo>
                  <a:pt x="96576" y="502120"/>
                </a:lnTo>
                <a:lnTo>
                  <a:pt x="96074" y="550117"/>
                </a:lnTo>
                <a:lnTo>
                  <a:pt x="84819" y="593091"/>
                </a:lnTo>
                <a:lnTo>
                  <a:pt x="61061" y="627768"/>
                </a:lnTo>
                <a:lnTo>
                  <a:pt x="23050" y="650875"/>
                </a:lnTo>
                <a:lnTo>
                  <a:pt x="4667" y="687897"/>
                </a:lnTo>
                <a:lnTo>
                  <a:pt x="0" y="724646"/>
                </a:lnTo>
                <a:lnTo>
                  <a:pt x="9620" y="760227"/>
                </a:lnTo>
                <a:lnTo>
                  <a:pt x="34099" y="793750"/>
                </a:lnTo>
              </a:path>
            </a:pathLst>
          </a:custGeom>
          <a:ln w="1587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952614" y="3733864"/>
            <a:ext cx="97155" cy="793750"/>
          </a:xfrm>
          <a:custGeom>
            <a:avLst/>
            <a:gdLst/>
            <a:ahLst/>
            <a:cxnLst/>
            <a:rect l="l" t="t" r="r" b="b"/>
            <a:pathLst>
              <a:path w="97154" h="793750">
                <a:moveTo>
                  <a:pt x="77025" y="0"/>
                </a:moveTo>
                <a:lnTo>
                  <a:pt x="58791" y="23463"/>
                </a:lnTo>
                <a:lnTo>
                  <a:pt x="40878" y="42640"/>
                </a:lnTo>
                <a:lnTo>
                  <a:pt x="24751" y="62722"/>
                </a:lnTo>
                <a:lnTo>
                  <a:pt x="11874" y="88900"/>
                </a:lnTo>
                <a:lnTo>
                  <a:pt x="13620" y="102441"/>
                </a:lnTo>
                <a:lnTo>
                  <a:pt x="15081" y="116458"/>
                </a:lnTo>
                <a:lnTo>
                  <a:pt x="17732" y="130190"/>
                </a:lnTo>
                <a:lnTo>
                  <a:pt x="23050" y="142875"/>
                </a:lnTo>
                <a:lnTo>
                  <a:pt x="30458" y="147066"/>
                </a:lnTo>
                <a:lnTo>
                  <a:pt x="40687" y="147828"/>
                </a:lnTo>
                <a:lnTo>
                  <a:pt x="50036" y="148875"/>
                </a:lnTo>
                <a:lnTo>
                  <a:pt x="54800" y="153924"/>
                </a:lnTo>
                <a:lnTo>
                  <a:pt x="59269" y="216887"/>
                </a:lnTo>
                <a:lnTo>
                  <a:pt x="56300" y="263934"/>
                </a:lnTo>
                <a:lnTo>
                  <a:pt x="47434" y="301371"/>
                </a:lnTo>
                <a:lnTo>
                  <a:pt x="34207" y="335505"/>
                </a:lnTo>
                <a:lnTo>
                  <a:pt x="18158" y="372646"/>
                </a:lnTo>
                <a:lnTo>
                  <a:pt x="825" y="419100"/>
                </a:lnTo>
                <a:lnTo>
                  <a:pt x="8899" y="425215"/>
                </a:lnTo>
                <a:lnTo>
                  <a:pt x="16843" y="431355"/>
                </a:lnTo>
                <a:lnTo>
                  <a:pt x="25096" y="436923"/>
                </a:lnTo>
                <a:lnTo>
                  <a:pt x="34099" y="441325"/>
                </a:lnTo>
                <a:lnTo>
                  <a:pt x="49266" y="443283"/>
                </a:lnTo>
                <a:lnTo>
                  <a:pt x="65897" y="442706"/>
                </a:lnTo>
                <a:lnTo>
                  <a:pt x="80123" y="444200"/>
                </a:lnTo>
                <a:lnTo>
                  <a:pt x="88074" y="452374"/>
                </a:lnTo>
                <a:lnTo>
                  <a:pt x="96576" y="502120"/>
                </a:lnTo>
                <a:lnTo>
                  <a:pt x="96074" y="550117"/>
                </a:lnTo>
                <a:lnTo>
                  <a:pt x="84819" y="593091"/>
                </a:lnTo>
                <a:lnTo>
                  <a:pt x="61061" y="627768"/>
                </a:lnTo>
                <a:lnTo>
                  <a:pt x="23050" y="650875"/>
                </a:lnTo>
                <a:lnTo>
                  <a:pt x="4667" y="687897"/>
                </a:lnTo>
                <a:lnTo>
                  <a:pt x="0" y="724646"/>
                </a:lnTo>
                <a:lnTo>
                  <a:pt x="9620" y="760227"/>
                </a:lnTo>
                <a:lnTo>
                  <a:pt x="34099" y="793750"/>
                </a:lnTo>
              </a:path>
            </a:pathLst>
          </a:custGeom>
          <a:ln w="1587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212139" y="5576888"/>
            <a:ext cx="517525" cy="0"/>
          </a:xfrm>
          <a:custGeom>
            <a:avLst/>
            <a:gdLst/>
            <a:ahLst/>
            <a:cxnLst/>
            <a:rect l="l" t="t" r="r" b="b"/>
            <a:pathLst>
              <a:path w="517525">
                <a:moveTo>
                  <a:pt x="0" y="0"/>
                </a:moveTo>
                <a:lnTo>
                  <a:pt x="517525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>
            <a:spLocks noGrp="1"/>
          </p:cNvSpPr>
          <p:nvPr>
            <p:ph type="title"/>
          </p:nvPr>
        </p:nvSpPr>
        <p:spPr>
          <a:xfrm>
            <a:off x="2438400" y="716407"/>
            <a:ext cx="7543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150" dirty="0">
                <a:solidFill>
                  <a:srgbClr val="0070C0"/>
                </a:solidFill>
              </a:rPr>
              <a:t>Cómo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funciona</a:t>
            </a:r>
            <a:r>
              <a:rPr sz="2800" b="1" spc="-135" dirty="0">
                <a:solidFill>
                  <a:srgbClr val="0070C0"/>
                </a:solidFill>
              </a:rPr>
              <a:t> </a:t>
            </a:r>
            <a:r>
              <a:rPr sz="2800" b="1" spc="140" dirty="0">
                <a:solidFill>
                  <a:srgbClr val="0070C0"/>
                </a:solidFill>
              </a:rPr>
              <a:t>un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lang="es-ES" sz="2800" b="1" spc="145" dirty="0" smtClean="0">
                <a:solidFill>
                  <a:srgbClr val="0070C0"/>
                </a:solidFill>
              </a:rPr>
              <a:t>Interruptor</a:t>
            </a:r>
            <a:r>
              <a:rPr sz="2800" b="1" spc="-135" dirty="0" smtClean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de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sz="2800" b="1" spc="70" dirty="0">
                <a:solidFill>
                  <a:srgbClr val="0070C0"/>
                </a:solidFill>
              </a:rPr>
              <a:t>aceite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637213" y="5835205"/>
            <a:ext cx="208851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200" b="1" dirty="0">
                <a:latin typeface="Tahoma"/>
                <a:cs typeface="Tahoma"/>
              </a:rPr>
              <a:t>Aceite</a:t>
            </a:r>
            <a:r>
              <a:rPr sz="2200" b="1" spc="-120" dirty="0">
                <a:latin typeface="Tahoma"/>
                <a:cs typeface="Tahoma"/>
              </a:rPr>
              <a:t> </a:t>
            </a:r>
            <a:r>
              <a:rPr sz="2200" b="1" spc="5" dirty="0">
                <a:latin typeface="Tahoma"/>
                <a:cs typeface="Tahoma"/>
              </a:rPr>
              <a:t>aislante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1143000"/>
            <a:ext cx="5715000" cy="5181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76400" y="457200"/>
            <a:ext cx="9139326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25" dirty="0">
                <a:solidFill>
                  <a:srgbClr val="0070C0"/>
                </a:solidFill>
              </a:rPr>
              <a:t>Principios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40" dirty="0">
                <a:solidFill>
                  <a:srgbClr val="0070C0"/>
                </a:solidFill>
              </a:rPr>
              <a:t>funcionamiento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del</a:t>
            </a:r>
            <a:r>
              <a:rPr sz="3000" b="1" spc="-155" dirty="0">
                <a:solidFill>
                  <a:srgbClr val="0070C0"/>
                </a:solidFill>
              </a:rPr>
              <a:t> </a:t>
            </a:r>
            <a:r>
              <a:rPr lang="es-ES" sz="3000" b="1" spc="130" dirty="0" smtClean="0">
                <a:solidFill>
                  <a:srgbClr val="0070C0"/>
                </a:solidFill>
              </a:rPr>
              <a:t>interruptor</a:t>
            </a:r>
            <a:endParaRPr sz="3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24400" y="457200"/>
            <a:ext cx="27431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800" b="1" spc="130" dirty="0" smtClean="0">
                <a:solidFill>
                  <a:srgbClr val="0070C0"/>
                </a:solidFill>
              </a:rPr>
              <a:t>R</a:t>
            </a:r>
            <a:r>
              <a:rPr sz="2800" b="1" spc="130" dirty="0" err="1" smtClean="0">
                <a:solidFill>
                  <a:srgbClr val="0070C0"/>
                </a:solidFill>
              </a:rPr>
              <a:t>eencendido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900911"/>
            <a:ext cx="10896600" cy="556152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455295" indent="-343535" algn="just">
              <a:lnSpc>
                <a:spcPct val="134400"/>
              </a:lnSpc>
              <a:spcBef>
                <a:spcPts val="11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aislante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(aceite,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aire,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etc.)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todavía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caliente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 </a:t>
            </a:r>
            <a:r>
              <a:rPr sz="2800" spc="-5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original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moléculas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ionizadas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forman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conductor.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nuevamente,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5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vuelve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encender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acción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reencendido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21500"/>
              </a:lnSpc>
              <a:spcBef>
                <a:spcPts val="680"/>
              </a:spcBef>
              <a:buSzPct val="135000"/>
              <a:buChar char="•"/>
              <a:tabLst>
                <a:tab pos="355600" algn="l"/>
                <a:tab pos="356235" algn="l"/>
              </a:tabLst>
            </a:pP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reencendido,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cruceta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continúa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separándose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contactos.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repite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veces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cruceta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esté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suficientemente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lejos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restablecerse.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punto,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4259" y="990600"/>
            <a:ext cx="4697349" cy="5105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63848" y="487807"/>
            <a:ext cx="493776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200" spc="155" dirty="0">
                <a:solidFill>
                  <a:srgbClr val="FFFFFF"/>
                </a:solidFill>
              </a:rPr>
              <a:t>Cruceta</a:t>
            </a:r>
            <a:r>
              <a:rPr sz="4200" spc="-265" dirty="0">
                <a:solidFill>
                  <a:srgbClr val="FFFFFF"/>
                </a:solidFill>
              </a:rPr>
              <a:t> </a:t>
            </a:r>
            <a:r>
              <a:rPr sz="4200" spc="50" dirty="0">
                <a:solidFill>
                  <a:srgbClr val="FFFFFF"/>
                </a:solidFill>
              </a:rPr>
              <a:t>y</a:t>
            </a:r>
            <a:r>
              <a:rPr sz="4200" spc="-260" dirty="0">
                <a:solidFill>
                  <a:srgbClr val="FFFFFF"/>
                </a:solidFill>
              </a:rPr>
              <a:t> </a:t>
            </a:r>
            <a:r>
              <a:rPr sz="4200" spc="160" dirty="0">
                <a:solidFill>
                  <a:srgbClr val="FFFFFF"/>
                </a:solidFill>
              </a:rPr>
              <a:t>contactos</a:t>
            </a:r>
            <a:endParaRPr sz="4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5000" y="1562100"/>
            <a:ext cx="3810000" cy="4800600"/>
            <a:chOff x="381000" y="1562100"/>
            <a:chExt cx="3810000" cy="4800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562100"/>
              <a:ext cx="3200400" cy="4800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05000" y="2740024"/>
              <a:ext cx="2286000" cy="3090545"/>
            </a:xfrm>
            <a:custGeom>
              <a:avLst/>
              <a:gdLst/>
              <a:ahLst/>
              <a:cxnLst/>
              <a:rect l="l" t="t" r="r" b="b"/>
              <a:pathLst>
                <a:path w="2286000" h="3090545">
                  <a:moveTo>
                    <a:pt x="2095500" y="1974850"/>
                  </a:moveTo>
                  <a:lnTo>
                    <a:pt x="1143000" y="1974850"/>
                  </a:lnTo>
                  <a:lnTo>
                    <a:pt x="1143000" y="1936750"/>
                  </a:lnTo>
                  <a:lnTo>
                    <a:pt x="1028700" y="1993900"/>
                  </a:lnTo>
                  <a:lnTo>
                    <a:pt x="1143000" y="2051050"/>
                  </a:lnTo>
                  <a:lnTo>
                    <a:pt x="1143000" y="2012950"/>
                  </a:lnTo>
                  <a:lnTo>
                    <a:pt x="2095500" y="2012950"/>
                  </a:lnTo>
                  <a:lnTo>
                    <a:pt x="2095500" y="1974850"/>
                  </a:lnTo>
                  <a:close/>
                </a:path>
                <a:path w="2286000" h="3090545">
                  <a:moveTo>
                    <a:pt x="2133600" y="3013862"/>
                  </a:moveTo>
                  <a:lnTo>
                    <a:pt x="114300" y="3013862"/>
                  </a:lnTo>
                  <a:lnTo>
                    <a:pt x="114300" y="2975762"/>
                  </a:lnTo>
                  <a:lnTo>
                    <a:pt x="0" y="3032912"/>
                  </a:lnTo>
                  <a:lnTo>
                    <a:pt x="114300" y="3090062"/>
                  </a:lnTo>
                  <a:lnTo>
                    <a:pt x="114300" y="3051962"/>
                  </a:lnTo>
                  <a:lnTo>
                    <a:pt x="2133600" y="3051962"/>
                  </a:lnTo>
                  <a:lnTo>
                    <a:pt x="2133600" y="3013862"/>
                  </a:lnTo>
                  <a:close/>
                </a:path>
                <a:path w="2286000" h="3090545">
                  <a:moveTo>
                    <a:pt x="2133600" y="1088263"/>
                  </a:moveTo>
                  <a:lnTo>
                    <a:pt x="190500" y="1088263"/>
                  </a:lnTo>
                  <a:lnTo>
                    <a:pt x="190500" y="1050163"/>
                  </a:lnTo>
                  <a:lnTo>
                    <a:pt x="76200" y="1107313"/>
                  </a:lnTo>
                  <a:lnTo>
                    <a:pt x="190500" y="1164463"/>
                  </a:lnTo>
                  <a:lnTo>
                    <a:pt x="190500" y="1126363"/>
                  </a:lnTo>
                  <a:lnTo>
                    <a:pt x="2133600" y="1126363"/>
                  </a:lnTo>
                  <a:lnTo>
                    <a:pt x="2133600" y="1088263"/>
                  </a:lnTo>
                  <a:close/>
                </a:path>
                <a:path w="2286000" h="3090545">
                  <a:moveTo>
                    <a:pt x="2286000" y="38100"/>
                  </a:moveTo>
                  <a:lnTo>
                    <a:pt x="952500" y="38100"/>
                  </a:lnTo>
                  <a:lnTo>
                    <a:pt x="952500" y="0"/>
                  </a:lnTo>
                  <a:lnTo>
                    <a:pt x="838200" y="57150"/>
                  </a:lnTo>
                  <a:lnTo>
                    <a:pt x="952500" y="114300"/>
                  </a:lnTo>
                  <a:lnTo>
                    <a:pt x="952500" y="76200"/>
                  </a:lnTo>
                  <a:lnTo>
                    <a:pt x="2286000" y="76200"/>
                  </a:lnTo>
                  <a:lnTo>
                    <a:pt x="2286000" y="3810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63848" y="487807"/>
            <a:ext cx="5856352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200" b="1" spc="155" dirty="0">
                <a:solidFill>
                  <a:srgbClr val="0070C0"/>
                </a:solidFill>
              </a:rPr>
              <a:t>Cruceta</a:t>
            </a:r>
            <a:r>
              <a:rPr sz="4200" b="1" spc="-265" dirty="0">
                <a:solidFill>
                  <a:srgbClr val="0070C0"/>
                </a:solidFill>
              </a:rPr>
              <a:t> </a:t>
            </a:r>
            <a:r>
              <a:rPr sz="4200" b="1" spc="50" dirty="0">
                <a:solidFill>
                  <a:srgbClr val="0070C0"/>
                </a:solidFill>
              </a:rPr>
              <a:t>y</a:t>
            </a:r>
            <a:r>
              <a:rPr sz="4200" b="1" spc="-260" dirty="0">
                <a:solidFill>
                  <a:srgbClr val="0070C0"/>
                </a:solidFill>
              </a:rPr>
              <a:t> </a:t>
            </a:r>
            <a:r>
              <a:rPr sz="4200" b="1" spc="160" dirty="0">
                <a:solidFill>
                  <a:srgbClr val="0070C0"/>
                </a:solidFill>
              </a:rPr>
              <a:t>contactos</a:t>
            </a:r>
            <a:endParaRPr sz="4200" b="1" dirty="0">
              <a:solidFill>
                <a:srgbClr val="0070C0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19800" y="1571600"/>
            <a:ext cx="2514600" cy="56105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 marL="92075">
              <a:spcBef>
                <a:spcPts val="695"/>
              </a:spcBef>
            </a:pPr>
            <a:r>
              <a:rPr sz="1350" b="1" spc="10" dirty="0">
                <a:latin typeface="Tahoma"/>
                <a:cs typeface="Tahoma"/>
              </a:rPr>
              <a:t>Abrir</a:t>
            </a:r>
            <a:r>
              <a:rPr sz="1350" b="1" spc="-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contactos</a:t>
            </a:r>
            <a:r>
              <a:rPr sz="1350" b="1" spc="-60" dirty="0">
                <a:latin typeface="Tahoma"/>
                <a:cs typeface="Tahoma"/>
              </a:rPr>
              <a:t> </a:t>
            </a:r>
            <a:r>
              <a:rPr sz="1350" b="1" spc="5" dirty="0">
                <a:latin typeface="Tahoma"/>
                <a:cs typeface="Tahoma"/>
              </a:rPr>
              <a:t>en</a:t>
            </a:r>
            <a:endParaRPr sz="1350">
              <a:latin typeface="Tahoma"/>
              <a:cs typeface="Tahoma"/>
            </a:endParaRPr>
          </a:p>
          <a:p>
            <a:pPr marL="92075">
              <a:spcBef>
                <a:spcPts val="840"/>
              </a:spcBef>
            </a:pPr>
            <a:r>
              <a:rPr sz="1050" b="1" spc="-25" dirty="0">
                <a:latin typeface="Tahoma"/>
                <a:cs typeface="Tahoma"/>
              </a:rPr>
              <a:t>CB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70" dirty="0">
                <a:latin typeface="Tahoma"/>
                <a:cs typeface="Tahoma"/>
              </a:rPr>
              <a:t>115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kV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15000" y="2470151"/>
            <a:ext cx="4222750" cy="56733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92075" marR="567055">
              <a:lnSpc>
                <a:spcPct val="171700"/>
              </a:lnSpc>
              <a:spcBef>
                <a:spcPts val="90"/>
              </a:spcBef>
            </a:pPr>
            <a:r>
              <a:rPr sz="1050" b="1" spc="-5" dirty="0">
                <a:latin typeface="Tahoma"/>
                <a:cs typeface="Tahoma"/>
              </a:rPr>
              <a:t>Dispositivo</a:t>
            </a:r>
            <a:r>
              <a:rPr sz="1050" b="1" spc="-3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5" dirty="0">
                <a:latin typeface="Tahoma"/>
                <a:cs typeface="Tahoma"/>
              </a:rPr>
              <a:t>interrupción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con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receptáculo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varilla </a:t>
            </a:r>
            <a:r>
              <a:rPr sz="1050" b="1" spc="-29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contacto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nuevo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instalado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2600" y="3657536"/>
            <a:ext cx="3854450" cy="296876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 marL="92075">
              <a:spcBef>
                <a:spcPts val="695"/>
              </a:spcBef>
            </a:pPr>
            <a:r>
              <a:rPr sz="1350" b="1" spc="10" dirty="0">
                <a:latin typeface="Tahoma"/>
                <a:cs typeface="Tahoma"/>
              </a:rPr>
              <a:t>Barra</a:t>
            </a:r>
            <a:r>
              <a:rPr sz="1350" b="1" spc="-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de</a:t>
            </a:r>
            <a:r>
              <a:rPr sz="1350" b="1" spc="-55" dirty="0">
                <a:latin typeface="Tahoma"/>
                <a:cs typeface="Tahoma"/>
              </a:rPr>
              <a:t> </a:t>
            </a:r>
            <a:r>
              <a:rPr sz="1350" b="1" spc="5" dirty="0">
                <a:latin typeface="Tahoma"/>
                <a:cs typeface="Tahoma"/>
              </a:rPr>
              <a:t>operación</a:t>
            </a:r>
            <a:r>
              <a:rPr sz="1350" b="1" spc="-55" dirty="0">
                <a:latin typeface="Tahoma"/>
                <a:cs typeface="Tahoma"/>
              </a:rPr>
              <a:t> </a:t>
            </a:r>
            <a:r>
              <a:rPr sz="1350" b="1" spc="-10" dirty="0">
                <a:latin typeface="Tahoma"/>
                <a:cs typeface="Tahoma"/>
              </a:rPr>
              <a:t>(miembro</a:t>
            </a:r>
            <a:r>
              <a:rPr sz="1350" b="1" spc="-55" dirty="0">
                <a:latin typeface="Tahoma"/>
                <a:cs typeface="Tahoma"/>
              </a:rPr>
              <a:t> </a:t>
            </a:r>
            <a:r>
              <a:rPr sz="1350" b="1" spc="-20" dirty="0">
                <a:latin typeface="Tahoma"/>
                <a:cs typeface="Tahoma"/>
              </a:rPr>
              <a:t>móvil)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2600" y="4534726"/>
            <a:ext cx="3079750" cy="28918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26364" rIns="0" bIns="0" rtlCol="0">
            <a:spAutoFit/>
          </a:bodyPr>
          <a:lstStyle/>
          <a:p>
            <a:pPr marL="92075">
              <a:spcBef>
                <a:spcPts val="994"/>
              </a:spcBef>
            </a:pPr>
            <a:r>
              <a:rPr sz="1050" b="1" spc="10" dirty="0">
                <a:latin typeface="Tahoma"/>
                <a:cs typeface="Tahoma"/>
              </a:rPr>
              <a:t>Nueva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varilla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contacto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spc="5" dirty="0">
                <a:latin typeface="Tahoma"/>
                <a:cs typeface="Tahoma"/>
              </a:rPr>
              <a:t>instalada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2600" y="5564188"/>
            <a:ext cx="3105150" cy="28982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27000" rIns="0" bIns="0" rtlCol="0">
            <a:spAutoFit/>
          </a:bodyPr>
          <a:lstStyle/>
          <a:p>
            <a:pPr marL="92075">
              <a:spcBef>
                <a:spcPts val="1000"/>
              </a:spcBef>
            </a:pPr>
            <a:r>
              <a:rPr sz="1050" b="1" spc="-10" dirty="0">
                <a:latin typeface="Tahoma"/>
                <a:cs typeface="Tahoma"/>
              </a:rPr>
              <a:t>Placa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spc="5" dirty="0">
                <a:latin typeface="Tahoma"/>
                <a:cs typeface="Tahoma"/>
              </a:rPr>
              <a:t>lateral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(miembro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10" dirty="0">
                <a:latin typeface="Tahoma"/>
                <a:cs typeface="Tahoma"/>
              </a:rPr>
              <a:t>transversal)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1676400"/>
            <a:ext cx="4038600" cy="3962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2200" y="1524000"/>
            <a:ext cx="4191000" cy="4191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81201" y="614807"/>
            <a:ext cx="796975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25" dirty="0">
                <a:solidFill>
                  <a:srgbClr val="0070C0"/>
                </a:solidFill>
              </a:rPr>
              <a:t>Contactos</a:t>
            </a:r>
            <a:r>
              <a:rPr sz="3200" b="1" spc="-180" dirty="0">
                <a:solidFill>
                  <a:srgbClr val="0070C0"/>
                </a:solidFill>
              </a:rPr>
              <a:t> </a:t>
            </a:r>
            <a:r>
              <a:rPr sz="3200" b="1" spc="175" dirty="0">
                <a:solidFill>
                  <a:srgbClr val="0070C0"/>
                </a:solidFill>
              </a:rPr>
              <a:t>quemados</a:t>
            </a:r>
            <a:r>
              <a:rPr sz="3200" b="1" spc="-180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75" dirty="0">
                <a:solidFill>
                  <a:srgbClr val="0070C0"/>
                </a:solidFill>
              </a:rPr>
              <a:t>115kV</a:t>
            </a:r>
            <a:r>
              <a:rPr sz="3200" b="1" spc="-180" dirty="0">
                <a:solidFill>
                  <a:srgbClr val="0070C0"/>
                </a:solidFill>
              </a:rPr>
              <a:t> </a:t>
            </a:r>
            <a:r>
              <a:rPr sz="3200" b="1" spc="175" dirty="0">
                <a:solidFill>
                  <a:srgbClr val="0070C0"/>
                </a:solidFill>
              </a:rPr>
              <a:t>OCB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1266571"/>
            <a:ext cx="3657600" cy="5181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4800" y="228600"/>
            <a:ext cx="11506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/>
            <a:r>
              <a:rPr sz="2800" b="1" dirty="0" err="1" smtClean="0">
                <a:solidFill>
                  <a:srgbClr val="0070C0"/>
                </a:solidFill>
                <a:latin typeface="Tahoma"/>
                <a:cs typeface="Tahoma"/>
              </a:rPr>
              <a:t>Ubicación</a:t>
            </a:r>
            <a:r>
              <a:rPr sz="2800" b="1" spc="-4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Tahoma"/>
                <a:cs typeface="Tahoma"/>
              </a:rPr>
              <a:t>reeptáculo</a:t>
            </a:r>
            <a:r>
              <a:rPr sz="2800" b="1" spc="-4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70C0"/>
                </a:solidFill>
                <a:latin typeface="Tahoma"/>
                <a:cs typeface="Tahoma"/>
              </a:rPr>
              <a:t>varilla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70C0"/>
                </a:solidFill>
                <a:latin typeface="Tahoma"/>
                <a:cs typeface="Tahoma"/>
              </a:rPr>
              <a:t>contacto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" dirty="0">
                <a:solidFill>
                  <a:srgbClr val="0070C0"/>
                </a:solidFill>
                <a:latin typeface="Tahoma"/>
                <a:cs typeface="Tahoma"/>
              </a:rPr>
              <a:t>dentro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spc="-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-5" dirty="0">
                <a:solidFill>
                  <a:srgbClr val="0070C0"/>
                </a:solidFill>
                <a:latin typeface="Tahoma"/>
                <a:cs typeface="Tahoma"/>
              </a:rPr>
              <a:t>dispositivo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" dirty="0">
                <a:solidFill>
                  <a:srgbClr val="0070C0"/>
                </a:solidFill>
                <a:latin typeface="Tahoma"/>
                <a:cs typeface="Tahoma"/>
              </a:rPr>
              <a:t>interrupción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0070C0"/>
                </a:solidFill>
                <a:latin typeface="Tahoma"/>
                <a:cs typeface="Tahoma"/>
              </a:rPr>
              <a:t>115</a:t>
            </a:r>
            <a:r>
              <a:rPr sz="2800" b="1" spc="-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-5" dirty="0" smtClean="0">
                <a:solidFill>
                  <a:srgbClr val="0070C0"/>
                </a:solidFill>
                <a:latin typeface="Tahoma"/>
                <a:cs typeface="Tahoma"/>
              </a:rPr>
              <a:t>kV</a:t>
            </a:r>
            <a:r>
              <a:rPr lang="es-ES" sz="2800" b="1" spc="-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-15" dirty="0" smtClean="0">
                <a:solidFill>
                  <a:srgbClr val="0070C0"/>
                </a:solidFill>
                <a:latin typeface="Tahoma"/>
                <a:cs typeface="Tahoma"/>
              </a:rPr>
              <a:t>OCB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64048" y="228600"/>
            <a:ext cx="2340103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400" b="1" spc="185" dirty="0" smtClean="0">
                <a:solidFill>
                  <a:srgbClr val="0070C0"/>
                </a:solidFill>
              </a:rPr>
              <a:t>Actuador</a:t>
            </a:r>
            <a:endParaRPr sz="34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1999" y="914400"/>
            <a:ext cx="10744200" cy="57458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23495" indent="-343535" algn="just">
              <a:spcBef>
                <a:spcPts val="125"/>
              </a:spcBef>
              <a:buSzPct val="158823"/>
              <a:buChar char="•"/>
              <a:tabLst>
                <a:tab pos="355600" algn="l"/>
                <a:tab pos="356235" algn="l"/>
              </a:tabLst>
            </a:pP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vez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eliminado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falla,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cerrar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utilizado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</a:t>
            </a:r>
            <a:r>
              <a:rPr sz="2800" b="1" i="1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b="1" i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actuador</a:t>
            </a:r>
            <a:r>
              <a:rPr sz="2800" b="1" i="1" spc="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b="1" i="1" spc="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527685" lvl="1" indent="-287020" algn="just">
              <a:spcBef>
                <a:spcPts val="190"/>
              </a:spcBef>
              <a:buSzPct val="133333"/>
              <a:buChar char="–"/>
              <a:tabLst>
                <a:tab pos="756920" algn="l"/>
              </a:tabLst>
            </a:pP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solenoide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energizado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 </a:t>
            </a:r>
            <a:r>
              <a:rPr sz="2800" spc="-5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1301750" lvl="1" indent="-287020" algn="just">
              <a:spcBef>
                <a:spcPts val="95"/>
              </a:spcBef>
              <a:buSzPct val="133333"/>
              <a:buChar char="–"/>
              <a:tabLst>
                <a:tab pos="756920" algn="l"/>
              </a:tabLst>
            </a:pP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comprime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resorte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5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5080" lvl="1" indent="-287020" algn="just">
              <a:spcBef>
                <a:spcPts val="665"/>
              </a:spcBef>
              <a:buSzPct val="141176"/>
              <a:buChar char="–"/>
              <a:tabLst>
                <a:tab pos="756920" algn="l"/>
              </a:tabLst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comprimido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pistón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martillo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posición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cerrada.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pierde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presión,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afectado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actuador</a:t>
            </a:r>
            <a:r>
              <a:rPr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neumático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interruptor;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disparo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interrupción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afectada.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74700"/>
            <a:ext cx="9144000" cy="6198870"/>
            <a:chOff x="0" y="274700"/>
            <a:chExt cx="9144000" cy="6198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867" y="1447764"/>
              <a:ext cx="4556210" cy="50253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71700" y="1837562"/>
              <a:ext cx="3460750" cy="3061970"/>
            </a:xfrm>
            <a:custGeom>
              <a:avLst/>
              <a:gdLst/>
              <a:ahLst/>
              <a:cxnLst/>
              <a:rect l="l" t="t" r="r" b="b"/>
              <a:pathLst>
                <a:path w="3460750" h="3061970">
                  <a:moveTo>
                    <a:pt x="2331212" y="3026283"/>
                  </a:moveTo>
                  <a:lnTo>
                    <a:pt x="1294333" y="2611615"/>
                  </a:lnTo>
                  <a:lnTo>
                    <a:pt x="1297165" y="2604516"/>
                  </a:lnTo>
                  <a:lnTo>
                    <a:pt x="1308481" y="2576195"/>
                  </a:lnTo>
                  <a:lnTo>
                    <a:pt x="1181100" y="2586736"/>
                  </a:lnTo>
                  <a:lnTo>
                    <a:pt x="1266063" y="2682367"/>
                  </a:lnTo>
                  <a:lnTo>
                    <a:pt x="1280223" y="2646921"/>
                  </a:lnTo>
                  <a:lnTo>
                    <a:pt x="2316988" y="3061716"/>
                  </a:lnTo>
                  <a:lnTo>
                    <a:pt x="2331212" y="3026283"/>
                  </a:lnTo>
                  <a:close/>
                </a:path>
                <a:path w="3460750" h="3061970">
                  <a:moveTo>
                    <a:pt x="2857500" y="38100"/>
                  </a:moveTo>
                  <a:lnTo>
                    <a:pt x="228600" y="38100"/>
                  </a:lnTo>
                  <a:lnTo>
                    <a:pt x="228600" y="0"/>
                  </a:lnTo>
                  <a:lnTo>
                    <a:pt x="114300" y="57150"/>
                  </a:lnTo>
                  <a:lnTo>
                    <a:pt x="228600" y="114300"/>
                  </a:lnTo>
                  <a:lnTo>
                    <a:pt x="228600" y="76200"/>
                  </a:lnTo>
                  <a:lnTo>
                    <a:pt x="2857500" y="76200"/>
                  </a:lnTo>
                  <a:lnTo>
                    <a:pt x="2857500" y="38100"/>
                  </a:lnTo>
                  <a:close/>
                </a:path>
                <a:path w="3460750" h="3061970">
                  <a:moveTo>
                    <a:pt x="2895600" y="2334387"/>
                  </a:moveTo>
                  <a:lnTo>
                    <a:pt x="114300" y="2334387"/>
                  </a:lnTo>
                  <a:lnTo>
                    <a:pt x="114300" y="2296287"/>
                  </a:lnTo>
                  <a:lnTo>
                    <a:pt x="0" y="2353437"/>
                  </a:lnTo>
                  <a:lnTo>
                    <a:pt x="114300" y="2410587"/>
                  </a:lnTo>
                  <a:lnTo>
                    <a:pt x="114300" y="2372487"/>
                  </a:lnTo>
                  <a:lnTo>
                    <a:pt x="2895600" y="2372487"/>
                  </a:lnTo>
                  <a:lnTo>
                    <a:pt x="2895600" y="2334387"/>
                  </a:lnTo>
                  <a:close/>
                </a:path>
                <a:path w="3460750" h="3061970">
                  <a:moveTo>
                    <a:pt x="3086100" y="1953387"/>
                  </a:moveTo>
                  <a:lnTo>
                    <a:pt x="228600" y="1953387"/>
                  </a:lnTo>
                  <a:lnTo>
                    <a:pt x="228600" y="1915287"/>
                  </a:lnTo>
                  <a:lnTo>
                    <a:pt x="114300" y="1972437"/>
                  </a:lnTo>
                  <a:lnTo>
                    <a:pt x="228600" y="2029587"/>
                  </a:lnTo>
                  <a:lnTo>
                    <a:pt x="228600" y="1991487"/>
                  </a:lnTo>
                  <a:lnTo>
                    <a:pt x="3086100" y="1991487"/>
                  </a:lnTo>
                  <a:lnTo>
                    <a:pt x="3086100" y="1953387"/>
                  </a:lnTo>
                  <a:close/>
                </a:path>
                <a:path w="3460750" h="3061970">
                  <a:moveTo>
                    <a:pt x="3460750" y="1476375"/>
                  </a:moveTo>
                  <a:lnTo>
                    <a:pt x="146050" y="1476375"/>
                  </a:lnTo>
                  <a:lnTo>
                    <a:pt x="146050" y="1438275"/>
                  </a:lnTo>
                  <a:lnTo>
                    <a:pt x="31750" y="1495425"/>
                  </a:lnTo>
                  <a:lnTo>
                    <a:pt x="146050" y="1552575"/>
                  </a:lnTo>
                  <a:lnTo>
                    <a:pt x="146050" y="1514475"/>
                  </a:lnTo>
                  <a:lnTo>
                    <a:pt x="3460750" y="1514475"/>
                  </a:lnTo>
                  <a:lnTo>
                    <a:pt x="3460750" y="1476375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57700" y="4881498"/>
              <a:ext cx="609600" cy="635"/>
            </a:xfrm>
            <a:custGeom>
              <a:avLst/>
              <a:gdLst/>
              <a:ahLst/>
              <a:cxnLst/>
              <a:rect l="l" t="t" r="r" b="b"/>
              <a:pathLst>
                <a:path w="609600" h="635">
                  <a:moveTo>
                    <a:pt x="0" y="0"/>
                  </a:moveTo>
                  <a:lnTo>
                    <a:pt x="609600" y="126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6575" y="4983606"/>
              <a:ext cx="1607820" cy="711200"/>
            </a:xfrm>
            <a:custGeom>
              <a:avLst/>
              <a:gdLst/>
              <a:ahLst/>
              <a:cxnLst/>
              <a:rect l="l" t="t" r="r" b="b"/>
              <a:pathLst>
                <a:path w="1607820" h="711200">
                  <a:moveTo>
                    <a:pt x="112500" y="35060"/>
                  </a:moveTo>
                  <a:lnTo>
                    <a:pt x="97544" y="69999"/>
                  </a:lnTo>
                  <a:lnTo>
                    <a:pt x="1592707" y="710806"/>
                  </a:lnTo>
                  <a:lnTo>
                    <a:pt x="1607692" y="675779"/>
                  </a:lnTo>
                  <a:lnTo>
                    <a:pt x="112500" y="35060"/>
                  </a:lnTo>
                  <a:close/>
                </a:path>
                <a:path w="1607820" h="711200">
                  <a:moveTo>
                    <a:pt x="127507" y="0"/>
                  </a:moveTo>
                  <a:lnTo>
                    <a:pt x="0" y="7493"/>
                  </a:lnTo>
                  <a:lnTo>
                    <a:pt x="82550" y="105029"/>
                  </a:lnTo>
                  <a:lnTo>
                    <a:pt x="97544" y="69999"/>
                  </a:lnTo>
                  <a:lnTo>
                    <a:pt x="80010" y="62484"/>
                  </a:lnTo>
                  <a:lnTo>
                    <a:pt x="94995" y="27559"/>
                  </a:lnTo>
                  <a:lnTo>
                    <a:pt x="115711" y="27559"/>
                  </a:lnTo>
                  <a:lnTo>
                    <a:pt x="127507" y="0"/>
                  </a:lnTo>
                  <a:close/>
                </a:path>
                <a:path w="1607820" h="711200">
                  <a:moveTo>
                    <a:pt x="94995" y="27559"/>
                  </a:moveTo>
                  <a:lnTo>
                    <a:pt x="80010" y="62484"/>
                  </a:lnTo>
                  <a:lnTo>
                    <a:pt x="97544" y="69999"/>
                  </a:lnTo>
                  <a:lnTo>
                    <a:pt x="112500" y="35060"/>
                  </a:lnTo>
                  <a:lnTo>
                    <a:pt x="94995" y="27559"/>
                  </a:lnTo>
                  <a:close/>
                </a:path>
                <a:path w="1607820" h="711200">
                  <a:moveTo>
                    <a:pt x="115711" y="27559"/>
                  </a:moveTo>
                  <a:lnTo>
                    <a:pt x="94995" y="27559"/>
                  </a:lnTo>
                  <a:lnTo>
                    <a:pt x="112500" y="35060"/>
                  </a:lnTo>
                  <a:lnTo>
                    <a:pt x="115711" y="27559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200" y="5695949"/>
              <a:ext cx="762000" cy="0"/>
            </a:xfrm>
            <a:custGeom>
              <a:avLst/>
              <a:gdLst/>
              <a:ahLst/>
              <a:cxnLst/>
              <a:rect l="l" t="t" r="r" b="b"/>
              <a:pathLst>
                <a:path w="762000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57400" y="6191249"/>
              <a:ext cx="2895600" cy="114300"/>
            </a:xfrm>
            <a:custGeom>
              <a:avLst/>
              <a:gdLst/>
              <a:ahLst/>
              <a:cxnLst/>
              <a:rect l="l" t="t" r="r" b="b"/>
              <a:pathLst>
                <a:path w="2895600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2895600" h="114300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2895600" h="114300">
                  <a:moveTo>
                    <a:pt x="2895600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2895600" y="76200"/>
                  </a:lnTo>
                  <a:lnTo>
                    <a:pt x="2895600" y="3810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47800" y="389970"/>
            <a:ext cx="875375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300" b="1" spc="185" dirty="0">
                <a:solidFill>
                  <a:srgbClr val="0070C0"/>
                </a:solidFill>
              </a:rPr>
              <a:t>Mecanismo</a:t>
            </a:r>
            <a:r>
              <a:rPr sz="3300" b="1" spc="-18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80" dirty="0">
                <a:solidFill>
                  <a:srgbClr val="0070C0"/>
                </a:solidFill>
              </a:rPr>
              <a:t> </a:t>
            </a:r>
            <a:r>
              <a:rPr sz="3300" b="1" spc="150" dirty="0">
                <a:solidFill>
                  <a:srgbClr val="0070C0"/>
                </a:solidFill>
              </a:rPr>
              <a:t>operación</a:t>
            </a:r>
            <a:r>
              <a:rPr sz="3300" b="1" spc="-185" dirty="0">
                <a:solidFill>
                  <a:srgbClr val="0070C0"/>
                </a:solidFill>
              </a:rPr>
              <a:t> </a:t>
            </a:r>
            <a:r>
              <a:rPr sz="3300" b="1" spc="145" dirty="0">
                <a:solidFill>
                  <a:srgbClr val="0070C0"/>
                </a:solidFill>
              </a:rPr>
              <a:t>neumática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5425" y="1685862"/>
            <a:ext cx="1885950" cy="29174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3665" rIns="0" bIns="0" rtlCol="0">
            <a:spAutoFit/>
          </a:bodyPr>
          <a:lstStyle/>
          <a:p>
            <a:pPr marL="92075">
              <a:spcBef>
                <a:spcPts val="895"/>
              </a:spcBef>
            </a:pPr>
            <a:r>
              <a:rPr sz="1150" b="1" dirty="0">
                <a:latin typeface="Tahoma"/>
                <a:cs typeface="Tahoma"/>
              </a:rPr>
              <a:t>Compresor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de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spc="5" dirty="0">
                <a:latin typeface="Tahoma"/>
                <a:cs typeface="Tahoma"/>
              </a:rPr>
              <a:t>aire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56450" y="3124137"/>
            <a:ext cx="2559050" cy="29046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92075">
              <a:spcBef>
                <a:spcPts val="944"/>
              </a:spcBef>
            </a:pPr>
            <a:r>
              <a:rPr sz="1100" b="1" dirty="0">
                <a:latin typeface="Tahoma"/>
                <a:cs typeface="Tahoma"/>
              </a:rPr>
              <a:t>Tanque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5" dirty="0">
                <a:latin typeface="Tahoma"/>
                <a:cs typeface="Tahoma"/>
              </a:rPr>
              <a:t>aire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5" dirty="0">
                <a:latin typeface="Tahoma"/>
                <a:cs typeface="Tahoma"/>
              </a:rPr>
              <a:t>comprimido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91325" y="3629851"/>
            <a:ext cx="2228850" cy="28918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26364" rIns="0" bIns="0" rtlCol="0">
            <a:spAutoFit/>
          </a:bodyPr>
          <a:lstStyle/>
          <a:p>
            <a:pPr marL="92075">
              <a:spcBef>
                <a:spcPts val="994"/>
              </a:spcBef>
            </a:pPr>
            <a:r>
              <a:rPr sz="1050" b="1" dirty="0">
                <a:latin typeface="Tahoma"/>
                <a:cs typeface="Tahoma"/>
              </a:rPr>
              <a:t>Interruptores</a:t>
            </a:r>
            <a:r>
              <a:rPr sz="1050" b="1" spc="-5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5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presión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91300" y="4009232"/>
            <a:ext cx="2279650" cy="28661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92075">
              <a:spcBef>
                <a:spcPts val="1095"/>
              </a:spcBef>
            </a:pPr>
            <a:r>
              <a:rPr sz="950" b="1" spc="-10" dirty="0">
                <a:latin typeface="Tahoma"/>
                <a:cs typeface="Tahoma"/>
              </a:rPr>
              <a:t>Indicador</a:t>
            </a:r>
            <a:r>
              <a:rPr sz="950" b="1" spc="-4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40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presión</a:t>
            </a:r>
            <a:r>
              <a:rPr sz="950" b="1" spc="-40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40" dirty="0">
                <a:latin typeface="Tahoma"/>
                <a:cs typeface="Tahoma"/>
              </a:rPr>
              <a:t> </a:t>
            </a:r>
            <a:r>
              <a:rPr sz="950" b="1" spc="5" dirty="0">
                <a:latin typeface="Tahoma"/>
                <a:cs typeface="Tahoma"/>
              </a:rPr>
              <a:t>aire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00825" y="4691825"/>
            <a:ext cx="3194050" cy="28854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92075">
              <a:spcBef>
                <a:spcPts val="5"/>
              </a:spcBef>
            </a:pPr>
            <a:r>
              <a:rPr sz="750" b="1" spc="5" dirty="0">
                <a:latin typeface="Tahoma"/>
                <a:cs typeface="Tahoma"/>
              </a:rPr>
              <a:t>Medidor</a:t>
            </a:r>
            <a:r>
              <a:rPr sz="750" b="1" spc="-30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de</a:t>
            </a:r>
            <a:r>
              <a:rPr sz="750" b="1" spc="-25" dirty="0">
                <a:latin typeface="Tahoma"/>
                <a:cs typeface="Tahoma"/>
              </a:rPr>
              <a:t> </a:t>
            </a:r>
            <a:r>
              <a:rPr sz="750" b="1" spc="5" dirty="0">
                <a:latin typeface="Tahoma"/>
                <a:cs typeface="Tahoma"/>
              </a:rPr>
              <a:t>tiempo</a:t>
            </a:r>
            <a:r>
              <a:rPr sz="750" b="1" spc="-25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de</a:t>
            </a:r>
            <a:r>
              <a:rPr sz="750" b="1" spc="-30" dirty="0">
                <a:latin typeface="Tahoma"/>
                <a:cs typeface="Tahoma"/>
              </a:rPr>
              <a:t> </a:t>
            </a:r>
            <a:r>
              <a:rPr sz="750" b="1" spc="5" dirty="0">
                <a:latin typeface="Tahoma"/>
                <a:cs typeface="Tahoma"/>
              </a:rPr>
              <a:t>funcionamiento</a:t>
            </a:r>
            <a:r>
              <a:rPr sz="750" b="1" spc="-25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del</a:t>
            </a:r>
            <a:r>
              <a:rPr sz="750" b="1" spc="-25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compresor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34200" y="5487188"/>
            <a:ext cx="2305050" cy="29495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92075">
              <a:spcBef>
                <a:spcPts val="800"/>
              </a:spcBef>
            </a:pPr>
            <a:r>
              <a:rPr sz="1250" b="1" spc="-5" dirty="0">
                <a:latin typeface="Tahoma"/>
                <a:cs typeface="Tahoma"/>
              </a:rPr>
              <a:t>Regulador</a:t>
            </a:r>
            <a:r>
              <a:rPr sz="1250" b="1" spc="-6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de</a:t>
            </a:r>
            <a:r>
              <a:rPr sz="1250" b="1" spc="-5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presión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77000" y="6058700"/>
            <a:ext cx="1416050" cy="29110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92075"/>
            <a:r>
              <a:rPr sz="850" b="1" dirty="0">
                <a:latin typeface="Tahoma"/>
                <a:cs typeface="Tahoma"/>
              </a:rPr>
              <a:t>Válvula</a:t>
            </a:r>
            <a:r>
              <a:rPr sz="850" b="1" spc="-55" dirty="0">
                <a:latin typeface="Tahoma"/>
                <a:cs typeface="Tahoma"/>
              </a:rPr>
              <a:t> </a:t>
            </a:r>
            <a:r>
              <a:rPr sz="850" b="1" dirty="0">
                <a:latin typeface="Tahoma"/>
                <a:cs typeface="Tahoma"/>
              </a:rPr>
              <a:t>de</a:t>
            </a:r>
            <a:r>
              <a:rPr sz="850" b="1" spc="-55" dirty="0">
                <a:latin typeface="Tahoma"/>
                <a:cs typeface="Tahoma"/>
              </a:rPr>
              <a:t> </a:t>
            </a:r>
            <a:r>
              <a:rPr sz="850" b="1" spc="-5" dirty="0">
                <a:latin typeface="Tahoma"/>
                <a:cs typeface="Tahoma"/>
              </a:rPr>
              <a:t>drenaje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5694" y="1752444"/>
            <a:ext cx="5986780" cy="5024755"/>
            <a:chOff x="381694" y="1752443"/>
            <a:chExt cx="5986780" cy="50247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694" y="1752443"/>
              <a:ext cx="4002815" cy="50244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29000" y="1888871"/>
              <a:ext cx="1229360" cy="778510"/>
            </a:xfrm>
            <a:custGeom>
              <a:avLst/>
              <a:gdLst/>
              <a:ahLst/>
              <a:cxnLst/>
              <a:rect l="l" t="t" r="r" b="b"/>
              <a:pathLst>
                <a:path w="1229360" h="778510">
                  <a:moveTo>
                    <a:pt x="66675" y="669036"/>
                  </a:moveTo>
                  <a:lnTo>
                    <a:pt x="0" y="778128"/>
                  </a:lnTo>
                  <a:lnTo>
                    <a:pt x="127253" y="766063"/>
                  </a:lnTo>
                  <a:lnTo>
                    <a:pt x="113377" y="743838"/>
                  </a:lnTo>
                  <a:lnTo>
                    <a:pt x="90804" y="743838"/>
                  </a:lnTo>
                  <a:lnTo>
                    <a:pt x="70612" y="711453"/>
                  </a:lnTo>
                  <a:lnTo>
                    <a:pt x="86830" y="701318"/>
                  </a:lnTo>
                  <a:lnTo>
                    <a:pt x="66675" y="669036"/>
                  </a:lnTo>
                  <a:close/>
                </a:path>
                <a:path w="1229360" h="778510">
                  <a:moveTo>
                    <a:pt x="86830" y="701318"/>
                  </a:moveTo>
                  <a:lnTo>
                    <a:pt x="70612" y="711453"/>
                  </a:lnTo>
                  <a:lnTo>
                    <a:pt x="90804" y="743838"/>
                  </a:lnTo>
                  <a:lnTo>
                    <a:pt x="107041" y="733690"/>
                  </a:lnTo>
                  <a:lnTo>
                    <a:pt x="86830" y="701318"/>
                  </a:lnTo>
                  <a:close/>
                </a:path>
                <a:path w="1229360" h="778510">
                  <a:moveTo>
                    <a:pt x="107041" y="733690"/>
                  </a:moveTo>
                  <a:lnTo>
                    <a:pt x="90804" y="743838"/>
                  </a:lnTo>
                  <a:lnTo>
                    <a:pt x="113377" y="743838"/>
                  </a:lnTo>
                  <a:lnTo>
                    <a:pt x="107041" y="733690"/>
                  </a:lnTo>
                  <a:close/>
                </a:path>
                <a:path w="1229360" h="778510">
                  <a:moveTo>
                    <a:pt x="1209039" y="0"/>
                  </a:moveTo>
                  <a:lnTo>
                    <a:pt x="86830" y="701318"/>
                  </a:lnTo>
                  <a:lnTo>
                    <a:pt x="107041" y="733690"/>
                  </a:lnTo>
                  <a:lnTo>
                    <a:pt x="1229233" y="32257"/>
                  </a:lnTo>
                  <a:lnTo>
                    <a:pt x="1209039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8199" y="1905000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05200" y="3219450"/>
              <a:ext cx="1447800" cy="114300"/>
            </a:xfrm>
            <a:custGeom>
              <a:avLst/>
              <a:gdLst/>
              <a:ahLst/>
              <a:cxnLst/>
              <a:rect l="l" t="t" r="r" b="b"/>
              <a:pathLst>
                <a:path w="1447800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1447800" h="114300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1447800" h="114300">
                  <a:moveTo>
                    <a:pt x="1447800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1447800" y="76200"/>
                  </a:lnTo>
                  <a:lnTo>
                    <a:pt x="1447800" y="3810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81200" y="2572765"/>
              <a:ext cx="2895600" cy="2437765"/>
            </a:xfrm>
            <a:custGeom>
              <a:avLst/>
              <a:gdLst/>
              <a:ahLst/>
              <a:cxnLst/>
              <a:rect l="l" t="t" r="r" b="b"/>
              <a:pathLst>
                <a:path w="2895600" h="2437765">
                  <a:moveTo>
                    <a:pt x="548386" y="1149350"/>
                  </a:moveTo>
                  <a:lnTo>
                    <a:pt x="85217" y="553770"/>
                  </a:lnTo>
                  <a:lnTo>
                    <a:pt x="104533" y="538734"/>
                  </a:lnTo>
                  <a:lnTo>
                    <a:pt x="115316" y="530352"/>
                  </a:lnTo>
                  <a:lnTo>
                    <a:pt x="0" y="475234"/>
                  </a:lnTo>
                  <a:lnTo>
                    <a:pt x="25019" y="600583"/>
                  </a:lnTo>
                  <a:lnTo>
                    <a:pt x="55130" y="577164"/>
                  </a:lnTo>
                  <a:lnTo>
                    <a:pt x="518414" y="1172718"/>
                  </a:lnTo>
                  <a:lnTo>
                    <a:pt x="548386" y="1149350"/>
                  </a:lnTo>
                  <a:close/>
                </a:path>
                <a:path w="2895600" h="2437765">
                  <a:moveTo>
                    <a:pt x="2514600" y="2361184"/>
                  </a:moveTo>
                  <a:lnTo>
                    <a:pt x="952500" y="2361184"/>
                  </a:lnTo>
                  <a:lnTo>
                    <a:pt x="952500" y="2323084"/>
                  </a:lnTo>
                  <a:lnTo>
                    <a:pt x="838200" y="2380234"/>
                  </a:lnTo>
                  <a:lnTo>
                    <a:pt x="952500" y="2437384"/>
                  </a:lnTo>
                  <a:lnTo>
                    <a:pt x="952500" y="2399284"/>
                  </a:lnTo>
                  <a:lnTo>
                    <a:pt x="2514600" y="2399284"/>
                  </a:lnTo>
                  <a:lnTo>
                    <a:pt x="2514600" y="2361184"/>
                  </a:lnTo>
                  <a:close/>
                </a:path>
                <a:path w="2895600" h="2437765">
                  <a:moveTo>
                    <a:pt x="2672969" y="36068"/>
                  </a:moveTo>
                  <a:lnTo>
                    <a:pt x="2661031" y="0"/>
                  </a:lnTo>
                  <a:lnTo>
                    <a:pt x="940663" y="573455"/>
                  </a:lnTo>
                  <a:lnTo>
                    <a:pt x="928624" y="537210"/>
                  </a:lnTo>
                  <a:lnTo>
                    <a:pt x="838200" y="627634"/>
                  </a:lnTo>
                  <a:lnTo>
                    <a:pt x="964692" y="645668"/>
                  </a:lnTo>
                  <a:lnTo>
                    <a:pt x="954671" y="615569"/>
                  </a:lnTo>
                  <a:lnTo>
                    <a:pt x="952665" y="609549"/>
                  </a:lnTo>
                  <a:lnTo>
                    <a:pt x="2672969" y="36068"/>
                  </a:lnTo>
                  <a:close/>
                </a:path>
                <a:path w="2895600" h="2437765">
                  <a:moveTo>
                    <a:pt x="2895600" y="1827784"/>
                  </a:moveTo>
                  <a:lnTo>
                    <a:pt x="1104900" y="1827784"/>
                  </a:lnTo>
                  <a:lnTo>
                    <a:pt x="1104900" y="1789684"/>
                  </a:lnTo>
                  <a:lnTo>
                    <a:pt x="990600" y="1846834"/>
                  </a:lnTo>
                  <a:lnTo>
                    <a:pt x="1104900" y="1903984"/>
                  </a:lnTo>
                  <a:lnTo>
                    <a:pt x="1104900" y="1865884"/>
                  </a:lnTo>
                  <a:lnTo>
                    <a:pt x="2895600" y="1865884"/>
                  </a:lnTo>
                  <a:lnTo>
                    <a:pt x="2895600" y="1827784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14600" y="3733800"/>
              <a:ext cx="2057400" cy="0"/>
            </a:xfrm>
            <a:custGeom>
              <a:avLst/>
              <a:gdLst/>
              <a:ahLst/>
              <a:cxnLst/>
              <a:rect l="l" t="t" r="r" b="b"/>
              <a:pathLst>
                <a:path w="2057400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74494" y="4114800"/>
              <a:ext cx="1009650" cy="2066289"/>
            </a:xfrm>
            <a:custGeom>
              <a:avLst/>
              <a:gdLst/>
              <a:ahLst/>
              <a:cxnLst/>
              <a:rect l="l" t="t" r="r" b="b"/>
              <a:pathLst>
                <a:path w="1009650" h="2066289">
                  <a:moveTo>
                    <a:pt x="68698" y="94725"/>
                  </a:moveTo>
                  <a:lnTo>
                    <a:pt x="34298" y="111268"/>
                  </a:lnTo>
                  <a:lnTo>
                    <a:pt x="975360" y="2065667"/>
                  </a:lnTo>
                  <a:lnTo>
                    <a:pt x="1009650" y="2049132"/>
                  </a:lnTo>
                  <a:lnTo>
                    <a:pt x="68698" y="94725"/>
                  </a:lnTo>
                  <a:close/>
                </a:path>
                <a:path w="1009650" h="2066289">
                  <a:moveTo>
                    <a:pt x="1905" y="0"/>
                  </a:moveTo>
                  <a:lnTo>
                    <a:pt x="0" y="127762"/>
                  </a:lnTo>
                  <a:lnTo>
                    <a:pt x="34298" y="111268"/>
                  </a:lnTo>
                  <a:lnTo>
                    <a:pt x="26035" y="94106"/>
                  </a:lnTo>
                  <a:lnTo>
                    <a:pt x="60452" y="77597"/>
                  </a:lnTo>
                  <a:lnTo>
                    <a:pt x="102176" y="77597"/>
                  </a:lnTo>
                  <a:lnTo>
                    <a:pt x="1905" y="0"/>
                  </a:lnTo>
                  <a:close/>
                </a:path>
                <a:path w="1009650" h="2066289">
                  <a:moveTo>
                    <a:pt x="60452" y="77597"/>
                  </a:moveTo>
                  <a:lnTo>
                    <a:pt x="26035" y="94106"/>
                  </a:lnTo>
                  <a:lnTo>
                    <a:pt x="34298" y="111268"/>
                  </a:lnTo>
                  <a:lnTo>
                    <a:pt x="68698" y="94725"/>
                  </a:lnTo>
                  <a:lnTo>
                    <a:pt x="60452" y="77597"/>
                  </a:lnTo>
                  <a:close/>
                </a:path>
                <a:path w="1009650" h="2066289">
                  <a:moveTo>
                    <a:pt x="102176" y="77597"/>
                  </a:moveTo>
                  <a:lnTo>
                    <a:pt x="60452" y="77597"/>
                  </a:lnTo>
                  <a:lnTo>
                    <a:pt x="68698" y="94725"/>
                  </a:lnTo>
                  <a:lnTo>
                    <a:pt x="102997" y="78231"/>
                  </a:lnTo>
                  <a:lnTo>
                    <a:pt x="102176" y="77597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7000" y="6172200"/>
              <a:ext cx="1676400" cy="0"/>
            </a:xfrm>
            <a:custGeom>
              <a:avLst/>
              <a:gdLst/>
              <a:ahLst/>
              <a:cxnLst/>
              <a:rect l="l" t="t" r="r" b="b"/>
              <a:pathLst>
                <a:path w="1676400">
                  <a:moveTo>
                    <a:pt x="0" y="0"/>
                  </a:moveTo>
                  <a:lnTo>
                    <a:pt x="16764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43399" y="6019800"/>
              <a:ext cx="2018664" cy="369570"/>
            </a:xfrm>
            <a:custGeom>
              <a:avLst/>
              <a:gdLst/>
              <a:ahLst/>
              <a:cxnLst/>
              <a:rect l="l" t="t" r="r" b="b"/>
              <a:pathLst>
                <a:path w="2018664" h="369570">
                  <a:moveTo>
                    <a:pt x="0" y="369328"/>
                  </a:moveTo>
                  <a:lnTo>
                    <a:pt x="2018538" y="369328"/>
                  </a:lnTo>
                  <a:lnTo>
                    <a:pt x="2018538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29000" y="5581650"/>
              <a:ext cx="1295400" cy="114300"/>
            </a:xfrm>
            <a:custGeom>
              <a:avLst/>
              <a:gdLst/>
              <a:ahLst/>
              <a:cxnLst/>
              <a:rect l="l" t="t" r="r" b="b"/>
              <a:pathLst>
                <a:path w="1295400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1295400" h="114300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1295400" h="114300">
                  <a:moveTo>
                    <a:pt x="1295400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1295400" y="76200"/>
                  </a:lnTo>
                  <a:lnTo>
                    <a:pt x="1295400" y="3810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219200" y="602107"/>
            <a:ext cx="96012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300" b="1" spc="185" dirty="0">
                <a:solidFill>
                  <a:srgbClr val="0070C0"/>
                </a:solidFill>
              </a:rPr>
              <a:t>Mecanismo</a:t>
            </a:r>
            <a:r>
              <a:rPr sz="3300" b="1" spc="-18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80" dirty="0">
                <a:solidFill>
                  <a:srgbClr val="0070C0"/>
                </a:solidFill>
              </a:rPr>
              <a:t> </a:t>
            </a:r>
            <a:r>
              <a:rPr sz="3300" b="1" spc="150" dirty="0">
                <a:solidFill>
                  <a:srgbClr val="0070C0"/>
                </a:solidFill>
              </a:rPr>
              <a:t>operación</a:t>
            </a:r>
            <a:r>
              <a:rPr sz="3300" b="1" spc="-180" dirty="0">
                <a:solidFill>
                  <a:srgbClr val="0070C0"/>
                </a:solidFill>
              </a:rPr>
              <a:t> </a:t>
            </a:r>
            <a:r>
              <a:rPr sz="3300" b="1" spc="135" dirty="0">
                <a:solidFill>
                  <a:srgbClr val="0070C0"/>
                </a:solidFill>
              </a:rPr>
              <a:t>hidráulica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75450" y="1524000"/>
            <a:ext cx="3892550" cy="56451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92075" marR="1106805">
              <a:lnSpc>
                <a:spcPct val="189700"/>
              </a:lnSpc>
              <a:spcBef>
                <a:spcPts val="70"/>
              </a:spcBef>
            </a:pPr>
            <a:r>
              <a:rPr sz="950" b="1" dirty="0">
                <a:latin typeface="Tahoma"/>
                <a:cs typeface="Tahoma"/>
              </a:rPr>
              <a:t>Válvula</a:t>
            </a:r>
            <a:r>
              <a:rPr sz="950" b="1" spc="-3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3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llenado</a:t>
            </a:r>
            <a:r>
              <a:rPr sz="950" b="1" spc="-3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35" dirty="0">
                <a:latin typeface="Tahoma"/>
                <a:cs typeface="Tahoma"/>
              </a:rPr>
              <a:t> </a:t>
            </a:r>
            <a:r>
              <a:rPr sz="950" b="1" spc="5" dirty="0">
                <a:latin typeface="Tahoma"/>
                <a:cs typeface="Tahoma"/>
              </a:rPr>
              <a:t>nitrógeno</a:t>
            </a:r>
            <a:r>
              <a:rPr sz="950" b="1" spc="-35" dirty="0">
                <a:latin typeface="Tahoma"/>
                <a:cs typeface="Tahoma"/>
              </a:rPr>
              <a:t> </a:t>
            </a:r>
            <a:r>
              <a:rPr sz="950" b="1" spc="5" dirty="0">
                <a:latin typeface="Tahoma"/>
                <a:cs typeface="Tahoma"/>
              </a:rPr>
              <a:t>para</a:t>
            </a:r>
            <a:r>
              <a:rPr sz="950" b="1" spc="-35" dirty="0">
                <a:latin typeface="Tahoma"/>
                <a:cs typeface="Tahoma"/>
              </a:rPr>
              <a:t> </a:t>
            </a:r>
            <a:r>
              <a:rPr sz="950" b="1" spc="5" dirty="0">
                <a:latin typeface="Tahoma"/>
                <a:cs typeface="Tahoma"/>
              </a:rPr>
              <a:t>tanque </a:t>
            </a:r>
            <a:r>
              <a:rPr sz="950" b="1" spc="-265" dirty="0">
                <a:latin typeface="Tahoma"/>
                <a:cs typeface="Tahoma"/>
              </a:rPr>
              <a:t> </a:t>
            </a:r>
            <a:r>
              <a:rPr sz="950" b="1" spc="5" dirty="0">
                <a:latin typeface="Tahoma"/>
                <a:cs typeface="Tahoma"/>
              </a:rPr>
              <a:t>acumulador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56325" y="2398712"/>
            <a:ext cx="2635250" cy="29559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marL="92075">
              <a:spcBef>
                <a:spcPts val="745"/>
              </a:spcBef>
            </a:pPr>
            <a:r>
              <a:rPr sz="1300" b="1" spc="15" dirty="0">
                <a:latin typeface="Tahoma"/>
                <a:cs typeface="Tahoma"/>
              </a:rPr>
              <a:t>motor</a:t>
            </a:r>
            <a:r>
              <a:rPr sz="1300" b="1" spc="-55" dirty="0">
                <a:latin typeface="Tahoma"/>
                <a:cs typeface="Tahoma"/>
              </a:rPr>
              <a:t> </a:t>
            </a:r>
            <a:r>
              <a:rPr sz="1300" b="1" spc="5" dirty="0">
                <a:latin typeface="Tahoma"/>
                <a:cs typeface="Tahoma"/>
              </a:rPr>
              <a:t>bomba</a:t>
            </a:r>
            <a:r>
              <a:rPr sz="1300" b="1" spc="-50" dirty="0">
                <a:latin typeface="Tahoma"/>
                <a:cs typeface="Tahoma"/>
              </a:rPr>
              <a:t> </a:t>
            </a:r>
            <a:r>
              <a:rPr sz="1300" b="1" spc="5" dirty="0">
                <a:latin typeface="Tahoma"/>
                <a:cs typeface="Tahoma"/>
              </a:rPr>
              <a:t>hidraulica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61125" y="3084512"/>
            <a:ext cx="3536950" cy="296876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 marL="92075">
              <a:spcBef>
                <a:spcPts val="695"/>
              </a:spcBef>
            </a:pPr>
            <a:r>
              <a:rPr sz="1350" b="1" spc="-5" dirty="0">
                <a:latin typeface="Tahoma"/>
                <a:cs typeface="Tahoma"/>
              </a:rPr>
              <a:t>Depósito</a:t>
            </a:r>
            <a:r>
              <a:rPr sz="1350" b="1" spc="-55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acumulador</a:t>
            </a:r>
            <a:r>
              <a:rPr sz="1350" b="1" spc="-5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con</a:t>
            </a:r>
            <a:r>
              <a:rPr sz="1350" b="1" spc="-50" dirty="0">
                <a:latin typeface="Tahoma"/>
                <a:cs typeface="Tahoma"/>
              </a:rPr>
              <a:t> </a:t>
            </a:r>
            <a:r>
              <a:rPr sz="1350" b="1" spc="-15" dirty="0">
                <a:latin typeface="Tahoma"/>
                <a:cs typeface="Tahoma"/>
              </a:rPr>
              <a:t>vejiga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96000" y="3581337"/>
            <a:ext cx="1822450" cy="28789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2715" rIns="0" bIns="0" rtlCol="0">
            <a:spAutoFit/>
          </a:bodyPr>
          <a:lstStyle/>
          <a:p>
            <a:pPr marL="92075">
              <a:spcBef>
                <a:spcPts val="1045"/>
              </a:spcBef>
            </a:pPr>
            <a:r>
              <a:rPr sz="1000" b="1" dirty="0">
                <a:latin typeface="Tahoma"/>
                <a:cs typeface="Tahoma"/>
              </a:rPr>
              <a:t>Primavera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cierre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00800" y="4267136"/>
            <a:ext cx="2965450" cy="29367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92075">
              <a:spcBef>
                <a:spcPts val="850"/>
              </a:spcBef>
            </a:pPr>
            <a:r>
              <a:rPr sz="1200" b="1" spc="-5" dirty="0">
                <a:latin typeface="Tahoma"/>
                <a:cs typeface="Tahoma"/>
              </a:rPr>
              <a:t>Depósito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fluido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hidráulico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19800" y="4724337"/>
            <a:ext cx="3041650" cy="29623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92075">
              <a:spcBef>
                <a:spcPts val="750"/>
              </a:spcBef>
            </a:pPr>
            <a:r>
              <a:rPr sz="1300" b="1" spc="15" dirty="0">
                <a:latin typeface="Tahoma"/>
                <a:cs typeface="Tahoma"/>
              </a:rPr>
              <a:t>Mirilla</a:t>
            </a:r>
            <a:r>
              <a:rPr sz="1300" b="1" spc="-60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de</a:t>
            </a:r>
            <a:r>
              <a:rPr sz="1300" b="1" spc="-55" dirty="0">
                <a:latin typeface="Tahoma"/>
                <a:cs typeface="Tahoma"/>
              </a:rPr>
              <a:t> </a:t>
            </a:r>
            <a:r>
              <a:rPr sz="1300" b="1" spc="5" dirty="0">
                <a:latin typeface="Tahoma"/>
                <a:cs typeface="Tahoma"/>
              </a:rPr>
              <a:t>líquido</a:t>
            </a:r>
            <a:r>
              <a:rPr sz="1300" b="1" spc="-55" dirty="0">
                <a:latin typeface="Tahoma"/>
                <a:cs typeface="Tahoma"/>
              </a:rPr>
              <a:t> </a:t>
            </a:r>
            <a:r>
              <a:rPr sz="1300" b="1" spc="5" dirty="0">
                <a:latin typeface="Tahoma"/>
                <a:cs typeface="Tahoma"/>
              </a:rPr>
              <a:t>hidráulico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32525" y="5446713"/>
            <a:ext cx="2000250" cy="29751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92075">
              <a:spcBef>
                <a:spcPts val="700"/>
              </a:spcBef>
            </a:pPr>
            <a:r>
              <a:rPr sz="1350" b="1" spc="-5" dirty="0">
                <a:latin typeface="Tahoma"/>
                <a:cs typeface="Tahoma"/>
              </a:rPr>
              <a:t>Pistón</a:t>
            </a:r>
            <a:r>
              <a:rPr sz="1350" b="1" spc="-75" dirty="0">
                <a:latin typeface="Tahoma"/>
                <a:cs typeface="Tahoma"/>
              </a:rPr>
              <a:t> </a:t>
            </a:r>
            <a:r>
              <a:rPr sz="1350" b="1" spc="5" dirty="0">
                <a:latin typeface="Tahoma"/>
                <a:cs typeface="Tahoma"/>
              </a:rPr>
              <a:t>Hidráulico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67400" y="6019800"/>
            <a:ext cx="2018664" cy="30649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2075">
              <a:spcBef>
                <a:spcPts val="350"/>
              </a:spcBef>
            </a:pPr>
            <a:r>
              <a:rPr sz="1700" b="1" spc="25" dirty="0">
                <a:latin typeface="Tahoma"/>
                <a:cs typeface="Tahoma"/>
              </a:rPr>
              <a:t>Manómetro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53345" y="1524141"/>
            <a:ext cx="6947534" cy="5217795"/>
            <a:chOff x="229345" y="1524140"/>
            <a:chExt cx="6947534" cy="52177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9345" y="1524140"/>
              <a:ext cx="6536963" cy="52172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14600" y="2686049"/>
              <a:ext cx="4662170" cy="2895600"/>
            </a:xfrm>
            <a:custGeom>
              <a:avLst/>
              <a:gdLst/>
              <a:ahLst/>
              <a:cxnLst/>
              <a:rect l="l" t="t" r="r" b="b"/>
              <a:pathLst>
                <a:path w="4662170" h="2895600">
                  <a:moveTo>
                    <a:pt x="4343400" y="38100"/>
                  </a:moveTo>
                  <a:lnTo>
                    <a:pt x="952500" y="38100"/>
                  </a:lnTo>
                  <a:lnTo>
                    <a:pt x="952500" y="0"/>
                  </a:lnTo>
                  <a:lnTo>
                    <a:pt x="838200" y="57150"/>
                  </a:lnTo>
                  <a:lnTo>
                    <a:pt x="952500" y="114300"/>
                  </a:lnTo>
                  <a:lnTo>
                    <a:pt x="952500" y="76200"/>
                  </a:lnTo>
                  <a:lnTo>
                    <a:pt x="4343400" y="76200"/>
                  </a:lnTo>
                  <a:lnTo>
                    <a:pt x="4343400" y="38100"/>
                  </a:lnTo>
                  <a:close/>
                </a:path>
                <a:path w="4662170" h="2895600">
                  <a:moveTo>
                    <a:pt x="4421124" y="1562100"/>
                  </a:moveTo>
                  <a:lnTo>
                    <a:pt x="648792" y="1266291"/>
                  </a:lnTo>
                  <a:lnTo>
                    <a:pt x="648919" y="1264793"/>
                  </a:lnTo>
                  <a:lnTo>
                    <a:pt x="651764" y="1228344"/>
                  </a:lnTo>
                  <a:lnTo>
                    <a:pt x="533400" y="1276350"/>
                  </a:lnTo>
                  <a:lnTo>
                    <a:pt x="642874" y="1342263"/>
                  </a:lnTo>
                  <a:lnTo>
                    <a:pt x="645833" y="1304264"/>
                  </a:lnTo>
                  <a:lnTo>
                    <a:pt x="4418076" y="1600200"/>
                  </a:lnTo>
                  <a:lnTo>
                    <a:pt x="4421124" y="1562100"/>
                  </a:lnTo>
                  <a:close/>
                </a:path>
                <a:path w="4662170" h="2895600">
                  <a:moveTo>
                    <a:pt x="4497070" y="762000"/>
                  </a:moveTo>
                  <a:lnTo>
                    <a:pt x="4494530" y="723900"/>
                  </a:lnTo>
                  <a:lnTo>
                    <a:pt x="1027214" y="945324"/>
                  </a:lnTo>
                  <a:lnTo>
                    <a:pt x="1024763" y="907288"/>
                  </a:lnTo>
                  <a:lnTo>
                    <a:pt x="914400" y="971550"/>
                  </a:lnTo>
                  <a:lnTo>
                    <a:pt x="1032129" y="1021334"/>
                  </a:lnTo>
                  <a:lnTo>
                    <a:pt x="1029741" y="984504"/>
                  </a:lnTo>
                  <a:lnTo>
                    <a:pt x="1029665" y="983297"/>
                  </a:lnTo>
                  <a:lnTo>
                    <a:pt x="4497070" y="762000"/>
                  </a:lnTo>
                  <a:close/>
                </a:path>
                <a:path w="4662170" h="2895600">
                  <a:moveTo>
                    <a:pt x="4661916" y="2858008"/>
                  </a:moveTo>
                  <a:lnTo>
                    <a:pt x="115684" y="1816696"/>
                  </a:lnTo>
                  <a:lnTo>
                    <a:pt x="116674" y="1812417"/>
                  </a:lnTo>
                  <a:lnTo>
                    <a:pt x="124206" y="1779524"/>
                  </a:lnTo>
                  <a:lnTo>
                    <a:pt x="0" y="1809750"/>
                  </a:lnTo>
                  <a:lnTo>
                    <a:pt x="98679" y="1891030"/>
                  </a:lnTo>
                  <a:lnTo>
                    <a:pt x="107175" y="1853907"/>
                  </a:lnTo>
                  <a:lnTo>
                    <a:pt x="4653407" y="2895092"/>
                  </a:lnTo>
                  <a:lnTo>
                    <a:pt x="4661916" y="2858008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6000" y="640207"/>
            <a:ext cx="7391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50" dirty="0">
                <a:solidFill>
                  <a:srgbClr val="0070C0"/>
                </a:solidFill>
              </a:rPr>
              <a:t>MECANISMO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70" dirty="0">
                <a:solidFill>
                  <a:srgbClr val="0070C0"/>
                </a:solidFill>
              </a:rPr>
              <a:t>DE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85" dirty="0">
                <a:solidFill>
                  <a:srgbClr val="0070C0"/>
                </a:solidFill>
              </a:rPr>
              <a:t>SOLENOIDE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66125" y="2551113"/>
            <a:ext cx="1784350" cy="28789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2715" rIns="0" bIns="0" rtlCol="0">
            <a:spAutoFit/>
          </a:bodyPr>
          <a:lstStyle/>
          <a:p>
            <a:pPr marL="92075">
              <a:spcBef>
                <a:spcPts val="1045"/>
              </a:spcBef>
            </a:pPr>
            <a:r>
              <a:rPr sz="1000" b="1" dirty="0">
                <a:latin typeface="Tahoma"/>
                <a:cs typeface="Tahoma"/>
              </a:rPr>
              <a:t>Varilla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operación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34400" y="3200401"/>
            <a:ext cx="1911350" cy="57259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92075">
              <a:spcBef>
                <a:spcPts val="645"/>
              </a:spcBef>
            </a:pPr>
            <a:r>
              <a:rPr sz="1400" b="1" spc="-5" dirty="0">
                <a:latin typeface="Tahoma"/>
                <a:cs typeface="Tahoma"/>
              </a:rPr>
              <a:t>Émbolo</a:t>
            </a:r>
            <a:r>
              <a:rPr sz="1400" b="1" spc="-8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ubicado</a:t>
            </a:r>
            <a:endParaRPr sz="1400">
              <a:latin typeface="Tahoma"/>
              <a:cs typeface="Tahoma"/>
            </a:endParaRPr>
          </a:p>
          <a:p>
            <a:pPr marL="92075">
              <a:spcBef>
                <a:spcPts val="680"/>
              </a:spcBef>
            </a:pPr>
            <a:r>
              <a:rPr sz="1200" b="1" spc="5" dirty="0">
                <a:latin typeface="Tahoma"/>
                <a:cs typeface="Tahoma"/>
              </a:rPr>
              <a:t>detrás</a:t>
            </a:r>
            <a:r>
              <a:rPr sz="1200" b="1" spc="-6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6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aquí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8200" y="4114737"/>
            <a:ext cx="1371600" cy="57708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92075">
              <a:spcBef>
                <a:spcPts val="800"/>
              </a:spcBef>
            </a:pPr>
            <a:r>
              <a:rPr sz="1250" b="1" spc="-10" dirty="0">
                <a:latin typeface="Tahoma"/>
                <a:cs typeface="Tahoma"/>
              </a:rPr>
              <a:t>AB</a:t>
            </a:r>
            <a:r>
              <a:rPr sz="1250" b="1" spc="-45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contacto</a:t>
            </a:r>
            <a:endParaRPr sz="1250">
              <a:latin typeface="Tahoma"/>
              <a:cs typeface="Tahoma"/>
            </a:endParaRPr>
          </a:p>
          <a:p>
            <a:pPr marL="92075">
              <a:spcBef>
                <a:spcPts val="409"/>
              </a:spcBef>
            </a:pPr>
            <a:r>
              <a:rPr sz="1500" b="1" dirty="0">
                <a:latin typeface="Tahoma"/>
                <a:cs typeface="Tahoma"/>
              </a:rPr>
              <a:t>enlace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96325" y="5372887"/>
            <a:ext cx="628650" cy="289182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92075"/>
            <a:r>
              <a:rPr sz="750" b="1" dirty="0">
                <a:latin typeface="Tahoma"/>
                <a:cs typeface="Tahoma"/>
              </a:rPr>
              <a:t>Bobina</a:t>
            </a:r>
            <a:endParaRPr sz="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00600" y="381000"/>
            <a:ext cx="2324607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400" b="1" spc="185" dirty="0" smtClean="0">
                <a:solidFill>
                  <a:srgbClr val="0070C0"/>
                </a:solidFill>
              </a:rPr>
              <a:t>Actuador</a:t>
            </a:r>
            <a:endParaRPr sz="34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803" y="853792"/>
            <a:ext cx="10744199" cy="60042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525" indent="-343535" algn="just">
              <a:lnSpc>
                <a:spcPct val="157900"/>
              </a:lnSpc>
              <a:spcBef>
                <a:spcPts val="100"/>
              </a:spcBef>
              <a:buSzPct val="157894"/>
              <a:buChar char="•"/>
              <a:tabLst>
                <a:tab pos="355600" algn="l"/>
                <a:tab pos="356235" algn="l"/>
              </a:tabLst>
            </a:pPr>
            <a:r>
              <a:rPr sz="2800" spc="90" dirty="0">
                <a:latin typeface="Tahoma"/>
                <a:cs typeface="Tahoma"/>
              </a:rPr>
              <a:t>Algunos </a:t>
            </a:r>
            <a:r>
              <a:rPr sz="2800" spc="85" dirty="0">
                <a:latin typeface="Tahoma"/>
                <a:cs typeface="Tahoma"/>
              </a:rPr>
              <a:t>interruptores </a:t>
            </a:r>
            <a:r>
              <a:rPr sz="2800" spc="80" dirty="0">
                <a:latin typeface="Tahoma"/>
                <a:cs typeface="Tahoma"/>
              </a:rPr>
              <a:t>automáticos </a:t>
            </a:r>
            <a:r>
              <a:rPr sz="2800" spc="70" dirty="0">
                <a:latin typeface="Tahoma"/>
                <a:cs typeface="Tahoma"/>
              </a:rPr>
              <a:t>están </a:t>
            </a:r>
            <a:r>
              <a:rPr sz="2800" spc="90" dirty="0">
                <a:latin typeface="Tahoma"/>
                <a:cs typeface="Tahoma"/>
              </a:rPr>
              <a:t>equipados </a:t>
            </a:r>
            <a:r>
              <a:rPr sz="2800" spc="85" dirty="0">
                <a:latin typeface="Tahoma"/>
                <a:cs typeface="Tahoma"/>
              </a:rPr>
              <a:t>con </a:t>
            </a:r>
            <a:r>
              <a:rPr sz="2800" spc="110" dirty="0">
                <a:latin typeface="Tahoma"/>
                <a:cs typeface="Tahoma"/>
              </a:rPr>
              <a:t>un </a:t>
            </a:r>
            <a:r>
              <a:rPr sz="2800" spc="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interruptor </a:t>
            </a:r>
            <a:r>
              <a:rPr sz="2800" spc="85" dirty="0">
                <a:latin typeface="Tahoma"/>
                <a:cs typeface="Tahoma"/>
              </a:rPr>
              <a:t>para disparar </a:t>
            </a:r>
            <a:r>
              <a:rPr sz="2800" spc="95" dirty="0">
                <a:latin typeface="Tahoma"/>
                <a:cs typeface="Tahoma"/>
              </a:rPr>
              <a:t>manualmente </a:t>
            </a:r>
            <a:r>
              <a:rPr sz="2800" spc="90" dirty="0">
                <a:latin typeface="Tahoma"/>
                <a:cs typeface="Tahoma"/>
              </a:rPr>
              <a:t>en </a:t>
            </a:r>
            <a:r>
              <a:rPr sz="2800" spc="70" dirty="0">
                <a:latin typeface="Tahoma"/>
                <a:cs typeface="Tahoma"/>
              </a:rPr>
              <a:t>caso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55" dirty="0">
                <a:latin typeface="Tahoma"/>
                <a:cs typeface="Tahoma"/>
              </a:rPr>
              <a:t>falla </a:t>
            </a:r>
            <a:r>
              <a:rPr sz="2800" spc="90" dirty="0">
                <a:latin typeface="Tahoma"/>
                <a:cs typeface="Tahoma"/>
              </a:rPr>
              <a:t>en </a:t>
            </a:r>
            <a:r>
              <a:rPr sz="2800" spc="75" dirty="0">
                <a:latin typeface="Tahoma"/>
                <a:cs typeface="Tahoma"/>
              </a:rPr>
              <a:t>los </a:t>
            </a:r>
            <a:r>
              <a:rPr sz="2800" spc="80" dirty="0">
                <a:latin typeface="Tahoma"/>
                <a:cs typeface="Tahoma"/>
              </a:rPr>
              <a:t> controles </a:t>
            </a:r>
            <a:r>
              <a:rPr sz="2800" spc="50" dirty="0">
                <a:latin typeface="Tahoma"/>
                <a:cs typeface="Tahoma"/>
              </a:rPr>
              <a:t>eléctricos. </a:t>
            </a:r>
            <a:r>
              <a:rPr sz="2800" spc="80" dirty="0">
                <a:latin typeface="Tahoma"/>
                <a:cs typeface="Tahoma"/>
              </a:rPr>
              <a:t>Dichos </a:t>
            </a:r>
            <a:r>
              <a:rPr sz="2800" spc="85" dirty="0">
                <a:latin typeface="Tahoma"/>
                <a:cs typeface="Tahoma"/>
              </a:rPr>
              <a:t>interruptores </a:t>
            </a:r>
            <a:r>
              <a:rPr sz="2800" spc="105" dirty="0">
                <a:latin typeface="Tahoma"/>
                <a:cs typeface="Tahoma"/>
              </a:rPr>
              <a:t>comúnmente </a:t>
            </a:r>
            <a:r>
              <a:rPr sz="2800" spc="95" dirty="0">
                <a:latin typeface="Tahoma"/>
                <a:cs typeface="Tahoma"/>
              </a:rPr>
              <a:t>deben </a:t>
            </a:r>
            <a:r>
              <a:rPr sz="2800" spc="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restablecerse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manualmente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antes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que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interruptor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circuito </a:t>
            </a:r>
            <a:r>
              <a:rPr sz="2800" spc="-5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afectado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pueda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cerrarse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nuevamente.</a:t>
            </a: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lnSpc>
                <a:spcPct val="150100"/>
              </a:lnSpc>
              <a:spcBef>
                <a:spcPts val="735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135" dirty="0">
                <a:latin typeface="Tahoma"/>
                <a:cs typeface="Tahoma"/>
              </a:rPr>
              <a:t>Un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problema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común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que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provoca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que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no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dispare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cierre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 </a:t>
            </a:r>
            <a:r>
              <a:rPr sz="2800" spc="-615" dirty="0">
                <a:latin typeface="Tahoma"/>
                <a:cs typeface="Tahoma"/>
              </a:rPr>
              <a:t> </a:t>
            </a:r>
            <a:r>
              <a:rPr lang="es-ES" sz="2800" spc="85" dirty="0" smtClean="0">
                <a:latin typeface="Tahoma"/>
                <a:cs typeface="Tahoma"/>
              </a:rPr>
              <a:t>interruptor</a:t>
            </a:r>
            <a:r>
              <a:rPr sz="2800" spc="-105" dirty="0" smtClean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circuito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abierto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propia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bobina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disparo </a:t>
            </a:r>
            <a:r>
              <a:rPr sz="2800" spc="10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cableado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CC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que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conduce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bobina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disparo.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94821" y="559553"/>
            <a:ext cx="2324607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400" b="1" spc="185" dirty="0" smtClean="0">
                <a:solidFill>
                  <a:srgbClr val="0070C0"/>
                </a:solidFill>
              </a:rPr>
              <a:t>Actuador</a:t>
            </a:r>
            <a:endParaRPr sz="34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200" y="1295400"/>
            <a:ext cx="10820400" cy="2445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45500"/>
              </a:lnSpc>
              <a:spcBef>
                <a:spcPts val="100"/>
              </a:spcBef>
              <a:buSzPct val="145454"/>
              <a:buChar char="•"/>
              <a:tabLst>
                <a:tab pos="356235" algn="l"/>
              </a:tabLst>
            </a:pPr>
            <a:r>
              <a:rPr sz="2800" spc="95" dirty="0">
                <a:latin typeface="Tahoma"/>
                <a:cs typeface="Tahoma"/>
              </a:rPr>
              <a:t>Para </a:t>
            </a:r>
            <a:r>
              <a:rPr sz="2800" spc="80" dirty="0">
                <a:latin typeface="Tahoma"/>
                <a:cs typeface="Tahoma"/>
              </a:rPr>
              <a:t>detectar </a:t>
            </a:r>
            <a:r>
              <a:rPr sz="2800" spc="114" dirty="0">
                <a:latin typeface="Tahoma"/>
                <a:cs typeface="Tahoma"/>
              </a:rPr>
              <a:t>una </a:t>
            </a:r>
            <a:r>
              <a:rPr sz="2800" spc="95" dirty="0">
                <a:latin typeface="Tahoma"/>
                <a:cs typeface="Tahoma"/>
              </a:rPr>
              <a:t>condición </a:t>
            </a:r>
            <a:r>
              <a:rPr sz="2800" spc="105" dirty="0">
                <a:latin typeface="Tahoma"/>
                <a:cs typeface="Tahoma"/>
              </a:rPr>
              <a:t>de </a:t>
            </a:r>
            <a:r>
              <a:rPr sz="2800" spc="80" dirty="0">
                <a:latin typeface="Tahoma"/>
                <a:cs typeface="Tahoma"/>
              </a:rPr>
              <a:t>circuito </a:t>
            </a:r>
            <a:r>
              <a:rPr sz="2800" spc="95" dirty="0">
                <a:latin typeface="Tahoma"/>
                <a:cs typeface="Tahoma"/>
              </a:rPr>
              <a:t>abierto </a:t>
            </a:r>
            <a:r>
              <a:rPr sz="2800" spc="85" dirty="0">
                <a:latin typeface="Tahoma"/>
                <a:cs typeface="Tahoma"/>
              </a:rPr>
              <a:t>antes </a:t>
            </a:r>
            <a:r>
              <a:rPr sz="2800" spc="105" dirty="0">
                <a:latin typeface="Tahoma"/>
                <a:cs typeface="Tahoma"/>
              </a:rPr>
              <a:t>de </a:t>
            </a:r>
            <a:r>
              <a:rPr sz="2800" spc="11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que </a:t>
            </a:r>
            <a:r>
              <a:rPr sz="2800" spc="75" dirty="0">
                <a:latin typeface="Tahoma"/>
                <a:cs typeface="Tahoma"/>
              </a:rPr>
              <a:t>sea </a:t>
            </a:r>
            <a:r>
              <a:rPr sz="2800" spc="85" dirty="0">
                <a:latin typeface="Tahoma"/>
                <a:cs typeface="Tahoma"/>
              </a:rPr>
              <a:t>necesario </a:t>
            </a:r>
            <a:r>
              <a:rPr sz="2800" spc="100" dirty="0">
                <a:latin typeface="Tahoma"/>
                <a:cs typeface="Tahoma"/>
              </a:rPr>
              <a:t>disparar </a:t>
            </a:r>
            <a:r>
              <a:rPr sz="2800" spc="70" dirty="0">
                <a:latin typeface="Tahoma"/>
                <a:cs typeface="Tahoma"/>
              </a:rPr>
              <a:t>el </a:t>
            </a:r>
            <a:r>
              <a:rPr lang="es-ES" sz="2800" spc="80" dirty="0" smtClean="0">
                <a:latin typeface="Tahoma"/>
                <a:cs typeface="Tahoma"/>
              </a:rPr>
              <a:t>interruptor</a:t>
            </a:r>
            <a:r>
              <a:rPr sz="2800" spc="80" dirty="0" smtClean="0">
                <a:latin typeface="Tahoma"/>
                <a:cs typeface="Tahoma"/>
              </a:rPr>
              <a:t>, </a:t>
            </a:r>
            <a:r>
              <a:rPr sz="2800" spc="90" dirty="0">
                <a:latin typeface="Tahoma"/>
                <a:cs typeface="Tahoma"/>
              </a:rPr>
              <a:t>los </a:t>
            </a:r>
            <a:r>
              <a:rPr sz="2800" spc="80" dirty="0">
                <a:latin typeface="Tahoma"/>
                <a:cs typeface="Tahoma"/>
              </a:rPr>
              <a:t>fabricantes </a:t>
            </a:r>
            <a:r>
              <a:rPr sz="2800" spc="85" dirty="0">
                <a:latin typeface="Tahoma"/>
                <a:cs typeface="Tahoma"/>
              </a:rPr>
              <a:t> conectan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una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lámpara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panel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control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lang="es-ES" sz="2800" spc="95" dirty="0" smtClean="0">
                <a:latin typeface="Tahoma"/>
                <a:cs typeface="Tahoma"/>
              </a:rPr>
              <a:t>interruptor</a:t>
            </a:r>
            <a:r>
              <a:rPr sz="2800" spc="95" dirty="0" smtClean="0">
                <a:latin typeface="Tahoma"/>
                <a:cs typeface="Tahoma"/>
              </a:rPr>
              <a:t> </a:t>
            </a:r>
            <a:r>
              <a:rPr sz="2800" spc="-675" dirty="0" smtClean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serie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bobina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disparo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y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su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cableado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asociado.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7800" y="4221082"/>
            <a:ext cx="10058399" cy="210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7020" algn="just">
              <a:lnSpc>
                <a:spcPts val="2780"/>
              </a:lnSpc>
              <a:buSzPct val="175000"/>
              <a:buChar char="–"/>
              <a:tabLst>
                <a:tab pos="299720" algn="l"/>
              </a:tabLst>
            </a:pPr>
            <a:r>
              <a:rPr sz="2800" spc="15" dirty="0">
                <a:latin typeface="Tahoma"/>
                <a:cs typeface="Tahoma"/>
              </a:rPr>
              <a:t>Si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la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lámpara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está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encendida,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cableado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y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la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bobina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están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intactos.</a:t>
            </a:r>
            <a:endParaRPr sz="2800" dirty="0">
              <a:latin typeface="Tahoma"/>
              <a:cs typeface="Tahoma"/>
            </a:endParaRPr>
          </a:p>
          <a:p>
            <a:pPr marL="299085" marR="131445" indent="-287020" algn="just">
              <a:lnSpc>
                <a:spcPts val="3360"/>
              </a:lnSpc>
              <a:spcBef>
                <a:spcPts val="580"/>
              </a:spcBef>
              <a:buSzPct val="164705"/>
              <a:buChar char="–"/>
              <a:tabLst>
                <a:tab pos="299720" algn="l"/>
              </a:tabLst>
            </a:pPr>
            <a:r>
              <a:rPr sz="2800" spc="15" dirty="0">
                <a:latin typeface="Tahoma"/>
                <a:cs typeface="Tahoma"/>
              </a:rPr>
              <a:t>Si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lámpara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está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apagada,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el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cableado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bobinas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no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están </a:t>
            </a:r>
            <a:r>
              <a:rPr sz="2800" spc="-52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intactos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posible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que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lang="es-ES" sz="2800" spc="75" dirty="0" smtClean="0">
                <a:latin typeface="Tahoma"/>
                <a:cs typeface="Tahoma"/>
              </a:rPr>
              <a:t>interruptor</a:t>
            </a:r>
            <a:r>
              <a:rPr sz="2800" spc="-90" dirty="0" smtClean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no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funcione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cuando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le </a:t>
            </a:r>
            <a:r>
              <a:rPr sz="2800" spc="-52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solicite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que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dispare.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1828800"/>
            <a:ext cx="3810000" cy="3657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09800" y="767207"/>
            <a:ext cx="77724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70" dirty="0">
                <a:solidFill>
                  <a:srgbClr val="0070C0"/>
                </a:solidFill>
              </a:rPr>
              <a:t>Luces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85" dirty="0">
                <a:solidFill>
                  <a:srgbClr val="0070C0"/>
                </a:solidFill>
              </a:rPr>
              <a:t>del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110" dirty="0">
                <a:solidFill>
                  <a:srgbClr val="0070C0"/>
                </a:solidFill>
              </a:rPr>
              <a:t>monitor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95" dirty="0">
                <a:solidFill>
                  <a:srgbClr val="0070C0"/>
                </a:solidFill>
              </a:rPr>
              <a:t>de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65" dirty="0">
                <a:solidFill>
                  <a:srgbClr val="0070C0"/>
                </a:solidFill>
              </a:rPr>
              <a:t>la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100" dirty="0">
                <a:solidFill>
                  <a:srgbClr val="0070C0"/>
                </a:solidFill>
              </a:rPr>
              <a:t>bobina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95" dirty="0">
                <a:solidFill>
                  <a:srgbClr val="0070C0"/>
                </a:solidFill>
              </a:rPr>
              <a:t>de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95" dirty="0">
                <a:solidFill>
                  <a:srgbClr val="0070C0"/>
                </a:solidFill>
              </a:rPr>
              <a:t>disparo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36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62400" y="465188"/>
            <a:ext cx="4800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120" dirty="0" smtClean="0">
                <a:solidFill>
                  <a:srgbClr val="0070C0"/>
                </a:solidFill>
              </a:rPr>
              <a:t>Interruptor</a:t>
            </a:r>
            <a:r>
              <a:rPr sz="2800" b="1" spc="120" dirty="0" err="1" smtClean="0">
                <a:solidFill>
                  <a:srgbClr val="0070C0"/>
                </a:solidFill>
              </a:rPr>
              <a:t>es</a:t>
            </a:r>
            <a:r>
              <a:rPr sz="2800" b="1" spc="-150" dirty="0" smtClean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de</a:t>
            </a:r>
            <a:r>
              <a:rPr sz="2800" b="1" spc="-150" dirty="0">
                <a:solidFill>
                  <a:srgbClr val="0070C0"/>
                </a:solidFill>
              </a:rPr>
              <a:t> </a:t>
            </a:r>
            <a:r>
              <a:rPr sz="2800" b="1" spc="85" dirty="0">
                <a:solidFill>
                  <a:srgbClr val="0070C0"/>
                </a:solidFill>
              </a:rPr>
              <a:t>circuito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143000"/>
            <a:ext cx="10744200" cy="4744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66370" indent="-343535" algn="just">
              <a:lnSpc>
                <a:spcPct val="136900"/>
              </a:lnSpc>
              <a:spcBef>
                <a:spcPts val="100"/>
              </a:spcBef>
              <a:buSzPct val="136842"/>
              <a:buChar char="•"/>
              <a:tabLst>
                <a:tab pos="355600" algn="l"/>
                <a:tab pos="356235" algn="l"/>
              </a:tabLst>
            </a:pPr>
            <a:r>
              <a:rPr sz="2800" spc="85" dirty="0">
                <a:latin typeface="Tahoma"/>
                <a:cs typeface="Tahoma"/>
              </a:rPr>
              <a:t>Sabemos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que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funciones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lang="es-ES" sz="2800" spc="80" dirty="0" smtClean="0">
                <a:latin typeface="Tahoma"/>
                <a:cs typeface="Tahoma"/>
              </a:rPr>
              <a:t>interruptor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interrumpir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 </a:t>
            </a:r>
            <a:r>
              <a:rPr sz="2800" spc="75" dirty="0">
                <a:latin typeface="Tahoma"/>
                <a:cs typeface="Tahoma"/>
              </a:rPr>
              <a:t>corriente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35" dirty="0">
                <a:latin typeface="Tahoma"/>
                <a:cs typeface="Tahoma"/>
              </a:rPr>
              <a:t>falla. </a:t>
            </a:r>
            <a:r>
              <a:rPr sz="2800" spc="80" dirty="0">
                <a:latin typeface="Tahoma"/>
                <a:cs typeface="Tahoma"/>
              </a:rPr>
              <a:t>Disparar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90" dirty="0">
                <a:latin typeface="Tahoma"/>
                <a:cs typeface="Tahoma"/>
              </a:rPr>
              <a:t>interruptor </a:t>
            </a:r>
            <a:r>
              <a:rPr sz="2800" spc="85" dirty="0">
                <a:latin typeface="Tahoma"/>
                <a:cs typeface="Tahoma"/>
              </a:rPr>
              <a:t>para </a:t>
            </a:r>
            <a:r>
              <a:rPr sz="2800" spc="95" dirty="0">
                <a:latin typeface="Tahoma"/>
                <a:cs typeface="Tahoma"/>
              </a:rPr>
              <a:t>interrumpir </a:t>
            </a:r>
            <a:r>
              <a:rPr sz="2800" spc="60" dirty="0">
                <a:latin typeface="Tahoma"/>
                <a:cs typeface="Tahoma"/>
              </a:rPr>
              <a:t>la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corriente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falla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crea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un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arco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interno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que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produce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temperaturas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muy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altas.</a:t>
            </a:r>
            <a:endParaRPr sz="2800" dirty="0">
              <a:latin typeface="Tahoma"/>
              <a:cs typeface="Tahoma"/>
            </a:endParaRPr>
          </a:p>
          <a:p>
            <a:pPr marL="355600" indent="-343535" algn="just">
              <a:spcBef>
                <a:spcPts val="1160"/>
              </a:spcBef>
              <a:buSzPct val="118181"/>
              <a:buChar char="•"/>
              <a:tabLst>
                <a:tab pos="355600" algn="l"/>
                <a:tab pos="356235" algn="l"/>
              </a:tabLst>
            </a:pPr>
            <a:r>
              <a:rPr sz="2800" spc="85" dirty="0">
                <a:latin typeface="Tahoma"/>
                <a:cs typeface="Tahoma"/>
              </a:rPr>
              <a:t>Los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dos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métodos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más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comunes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para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extinguir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arco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son:</a:t>
            </a:r>
            <a:endParaRPr sz="2800" dirty="0">
              <a:latin typeface="Tahoma"/>
              <a:cs typeface="Tahoma"/>
            </a:endParaRPr>
          </a:p>
          <a:p>
            <a:pPr algn="just">
              <a:spcBef>
                <a:spcPts val="25"/>
              </a:spcBef>
              <a:buFont typeface="Tahoma"/>
              <a:buChar char="•"/>
            </a:pP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buSzPct val="152941"/>
              <a:buChar char="–"/>
              <a:tabLst>
                <a:tab pos="756920" algn="l"/>
              </a:tabLst>
            </a:pP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aumentando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5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longitud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arco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marR="1051560" lvl="1" indent="-287020" algn="just">
              <a:lnSpc>
                <a:spcPct val="106400"/>
              </a:lnSpc>
              <a:spcBef>
                <a:spcPts val="425"/>
              </a:spcBef>
              <a:buSzPct val="108333"/>
              <a:buChar char="–"/>
              <a:tabLst>
                <a:tab pos="756920" algn="l"/>
              </a:tabLst>
            </a:pP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enfriar</a:t>
            </a:r>
            <a:r>
              <a:rPr sz="2800" b="1" spc="-1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el</a:t>
            </a:r>
            <a:r>
              <a:rPr sz="2800" b="1" spc="-1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35" dirty="0">
                <a:solidFill>
                  <a:srgbClr val="0070C0"/>
                </a:solidFill>
                <a:latin typeface="Tahoma"/>
                <a:cs typeface="Tahoma"/>
              </a:rPr>
              <a:t>medio</a:t>
            </a:r>
            <a:r>
              <a:rPr sz="28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aislante</a:t>
            </a:r>
            <a:r>
              <a:rPr sz="2800" b="1" spc="-1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14" dirty="0">
                <a:solidFill>
                  <a:srgbClr val="0070C0"/>
                </a:solidFill>
                <a:latin typeface="Tahoma"/>
                <a:cs typeface="Tahoma"/>
              </a:rPr>
              <a:t>alrededor</a:t>
            </a:r>
            <a:r>
              <a:rPr sz="28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spc="-14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arco </a:t>
            </a:r>
            <a:r>
              <a:rPr sz="2800" b="1" spc="-7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(</a:t>
            </a:r>
            <a:r>
              <a:rPr sz="2800" b="1" spc="70" dirty="0" err="1" smtClean="0">
                <a:solidFill>
                  <a:srgbClr val="0070C0"/>
                </a:solidFill>
                <a:latin typeface="Tahoma"/>
                <a:cs typeface="Tahoma"/>
              </a:rPr>
              <a:t>desioniza</a:t>
            </a:r>
            <a:r>
              <a:rPr lang="es-ES" sz="2800" b="1" spc="70" dirty="0" smtClean="0">
                <a:solidFill>
                  <a:srgbClr val="0070C0"/>
                </a:solidFill>
                <a:latin typeface="Tahoma"/>
                <a:cs typeface="Tahoma"/>
              </a:rPr>
              <a:t>r</a:t>
            </a:r>
            <a:r>
              <a:rPr sz="2800" b="1" spc="-13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el</a:t>
            </a:r>
            <a:r>
              <a:rPr sz="2800" b="1" spc="-1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medio)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0" y="716407"/>
            <a:ext cx="47243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800" b="1" spc="120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b="1" spc="120" dirty="0" err="1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15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14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5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circuito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1999" y="1371600"/>
            <a:ext cx="10820400" cy="38241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8421"/>
              <a:buChar char="•"/>
              <a:tabLst>
                <a:tab pos="356235" algn="l"/>
              </a:tabLst>
            </a:pPr>
            <a:r>
              <a:rPr sz="2800" spc="75" dirty="0">
                <a:latin typeface="Tahoma"/>
                <a:cs typeface="Tahoma"/>
              </a:rPr>
              <a:t>Los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interruptores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automáticos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utilizan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muchos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medios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aislantes</a:t>
            </a:r>
            <a:endParaRPr sz="2800" dirty="0">
              <a:latin typeface="Tahoma"/>
              <a:cs typeface="Tahoma"/>
            </a:endParaRPr>
          </a:p>
          <a:p>
            <a:pPr marL="355600" algn="just">
              <a:spcBef>
                <a:spcPts val="1560"/>
              </a:spcBef>
            </a:pPr>
            <a:r>
              <a:rPr sz="2800" spc="75" dirty="0">
                <a:latin typeface="Tahoma"/>
                <a:cs typeface="Tahoma"/>
              </a:rPr>
              <a:t>diferentes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para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interrumpir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arco.</a:t>
            </a:r>
            <a:endParaRPr sz="2800" dirty="0">
              <a:latin typeface="Tahoma"/>
              <a:cs typeface="Tahoma"/>
            </a:endParaRPr>
          </a:p>
          <a:p>
            <a:pPr marL="355600" indent="-343535" algn="just">
              <a:spcBef>
                <a:spcPts val="1630"/>
              </a:spcBef>
              <a:buSzPct val="123076"/>
              <a:buChar char="•"/>
              <a:tabLst>
                <a:tab pos="356235" algn="l"/>
              </a:tabLst>
            </a:pPr>
            <a:r>
              <a:rPr sz="2800" spc="105" dirty="0">
                <a:latin typeface="Tahoma"/>
                <a:cs typeface="Tahoma"/>
              </a:rPr>
              <a:t>Los</a:t>
            </a:r>
            <a:r>
              <a:rPr sz="2800" spc="-14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medios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aislantes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más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comunes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incluyen:</a:t>
            </a:r>
            <a:endParaRPr sz="2800" dirty="0">
              <a:latin typeface="Tahoma"/>
              <a:cs typeface="Tahoma"/>
            </a:endParaRPr>
          </a:p>
          <a:p>
            <a:pPr marL="926465" lvl="1" indent="-457200" algn="just">
              <a:spcBef>
                <a:spcPts val="805"/>
              </a:spcBef>
              <a:buFont typeface="Wingdings" panose="05000000000000000000" pitchFamily="2" charset="2"/>
              <a:buChar char="Ø"/>
              <a:tabLst>
                <a:tab pos="756920" algn="l"/>
              </a:tabLst>
            </a:pPr>
            <a:r>
              <a:rPr lang="es-ES" sz="2800" b="1" spc="105" dirty="0" smtClean="0">
                <a:solidFill>
                  <a:srgbClr val="0070C0"/>
                </a:solidFill>
                <a:latin typeface="Tahoma"/>
                <a:cs typeface="Tahoma"/>
              </a:rPr>
              <a:t>A</a:t>
            </a:r>
            <a:r>
              <a:rPr sz="2800" b="1" spc="105" dirty="0" smtClean="0">
                <a:solidFill>
                  <a:srgbClr val="0070C0"/>
                </a:solidFill>
                <a:latin typeface="Tahoma"/>
                <a:cs typeface="Tahoma"/>
              </a:rPr>
              <a:t>ire</a:t>
            </a:r>
            <a:endParaRPr lang="es-ES" sz="2800" b="1" spc="105" dirty="0" smtClean="0">
              <a:solidFill>
                <a:srgbClr val="0070C0"/>
              </a:solidFill>
              <a:latin typeface="Tahoma"/>
              <a:cs typeface="Tahoma"/>
            </a:endParaRPr>
          </a:p>
          <a:p>
            <a:pPr marL="926465" lvl="1" indent="-457200" algn="just">
              <a:spcBef>
                <a:spcPts val="805"/>
              </a:spcBef>
              <a:buFont typeface="Wingdings" panose="05000000000000000000" pitchFamily="2" charset="2"/>
              <a:buChar char="Ø"/>
              <a:tabLst>
                <a:tab pos="756920" algn="l"/>
              </a:tabLst>
            </a:pPr>
            <a:r>
              <a:rPr lang="es-ES" sz="2800" b="1" spc="50" dirty="0" smtClean="0">
                <a:solidFill>
                  <a:srgbClr val="0070C0"/>
                </a:solidFill>
                <a:latin typeface="Tahoma"/>
                <a:cs typeface="Tahoma"/>
              </a:rPr>
              <a:t>P</a:t>
            </a:r>
            <a:r>
              <a:rPr sz="2800" b="1" spc="50" dirty="0" err="1" smtClean="0">
                <a:solidFill>
                  <a:srgbClr val="0070C0"/>
                </a:solidFill>
                <a:latin typeface="Tahoma"/>
                <a:cs typeface="Tahoma"/>
              </a:rPr>
              <a:t>etróleo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926465" lvl="1" indent="-457200" algn="just">
              <a:spcBef>
                <a:spcPts val="675"/>
              </a:spcBef>
              <a:buFont typeface="Wingdings" panose="05000000000000000000" pitchFamily="2" charset="2"/>
              <a:buChar char="Ø"/>
              <a:tabLst>
                <a:tab pos="756920" algn="l"/>
              </a:tabLst>
            </a:pPr>
            <a:r>
              <a:rPr sz="2800" b="1" spc="10" dirty="0" smtClean="0">
                <a:solidFill>
                  <a:srgbClr val="0070C0"/>
                </a:solidFill>
                <a:latin typeface="Tahoma"/>
                <a:cs typeface="Tahoma"/>
              </a:rPr>
              <a:t>SF6</a:t>
            </a:r>
            <a:endParaRPr lang="es-ES" sz="2800" b="1" spc="10" dirty="0" smtClean="0">
              <a:solidFill>
                <a:srgbClr val="0070C0"/>
              </a:solidFill>
              <a:latin typeface="Tahoma"/>
              <a:cs typeface="Tahoma"/>
            </a:endParaRPr>
          </a:p>
          <a:p>
            <a:pPr marL="926465" lvl="1" indent="-457200" algn="just">
              <a:spcBef>
                <a:spcPts val="675"/>
              </a:spcBef>
              <a:buFont typeface="Wingdings" panose="05000000000000000000" pitchFamily="2" charset="2"/>
              <a:buChar char="Ø"/>
              <a:tabLst>
                <a:tab pos="756920" algn="l"/>
              </a:tabLst>
            </a:pPr>
            <a:r>
              <a:rPr lang="es-ES" sz="2800" b="1" spc="75" dirty="0" smtClean="0">
                <a:solidFill>
                  <a:srgbClr val="0070C0"/>
                </a:solidFill>
                <a:latin typeface="Tahoma"/>
                <a:cs typeface="Tahoma"/>
              </a:rPr>
              <a:t>Vacío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09951" y="381000"/>
            <a:ext cx="6677786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200" b="1" spc="130" dirty="0">
                <a:solidFill>
                  <a:srgbClr val="0070C0"/>
                </a:solidFill>
              </a:rPr>
              <a:t>Tipos</a:t>
            </a:r>
            <a:r>
              <a:rPr sz="4200" b="1" spc="-240" dirty="0">
                <a:solidFill>
                  <a:srgbClr val="0070C0"/>
                </a:solidFill>
              </a:rPr>
              <a:t> </a:t>
            </a:r>
            <a:r>
              <a:rPr sz="4200" b="1" spc="204" dirty="0">
                <a:solidFill>
                  <a:srgbClr val="0070C0"/>
                </a:solidFill>
              </a:rPr>
              <a:t>de</a:t>
            </a:r>
            <a:r>
              <a:rPr sz="4200" b="1" spc="-240" dirty="0">
                <a:solidFill>
                  <a:srgbClr val="0070C0"/>
                </a:solidFill>
              </a:rPr>
              <a:t> </a:t>
            </a:r>
            <a:r>
              <a:rPr lang="es-ES" sz="4200" b="1" spc="175" dirty="0" smtClean="0">
                <a:solidFill>
                  <a:srgbClr val="0070C0"/>
                </a:solidFill>
              </a:rPr>
              <a:t>interruptor</a:t>
            </a:r>
            <a:r>
              <a:rPr sz="4200" b="1" spc="175" dirty="0" err="1" smtClean="0">
                <a:solidFill>
                  <a:srgbClr val="0070C0"/>
                </a:solidFill>
              </a:rPr>
              <a:t>es</a:t>
            </a:r>
            <a:endParaRPr sz="4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219200"/>
            <a:ext cx="10820400" cy="44010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8000"/>
              </a:lnSpc>
              <a:spcBef>
                <a:spcPts val="100"/>
              </a:spcBef>
              <a:buSzPct val="120000"/>
              <a:buChar char="•"/>
              <a:tabLst>
                <a:tab pos="355600" algn="l"/>
                <a:tab pos="356235" algn="l"/>
              </a:tabLst>
            </a:pPr>
            <a:r>
              <a:rPr sz="2800" spc="90" dirty="0">
                <a:latin typeface="Tahoma"/>
                <a:cs typeface="Tahoma"/>
              </a:rPr>
              <a:t>Hay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varios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tipos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diferentes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de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lang="es-ES" sz="2800" spc="90" dirty="0" smtClean="0">
                <a:latin typeface="Tahoma"/>
                <a:cs typeface="Tahoma"/>
              </a:rPr>
              <a:t>interruptor</a:t>
            </a:r>
            <a:r>
              <a:rPr sz="2800" spc="90" dirty="0" err="1" smtClean="0">
                <a:latin typeface="Tahoma"/>
                <a:cs typeface="Tahoma"/>
              </a:rPr>
              <a:t>es</a:t>
            </a:r>
            <a:r>
              <a:rPr sz="2800" spc="90" dirty="0">
                <a:latin typeface="Tahoma"/>
                <a:cs typeface="Tahoma"/>
              </a:rPr>
              <a:t>,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que </a:t>
            </a:r>
            <a:r>
              <a:rPr sz="2800" spc="-76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incluyen:</a:t>
            </a: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spcBef>
                <a:spcPts val="439"/>
              </a:spcBef>
              <a:buSzPct val="144444"/>
              <a:buChar char="–"/>
              <a:tabLst>
                <a:tab pos="756920" algn="l"/>
              </a:tabLst>
            </a:pPr>
            <a:r>
              <a:rPr lang="es-ES" sz="2800" b="1" spc="75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b="1" spc="75" dirty="0" err="1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12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5" dirty="0">
                <a:solidFill>
                  <a:srgbClr val="0070C0"/>
                </a:solidFill>
                <a:latin typeface="Tahoma"/>
                <a:cs typeface="Tahoma"/>
              </a:rPr>
              <a:t>aceite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10"/>
              </a:spcBef>
              <a:buSzPct val="123809"/>
              <a:buChar char="–"/>
              <a:tabLst>
                <a:tab pos="756920" algn="l"/>
              </a:tabLst>
            </a:pPr>
            <a:r>
              <a:rPr lang="es-ES" sz="2800" b="1" spc="85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b="1" spc="85" dirty="0" err="1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13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2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aire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15"/>
              </a:spcBef>
              <a:buSzPct val="152941"/>
              <a:buChar char="–"/>
              <a:tabLst>
                <a:tab pos="756920" algn="l"/>
              </a:tabLst>
            </a:pPr>
            <a:r>
              <a:rPr lang="es-ES" sz="2800" b="1" spc="70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b="1" spc="70" dirty="0" err="1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10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chorro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aire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10"/>
              </a:spcBef>
              <a:buSzPct val="162500"/>
              <a:buChar char="–"/>
              <a:tabLst>
                <a:tab pos="756920" algn="l"/>
              </a:tabLst>
            </a:pPr>
            <a:r>
              <a:rPr lang="es-ES" sz="2800" b="1" spc="65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b="1" spc="65" dirty="0" err="1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9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explosión</a:t>
            </a:r>
            <a:r>
              <a:rPr sz="2800" b="1" spc="-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gas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15"/>
              </a:spcBef>
              <a:buSzPct val="144444"/>
              <a:buChar char="–"/>
              <a:tabLst>
                <a:tab pos="756920" algn="l"/>
              </a:tabLst>
            </a:pPr>
            <a:r>
              <a:rPr lang="es-ES" sz="2800" b="1" spc="75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b="1" spc="75" dirty="0" err="1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10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soplador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gas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315"/>
              </a:spcBef>
              <a:buSzPct val="104000"/>
              <a:buChar char="–"/>
              <a:tabLst>
                <a:tab pos="756920" algn="l"/>
              </a:tabLst>
            </a:pPr>
            <a:r>
              <a:rPr lang="es-ES" sz="2800" b="1" spc="105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b="1" spc="105" dirty="0" err="1" smtClean="0">
                <a:solidFill>
                  <a:srgbClr val="0070C0"/>
                </a:solidFill>
                <a:latin typeface="Tahoma"/>
                <a:cs typeface="Tahoma"/>
              </a:rPr>
              <a:t>es</a:t>
            </a:r>
            <a:r>
              <a:rPr sz="2800" b="1" spc="-15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2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5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vacío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355600" marR="173355" indent="-343535" algn="just">
              <a:lnSpc>
                <a:spcPct val="117500"/>
              </a:lnSpc>
              <a:spcBef>
                <a:spcPts val="550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sz="2800" spc="95" dirty="0">
                <a:latin typeface="Tahoma"/>
                <a:cs typeface="Tahoma"/>
              </a:rPr>
              <a:t>Cada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tipo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lang="es-ES" sz="2800" spc="100" dirty="0" smtClean="0">
                <a:latin typeface="Tahoma"/>
                <a:cs typeface="Tahoma"/>
              </a:rPr>
              <a:t>interruptor</a:t>
            </a:r>
            <a:r>
              <a:rPr sz="2800" spc="-130" dirty="0" smtClean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indica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un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método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utilizado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para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interrumpir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el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arco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dentro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del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lang="es-ES" sz="2800" spc="80" dirty="0" smtClean="0">
                <a:latin typeface="Tahoma"/>
                <a:cs typeface="Tahoma"/>
              </a:rPr>
              <a:t>interruptor</a:t>
            </a:r>
            <a:r>
              <a:rPr sz="2800" spc="80" dirty="0" smtClean="0"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1524000"/>
            <a:ext cx="5791200" cy="46863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93718" y="381000"/>
            <a:ext cx="5257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130" dirty="0" smtClean="0">
                <a:solidFill>
                  <a:srgbClr val="0070C0"/>
                </a:solidFill>
              </a:rPr>
              <a:t>Interruptor</a:t>
            </a:r>
            <a:r>
              <a:rPr sz="3200" b="1" spc="130" dirty="0" err="1" smtClean="0">
                <a:solidFill>
                  <a:srgbClr val="0070C0"/>
                </a:solidFill>
              </a:rPr>
              <a:t>es</a:t>
            </a:r>
            <a:r>
              <a:rPr sz="3200" b="1" spc="-185" dirty="0" smtClean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95" dirty="0">
                <a:solidFill>
                  <a:srgbClr val="0070C0"/>
                </a:solidFill>
              </a:rPr>
              <a:t>aceite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53400" y="2318246"/>
            <a:ext cx="1219200" cy="28789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2715" rIns="0" bIns="0" rtlCol="0">
            <a:spAutoFit/>
          </a:bodyPr>
          <a:lstStyle/>
          <a:p>
            <a:pPr marL="92075">
              <a:spcBef>
                <a:spcPts val="1045"/>
              </a:spcBef>
            </a:pPr>
            <a:r>
              <a:rPr sz="1000" b="1" spc="-25" dirty="0">
                <a:latin typeface="Tahoma"/>
                <a:cs typeface="Tahoma"/>
              </a:rPr>
              <a:t>CB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spc="-65" dirty="0">
                <a:latin typeface="Tahoma"/>
                <a:cs typeface="Tahoma"/>
              </a:rPr>
              <a:t>46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spc="-5" dirty="0">
                <a:latin typeface="Tahoma"/>
                <a:cs typeface="Tahoma"/>
              </a:rPr>
              <a:t>kV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9400" y="1447838"/>
            <a:ext cx="4724400" cy="51948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19400" y="627507"/>
            <a:ext cx="6172199" cy="4898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100" b="1" spc="114" dirty="0">
                <a:solidFill>
                  <a:srgbClr val="0070C0"/>
                </a:solidFill>
              </a:rPr>
              <a:t>Tanque</a:t>
            </a:r>
            <a:r>
              <a:rPr sz="3100" b="1" spc="-180" dirty="0">
                <a:solidFill>
                  <a:srgbClr val="0070C0"/>
                </a:solidFill>
              </a:rPr>
              <a:t> </a:t>
            </a:r>
            <a:r>
              <a:rPr sz="3100" b="1" spc="145" dirty="0">
                <a:solidFill>
                  <a:srgbClr val="0070C0"/>
                </a:solidFill>
              </a:rPr>
              <a:t>simple</a:t>
            </a:r>
            <a:r>
              <a:rPr sz="3100" b="1" spc="-175" dirty="0">
                <a:solidFill>
                  <a:srgbClr val="0070C0"/>
                </a:solidFill>
              </a:rPr>
              <a:t> </a:t>
            </a:r>
            <a:r>
              <a:rPr sz="3100" b="1" spc="105" dirty="0">
                <a:solidFill>
                  <a:srgbClr val="0070C0"/>
                </a:solidFill>
              </a:rPr>
              <a:t>trifásico</a:t>
            </a:r>
            <a:r>
              <a:rPr sz="3100" b="1" spc="-175" dirty="0">
                <a:solidFill>
                  <a:srgbClr val="0070C0"/>
                </a:solidFill>
              </a:rPr>
              <a:t> </a:t>
            </a:r>
            <a:r>
              <a:rPr sz="3100" b="1" spc="170" dirty="0">
                <a:solidFill>
                  <a:srgbClr val="0070C0"/>
                </a:solidFill>
              </a:rPr>
              <a:t>OCB</a:t>
            </a:r>
            <a:endParaRPr sz="31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447812"/>
            <a:ext cx="6096000" cy="455447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00400" y="457200"/>
            <a:ext cx="520636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130" dirty="0" smtClean="0">
                <a:solidFill>
                  <a:srgbClr val="0070C0"/>
                </a:solidFill>
              </a:rPr>
              <a:t>Interruptor</a:t>
            </a:r>
            <a:r>
              <a:rPr sz="3200" b="1" spc="130" dirty="0" err="1" smtClean="0">
                <a:solidFill>
                  <a:srgbClr val="0070C0"/>
                </a:solidFill>
              </a:rPr>
              <a:t>es</a:t>
            </a:r>
            <a:r>
              <a:rPr sz="3200" b="1" spc="-185" dirty="0" smtClean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95" dirty="0">
                <a:solidFill>
                  <a:srgbClr val="0070C0"/>
                </a:solidFill>
              </a:rPr>
              <a:t>aceite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91601" y="2971788"/>
            <a:ext cx="1124585" cy="31226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26364" rIns="0" bIns="0" rtlCol="0">
            <a:spAutoFit/>
          </a:bodyPr>
          <a:lstStyle/>
          <a:p>
            <a:pPr marL="92075">
              <a:spcBef>
                <a:spcPts val="994"/>
              </a:spcBef>
            </a:pPr>
            <a:r>
              <a:rPr sz="1200" b="1" spc="-25" dirty="0">
                <a:latin typeface="Tahoma"/>
                <a:cs typeface="Tahoma"/>
              </a:rPr>
              <a:t>CB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spc="-70" dirty="0">
                <a:latin typeface="Tahoma"/>
                <a:cs typeface="Tahoma"/>
              </a:rPr>
              <a:t>115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kV</a:t>
            </a:r>
            <a:endParaRPr sz="12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19300" y="1485900"/>
            <a:ext cx="4762500" cy="4953000"/>
            <a:chOff x="495300" y="1485900"/>
            <a:chExt cx="4762500" cy="4953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300" y="1485900"/>
              <a:ext cx="4648200" cy="495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19400" y="3905250"/>
              <a:ext cx="2438400" cy="114300"/>
            </a:xfrm>
            <a:custGeom>
              <a:avLst/>
              <a:gdLst/>
              <a:ahLst/>
              <a:cxnLst/>
              <a:rect l="l" t="t" r="r" b="b"/>
              <a:pathLst>
                <a:path w="2438400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2438400" h="114300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2438400" h="114300">
                  <a:moveTo>
                    <a:pt x="2438400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2438400" y="76200"/>
                  </a:lnTo>
                  <a:lnTo>
                    <a:pt x="2438400" y="3810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00400" y="614807"/>
            <a:ext cx="5181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130" dirty="0" smtClean="0">
                <a:solidFill>
                  <a:srgbClr val="0070C0"/>
                </a:solidFill>
              </a:rPr>
              <a:t>Interruptor</a:t>
            </a:r>
            <a:r>
              <a:rPr sz="3200" b="1" spc="130" dirty="0" err="1" smtClean="0">
                <a:solidFill>
                  <a:srgbClr val="0070C0"/>
                </a:solidFill>
              </a:rPr>
              <a:t>es</a:t>
            </a:r>
            <a:r>
              <a:rPr sz="3200" b="1" spc="-185" dirty="0" smtClean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95" dirty="0">
                <a:solidFill>
                  <a:srgbClr val="0070C0"/>
                </a:solidFill>
              </a:rPr>
              <a:t>aceite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81800" y="3733800"/>
            <a:ext cx="3498850" cy="111748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92075" marR="446405">
              <a:lnSpc>
                <a:spcPct val="1714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Tapa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lang="es-ES" sz="1400" b="1" spc="-25" dirty="0" smtClean="0">
                <a:latin typeface="Tahoma"/>
                <a:cs typeface="Tahoma"/>
              </a:rPr>
              <a:t>i</a:t>
            </a:r>
            <a:r>
              <a:rPr sz="1400" b="1" spc="-5" dirty="0" err="1" smtClean="0">
                <a:latin typeface="Tahoma"/>
                <a:cs typeface="Tahoma"/>
              </a:rPr>
              <a:t>nspección</a:t>
            </a:r>
            <a:r>
              <a:rPr sz="1400" b="1" spc="-5" dirty="0" smtClean="0">
                <a:latin typeface="Tahoma"/>
                <a:cs typeface="Tahoma"/>
              </a:rPr>
              <a:t>/</a:t>
            </a:r>
            <a:r>
              <a:rPr sz="1400" b="1" spc="-5" dirty="0" err="1" smtClean="0">
                <a:latin typeface="Tahoma"/>
                <a:cs typeface="Tahoma"/>
              </a:rPr>
              <a:t>mantenimiento</a:t>
            </a:r>
            <a:r>
              <a:rPr sz="1400" b="1" spc="-30" dirty="0" smtClean="0">
                <a:latin typeface="Tahoma"/>
                <a:cs typeface="Tahoma"/>
              </a:rPr>
              <a:t> </a:t>
            </a:r>
            <a:r>
              <a:rPr sz="1400" b="1" spc="-30" dirty="0">
                <a:latin typeface="Tahoma"/>
                <a:cs typeface="Tahoma"/>
              </a:rPr>
              <a:t>(boca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 </a:t>
            </a:r>
            <a:r>
              <a:rPr sz="1400" b="1" spc="-300" dirty="0">
                <a:latin typeface="Tahoma"/>
                <a:cs typeface="Tahoma"/>
              </a:rPr>
              <a:t> </a:t>
            </a:r>
            <a:r>
              <a:rPr sz="1400" b="1" spc="-15" dirty="0">
                <a:latin typeface="Tahoma"/>
                <a:cs typeface="Tahoma"/>
              </a:rPr>
              <a:t>inspección)</a:t>
            </a:r>
            <a:endParaRPr sz="1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0700" y="1524000"/>
            <a:ext cx="5688330" cy="4876800"/>
            <a:chOff x="266700" y="1524000"/>
            <a:chExt cx="5688330" cy="4876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" y="1524000"/>
              <a:ext cx="5486400" cy="4876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53000" y="3113913"/>
              <a:ext cx="695960" cy="663575"/>
            </a:xfrm>
            <a:custGeom>
              <a:avLst/>
              <a:gdLst/>
              <a:ahLst/>
              <a:cxnLst/>
              <a:rect l="l" t="t" r="r" b="b"/>
              <a:pathLst>
                <a:path w="695960" h="663575">
                  <a:moveTo>
                    <a:pt x="32512" y="573405"/>
                  </a:moveTo>
                  <a:lnTo>
                    <a:pt x="0" y="663575"/>
                  </a:lnTo>
                  <a:lnTo>
                    <a:pt x="91694" y="635507"/>
                  </a:lnTo>
                  <a:lnTo>
                    <a:pt x="81285" y="624586"/>
                  </a:lnTo>
                  <a:lnTo>
                    <a:pt x="61595" y="624586"/>
                  </a:lnTo>
                  <a:lnTo>
                    <a:pt x="41910" y="603885"/>
                  </a:lnTo>
                  <a:lnTo>
                    <a:pt x="52209" y="594074"/>
                  </a:lnTo>
                  <a:lnTo>
                    <a:pt x="32512" y="573405"/>
                  </a:lnTo>
                  <a:close/>
                </a:path>
                <a:path w="695960" h="663575">
                  <a:moveTo>
                    <a:pt x="52209" y="594074"/>
                  </a:moveTo>
                  <a:lnTo>
                    <a:pt x="41910" y="603885"/>
                  </a:lnTo>
                  <a:lnTo>
                    <a:pt x="61595" y="624586"/>
                  </a:lnTo>
                  <a:lnTo>
                    <a:pt x="71916" y="614754"/>
                  </a:lnTo>
                  <a:lnTo>
                    <a:pt x="52209" y="594074"/>
                  </a:lnTo>
                  <a:close/>
                </a:path>
                <a:path w="695960" h="663575">
                  <a:moveTo>
                    <a:pt x="71916" y="614754"/>
                  </a:moveTo>
                  <a:lnTo>
                    <a:pt x="61595" y="624586"/>
                  </a:lnTo>
                  <a:lnTo>
                    <a:pt x="81285" y="624586"/>
                  </a:lnTo>
                  <a:lnTo>
                    <a:pt x="71916" y="614754"/>
                  </a:lnTo>
                  <a:close/>
                </a:path>
                <a:path w="695960" h="663575">
                  <a:moveTo>
                    <a:pt x="675894" y="0"/>
                  </a:moveTo>
                  <a:lnTo>
                    <a:pt x="52209" y="594074"/>
                  </a:lnTo>
                  <a:lnTo>
                    <a:pt x="71916" y="614754"/>
                  </a:lnTo>
                  <a:lnTo>
                    <a:pt x="695705" y="20574"/>
                  </a:lnTo>
                  <a:lnTo>
                    <a:pt x="675894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24400" y="4323460"/>
              <a:ext cx="1230630" cy="85725"/>
            </a:xfrm>
            <a:custGeom>
              <a:avLst/>
              <a:gdLst/>
              <a:ahLst/>
              <a:cxnLst/>
              <a:rect l="l" t="t" r="r" b="b"/>
              <a:pathLst>
                <a:path w="1230629" h="85725">
                  <a:moveTo>
                    <a:pt x="86105" y="0"/>
                  </a:moveTo>
                  <a:lnTo>
                    <a:pt x="0" y="42163"/>
                  </a:lnTo>
                  <a:lnTo>
                    <a:pt x="85344" y="85725"/>
                  </a:lnTo>
                  <a:lnTo>
                    <a:pt x="85598" y="57132"/>
                  </a:lnTo>
                  <a:lnTo>
                    <a:pt x="71374" y="57022"/>
                  </a:lnTo>
                  <a:lnTo>
                    <a:pt x="71500" y="28447"/>
                  </a:lnTo>
                  <a:lnTo>
                    <a:pt x="85853" y="28447"/>
                  </a:lnTo>
                  <a:lnTo>
                    <a:pt x="86105" y="0"/>
                  </a:lnTo>
                  <a:close/>
                </a:path>
                <a:path w="1230629" h="85725">
                  <a:moveTo>
                    <a:pt x="85852" y="28559"/>
                  </a:moveTo>
                  <a:lnTo>
                    <a:pt x="85598" y="57132"/>
                  </a:lnTo>
                  <a:lnTo>
                    <a:pt x="1230122" y="65912"/>
                  </a:lnTo>
                  <a:lnTo>
                    <a:pt x="1230376" y="37464"/>
                  </a:lnTo>
                  <a:lnTo>
                    <a:pt x="85852" y="28559"/>
                  </a:lnTo>
                  <a:close/>
                </a:path>
                <a:path w="1230629" h="85725">
                  <a:moveTo>
                    <a:pt x="71500" y="28447"/>
                  </a:moveTo>
                  <a:lnTo>
                    <a:pt x="71374" y="57022"/>
                  </a:lnTo>
                  <a:lnTo>
                    <a:pt x="85598" y="57132"/>
                  </a:lnTo>
                  <a:lnTo>
                    <a:pt x="85852" y="28559"/>
                  </a:lnTo>
                  <a:lnTo>
                    <a:pt x="71500" y="28447"/>
                  </a:lnTo>
                  <a:close/>
                </a:path>
                <a:path w="1230629" h="85725">
                  <a:moveTo>
                    <a:pt x="85853" y="28447"/>
                  </a:moveTo>
                  <a:lnTo>
                    <a:pt x="71500" y="28447"/>
                  </a:lnTo>
                  <a:lnTo>
                    <a:pt x="85852" y="28559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29000" y="614807"/>
            <a:ext cx="5334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200" b="1" spc="130" dirty="0" smtClean="0">
                <a:solidFill>
                  <a:srgbClr val="0070C0"/>
                </a:solidFill>
              </a:rPr>
              <a:t>Interruptor</a:t>
            </a:r>
            <a:r>
              <a:rPr sz="3200" b="1" spc="130" dirty="0" err="1" smtClean="0">
                <a:solidFill>
                  <a:srgbClr val="0070C0"/>
                </a:solidFill>
              </a:rPr>
              <a:t>es</a:t>
            </a:r>
            <a:r>
              <a:rPr sz="3200" b="1" spc="-185" dirty="0" smtClean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95" dirty="0">
                <a:solidFill>
                  <a:srgbClr val="0070C0"/>
                </a:solidFill>
              </a:rPr>
              <a:t>aceite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56552" y="1600162"/>
            <a:ext cx="2911475" cy="86126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92075" marR="574675">
              <a:lnSpc>
                <a:spcPct val="158100"/>
              </a:lnSpc>
              <a:spcBef>
                <a:spcPts val="175"/>
              </a:spcBef>
            </a:pPr>
            <a:r>
              <a:rPr sz="1200" b="1" spc="-25" dirty="0">
                <a:latin typeface="Tahoma"/>
                <a:cs typeface="Tahoma"/>
              </a:rPr>
              <a:t>CB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spc="-75" dirty="0">
                <a:latin typeface="Tahoma"/>
                <a:cs typeface="Tahoma"/>
              </a:rPr>
              <a:t>115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kV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El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aceite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se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ha  drenado </a:t>
            </a:r>
            <a:r>
              <a:rPr sz="1200" b="1" spc="-10" dirty="0">
                <a:latin typeface="Tahoma"/>
                <a:cs typeface="Tahoma"/>
              </a:rPr>
              <a:t>y </a:t>
            </a:r>
            <a:r>
              <a:rPr sz="1200" b="1" dirty="0">
                <a:latin typeface="Tahoma"/>
                <a:cs typeface="Tahoma"/>
              </a:rPr>
              <a:t>la </a:t>
            </a:r>
            <a:r>
              <a:rPr sz="1200" b="1" spc="10" dirty="0">
                <a:latin typeface="Tahoma"/>
                <a:cs typeface="Tahoma"/>
              </a:rPr>
              <a:t>mayor </a:t>
            </a:r>
            <a:r>
              <a:rPr sz="1200" b="1" spc="5" dirty="0">
                <a:latin typeface="Tahoma"/>
                <a:cs typeface="Tahoma"/>
              </a:rPr>
              <a:t>parte </a:t>
            </a:r>
            <a:r>
              <a:rPr sz="1200" b="1" spc="10" dirty="0">
                <a:latin typeface="Tahoma"/>
                <a:cs typeface="Tahoma"/>
              </a:rPr>
              <a:t> mantenimiento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en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progreso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0100" y="2937255"/>
            <a:ext cx="29083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7495" algn="l"/>
              </a:tabLst>
            </a:pPr>
            <a:r>
              <a:rPr sz="1250" u="heavy" dirty="0"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 	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56551" y="2848800"/>
            <a:ext cx="3003550" cy="88767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92075" marR="427355">
              <a:lnSpc>
                <a:spcPct val="144000"/>
              </a:lnSpc>
              <a:spcBef>
                <a:spcPts val="135"/>
              </a:spcBef>
            </a:pPr>
            <a:r>
              <a:rPr sz="1200" b="1" spc="-5" dirty="0">
                <a:latin typeface="Tahoma"/>
                <a:cs typeface="Tahoma"/>
              </a:rPr>
              <a:t>Portales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inspección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10" dirty="0">
                <a:latin typeface="Tahoma"/>
                <a:cs typeface="Tahoma"/>
              </a:rPr>
              <a:t>para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ver </a:t>
            </a:r>
            <a:r>
              <a:rPr sz="1200" b="1" spc="-350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y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15" dirty="0">
                <a:latin typeface="Tahoma"/>
                <a:cs typeface="Tahoma"/>
              </a:rPr>
              <a:t>mantener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contactos.</a:t>
            </a:r>
            <a:endParaRPr sz="1200" dirty="0">
              <a:latin typeface="Tahoma"/>
              <a:cs typeface="Tahoma"/>
            </a:endParaRPr>
          </a:p>
          <a:p>
            <a:pPr marL="92075">
              <a:spcBef>
                <a:spcPts val="1210"/>
              </a:spcBef>
            </a:pPr>
            <a:r>
              <a:rPr sz="1200" b="1" spc="-15" dirty="0">
                <a:latin typeface="Tahoma"/>
                <a:cs typeface="Tahoma"/>
              </a:rPr>
              <a:t>(Agujero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hombre)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78648" y="4038600"/>
            <a:ext cx="2889250" cy="53239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92075" marR="1054735">
              <a:lnSpc>
                <a:spcPct val="150200"/>
              </a:lnSpc>
              <a:spcBef>
                <a:spcPts val="125"/>
              </a:spcBef>
            </a:pPr>
            <a:r>
              <a:rPr sz="1200" b="1" dirty="0">
                <a:latin typeface="Tahoma"/>
                <a:cs typeface="Tahoma"/>
              </a:rPr>
              <a:t>Ubicación</a:t>
            </a:r>
            <a:r>
              <a:rPr sz="1200" b="1" spc="-6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6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barras</a:t>
            </a:r>
            <a:r>
              <a:rPr sz="1200" b="1" spc="-6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 </a:t>
            </a:r>
            <a:r>
              <a:rPr sz="1200" b="1" spc="-34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control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y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contactos.</a:t>
            </a:r>
            <a:endParaRPr sz="12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8183" y="1600200"/>
            <a:ext cx="6360944" cy="443842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86352" y="602107"/>
            <a:ext cx="7664606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300" b="1" spc="135" dirty="0" smtClean="0">
                <a:solidFill>
                  <a:srgbClr val="0070C0"/>
                </a:solidFill>
              </a:rPr>
              <a:t>Interruptor</a:t>
            </a:r>
            <a:r>
              <a:rPr sz="3300" b="1" spc="135" dirty="0" err="1" smtClean="0">
                <a:solidFill>
                  <a:srgbClr val="0070C0"/>
                </a:solidFill>
              </a:rPr>
              <a:t>es</a:t>
            </a:r>
            <a:r>
              <a:rPr sz="3300" b="1" spc="-185" dirty="0" smtClean="0">
                <a:solidFill>
                  <a:srgbClr val="0070C0"/>
                </a:solidFill>
              </a:rPr>
              <a:t> </a:t>
            </a:r>
            <a:r>
              <a:rPr sz="3300" b="1" spc="150" dirty="0">
                <a:solidFill>
                  <a:srgbClr val="0070C0"/>
                </a:solidFill>
              </a:rPr>
              <a:t>magnéticos</a:t>
            </a:r>
            <a:r>
              <a:rPr sz="3300" b="1" spc="-18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85" dirty="0">
                <a:solidFill>
                  <a:srgbClr val="0070C0"/>
                </a:solidFill>
              </a:rPr>
              <a:t> </a:t>
            </a:r>
            <a:r>
              <a:rPr sz="3300" b="1" spc="125" dirty="0">
                <a:solidFill>
                  <a:srgbClr val="0070C0"/>
                </a:solidFill>
              </a:rPr>
              <a:t>aire</a:t>
            </a:r>
            <a:endParaRPr sz="33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74701"/>
            <a:ext cx="9144000" cy="5222875"/>
            <a:chOff x="0" y="274700"/>
            <a:chExt cx="9144000" cy="52228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8526" y="1450593"/>
              <a:ext cx="4891558" cy="38914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67200" y="3140963"/>
              <a:ext cx="2286000" cy="2356485"/>
            </a:xfrm>
            <a:custGeom>
              <a:avLst/>
              <a:gdLst/>
              <a:ahLst/>
              <a:cxnLst/>
              <a:rect l="l" t="t" r="r" b="b"/>
              <a:pathLst>
                <a:path w="2286000" h="2356485">
                  <a:moveTo>
                    <a:pt x="853948" y="2334641"/>
                  </a:moveTo>
                  <a:lnTo>
                    <a:pt x="80429" y="1209700"/>
                  </a:lnTo>
                  <a:lnTo>
                    <a:pt x="103378" y="1193927"/>
                  </a:lnTo>
                  <a:lnTo>
                    <a:pt x="111887" y="1188085"/>
                  </a:lnTo>
                  <a:lnTo>
                    <a:pt x="0" y="1126236"/>
                  </a:lnTo>
                  <a:lnTo>
                    <a:pt x="17653" y="1252855"/>
                  </a:lnTo>
                  <a:lnTo>
                    <a:pt x="49047" y="1231277"/>
                  </a:lnTo>
                  <a:lnTo>
                    <a:pt x="822452" y="2356231"/>
                  </a:lnTo>
                  <a:lnTo>
                    <a:pt x="853948" y="2334641"/>
                  </a:lnTo>
                  <a:close/>
                </a:path>
                <a:path w="2286000" h="2356485">
                  <a:moveTo>
                    <a:pt x="2064004" y="1794129"/>
                  </a:moveTo>
                  <a:lnTo>
                    <a:pt x="532841" y="1224457"/>
                  </a:lnTo>
                  <a:lnTo>
                    <a:pt x="535305" y="1217803"/>
                  </a:lnTo>
                  <a:lnTo>
                    <a:pt x="546100" y="1188720"/>
                  </a:lnTo>
                  <a:lnTo>
                    <a:pt x="419100" y="1202436"/>
                  </a:lnTo>
                  <a:lnTo>
                    <a:pt x="506349" y="1295908"/>
                  </a:lnTo>
                  <a:lnTo>
                    <a:pt x="519607" y="1260132"/>
                  </a:lnTo>
                  <a:lnTo>
                    <a:pt x="2050796" y="1829943"/>
                  </a:lnTo>
                  <a:lnTo>
                    <a:pt x="2064004" y="1794129"/>
                  </a:lnTo>
                  <a:close/>
                </a:path>
                <a:path w="2286000" h="2356485">
                  <a:moveTo>
                    <a:pt x="2286000" y="40386"/>
                  </a:moveTo>
                  <a:lnTo>
                    <a:pt x="647738" y="38138"/>
                  </a:lnTo>
                  <a:lnTo>
                    <a:pt x="647827" y="0"/>
                  </a:lnTo>
                  <a:lnTo>
                    <a:pt x="533400" y="57023"/>
                  </a:lnTo>
                  <a:lnTo>
                    <a:pt x="647573" y="114300"/>
                  </a:lnTo>
                  <a:lnTo>
                    <a:pt x="647649" y="76238"/>
                  </a:lnTo>
                  <a:lnTo>
                    <a:pt x="2286000" y="78486"/>
                  </a:lnTo>
                  <a:lnTo>
                    <a:pt x="2286000" y="40386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5000" y="589407"/>
            <a:ext cx="7693761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400" b="1" spc="145" dirty="0" smtClean="0">
                <a:solidFill>
                  <a:srgbClr val="0070C0"/>
                </a:solidFill>
              </a:rPr>
              <a:t>Interruptor</a:t>
            </a:r>
            <a:r>
              <a:rPr sz="3400" b="1" spc="-190" dirty="0" smtClean="0">
                <a:solidFill>
                  <a:srgbClr val="0070C0"/>
                </a:solidFill>
              </a:rPr>
              <a:t> </a:t>
            </a:r>
            <a:r>
              <a:rPr sz="3400" b="1" spc="160" dirty="0">
                <a:solidFill>
                  <a:srgbClr val="0070C0"/>
                </a:solidFill>
              </a:rPr>
              <a:t>magnético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de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40" dirty="0">
                <a:solidFill>
                  <a:srgbClr val="0070C0"/>
                </a:solidFill>
              </a:rPr>
              <a:t>arco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en</a:t>
            </a:r>
            <a:r>
              <a:rPr sz="3400" b="1" spc="-190" dirty="0">
                <a:solidFill>
                  <a:srgbClr val="0070C0"/>
                </a:solidFill>
              </a:rPr>
              <a:t> </a:t>
            </a:r>
            <a:r>
              <a:rPr sz="3400" b="1" spc="130" dirty="0">
                <a:solidFill>
                  <a:srgbClr val="0070C0"/>
                </a:solidFill>
              </a:rPr>
              <a:t>aire</a:t>
            </a:r>
            <a:endParaRPr sz="34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1325" y="3008312"/>
            <a:ext cx="1416050" cy="59695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92075"/>
            <a:r>
              <a:rPr sz="1400" b="1" spc="-5" dirty="0">
                <a:solidFill>
                  <a:srgbClr val="FF0066"/>
                </a:solidFill>
                <a:latin typeface="Tahoma"/>
                <a:cs typeface="Tahoma"/>
              </a:rPr>
              <a:t>Paracaídas</a:t>
            </a:r>
            <a:r>
              <a:rPr sz="1400" b="1" spc="-45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0066"/>
                </a:solidFill>
                <a:latin typeface="Tahoma"/>
                <a:cs typeface="Tahoma"/>
              </a:rPr>
              <a:t>de</a:t>
            </a:r>
            <a:r>
              <a:rPr sz="1400" b="1" spc="-45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0066"/>
                </a:solidFill>
                <a:latin typeface="Tahoma"/>
                <a:cs typeface="Tahoma"/>
              </a:rPr>
              <a:t>arco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48600" y="4800537"/>
            <a:ext cx="1174750" cy="29495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92075">
              <a:spcBef>
                <a:spcPts val="800"/>
              </a:spcBef>
            </a:pPr>
            <a:r>
              <a:rPr sz="1250" b="1" dirty="0">
                <a:solidFill>
                  <a:srgbClr val="FF0066"/>
                </a:solidFill>
                <a:latin typeface="Tahoma"/>
                <a:cs typeface="Tahoma"/>
              </a:rPr>
              <a:t>Contactos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4600" y="5486401"/>
            <a:ext cx="730250" cy="30905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>
              <a:spcBef>
                <a:spcPts val="250"/>
              </a:spcBef>
            </a:pPr>
            <a:r>
              <a:rPr b="1" spc="-30" dirty="0">
                <a:solidFill>
                  <a:srgbClr val="FF0066"/>
                </a:solidFill>
                <a:latin typeface="Tahoma"/>
                <a:cs typeface="Tahoma"/>
              </a:rPr>
              <a:t>ARCO</a:t>
            </a:r>
            <a:endParaRPr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40462" y="1463548"/>
            <a:ext cx="5316220" cy="4039235"/>
            <a:chOff x="1416462" y="1463547"/>
            <a:chExt cx="5316220" cy="4039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6462" y="1463547"/>
              <a:ext cx="5316188" cy="403872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33800" y="4190999"/>
              <a:ext cx="929640" cy="1155065"/>
            </a:xfrm>
            <a:custGeom>
              <a:avLst/>
              <a:gdLst/>
              <a:ahLst/>
              <a:cxnLst/>
              <a:rect l="l" t="t" r="r" b="b"/>
              <a:pathLst>
                <a:path w="929639" h="1155064">
                  <a:moveTo>
                    <a:pt x="86332" y="77373"/>
                  </a:moveTo>
                  <a:lnTo>
                    <a:pt x="56541" y="101189"/>
                  </a:lnTo>
                  <a:lnTo>
                    <a:pt x="899540" y="1154938"/>
                  </a:lnTo>
                  <a:lnTo>
                    <a:pt x="929259" y="1131062"/>
                  </a:lnTo>
                  <a:lnTo>
                    <a:pt x="86332" y="77373"/>
                  </a:lnTo>
                  <a:close/>
                </a:path>
                <a:path w="929639" h="1155064">
                  <a:moveTo>
                    <a:pt x="0" y="0"/>
                  </a:moveTo>
                  <a:lnTo>
                    <a:pt x="26797" y="124968"/>
                  </a:lnTo>
                  <a:lnTo>
                    <a:pt x="56541" y="101189"/>
                  </a:lnTo>
                  <a:lnTo>
                    <a:pt x="44576" y="86232"/>
                  </a:lnTo>
                  <a:lnTo>
                    <a:pt x="74422" y="62483"/>
                  </a:lnTo>
                  <a:lnTo>
                    <a:pt x="104957" y="62483"/>
                  </a:lnTo>
                  <a:lnTo>
                    <a:pt x="116077" y="53593"/>
                  </a:lnTo>
                  <a:lnTo>
                    <a:pt x="0" y="0"/>
                  </a:lnTo>
                  <a:close/>
                </a:path>
                <a:path w="929639" h="1155064">
                  <a:moveTo>
                    <a:pt x="74422" y="62483"/>
                  </a:moveTo>
                  <a:lnTo>
                    <a:pt x="44576" y="86232"/>
                  </a:lnTo>
                  <a:lnTo>
                    <a:pt x="56541" y="101189"/>
                  </a:lnTo>
                  <a:lnTo>
                    <a:pt x="86332" y="77373"/>
                  </a:lnTo>
                  <a:lnTo>
                    <a:pt x="74422" y="62483"/>
                  </a:lnTo>
                  <a:close/>
                </a:path>
                <a:path w="929639" h="1155064">
                  <a:moveTo>
                    <a:pt x="104957" y="62483"/>
                  </a:moveTo>
                  <a:lnTo>
                    <a:pt x="74422" y="62483"/>
                  </a:lnTo>
                  <a:lnTo>
                    <a:pt x="86332" y="77373"/>
                  </a:lnTo>
                  <a:lnTo>
                    <a:pt x="104957" y="62483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87041" y="589407"/>
            <a:ext cx="7411720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400" b="1" spc="145" dirty="0" smtClean="0">
                <a:solidFill>
                  <a:srgbClr val="0070C0"/>
                </a:solidFill>
              </a:rPr>
              <a:t>Interruptor</a:t>
            </a:r>
            <a:r>
              <a:rPr sz="3400" b="1" spc="-190" dirty="0" smtClean="0">
                <a:solidFill>
                  <a:srgbClr val="0070C0"/>
                </a:solidFill>
              </a:rPr>
              <a:t> </a:t>
            </a:r>
            <a:r>
              <a:rPr sz="3400" b="1" spc="160" dirty="0">
                <a:solidFill>
                  <a:srgbClr val="0070C0"/>
                </a:solidFill>
              </a:rPr>
              <a:t>magnético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de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40" dirty="0">
                <a:solidFill>
                  <a:srgbClr val="0070C0"/>
                </a:solidFill>
              </a:rPr>
              <a:t>arco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en</a:t>
            </a:r>
            <a:r>
              <a:rPr sz="3400" b="1" spc="-190" dirty="0">
                <a:solidFill>
                  <a:srgbClr val="0070C0"/>
                </a:solidFill>
              </a:rPr>
              <a:t> </a:t>
            </a:r>
            <a:r>
              <a:rPr sz="3400" b="1" spc="130" dirty="0">
                <a:solidFill>
                  <a:srgbClr val="0070C0"/>
                </a:solidFill>
              </a:rPr>
              <a:t>aire</a:t>
            </a:r>
            <a:endParaRPr sz="34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3600" y="5334001"/>
            <a:ext cx="730250" cy="30905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>
              <a:spcBef>
                <a:spcPts val="250"/>
              </a:spcBef>
            </a:pPr>
            <a:r>
              <a:rPr b="1" spc="-30" dirty="0">
                <a:solidFill>
                  <a:srgbClr val="FF0066"/>
                </a:solidFill>
                <a:latin typeface="Tahoma"/>
                <a:cs typeface="Tahoma"/>
              </a:rPr>
              <a:t>ARCO</a:t>
            </a:r>
            <a:endParaRPr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6851" y="1827528"/>
            <a:ext cx="6529705" cy="3973195"/>
            <a:chOff x="1212850" y="1827527"/>
            <a:chExt cx="6529705" cy="3973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2549" y="1827527"/>
              <a:ext cx="5279878" cy="39729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19200" y="2743263"/>
              <a:ext cx="1936750" cy="379730"/>
            </a:xfrm>
            <a:custGeom>
              <a:avLst/>
              <a:gdLst/>
              <a:ahLst/>
              <a:cxnLst/>
              <a:rect l="l" t="t" r="r" b="b"/>
              <a:pathLst>
                <a:path w="1936750" h="379730">
                  <a:moveTo>
                    <a:pt x="0" y="379412"/>
                  </a:moveTo>
                  <a:lnTo>
                    <a:pt x="1936750" y="379412"/>
                  </a:lnTo>
                  <a:lnTo>
                    <a:pt x="1936750" y="0"/>
                  </a:lnTo>
                  <a:lnTo>
                    <a:pt x="0" y="0"/>
                  </a:lnTo>
                  <a:lnTo>
                    <a:pt x="0" y="3794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16072" y="2954528"/>
              <a:ext cx="1456055" cy="706120"/>
            </a:xfrm>
            <a:custGeom>
              <a:avLst/>
              <a:gdLst/>
              <a:ahLst/>
              <a:cxnLst/>
              <a:rect l="l" t="t" r="r" b="b"/>
              <a:pathLst>
                <a:path w="1456054" h="706120">
                  <a:moveTo>
                    <a:pt x="1344476" y="671295"/>
                  </a:moveTo>
                  <a:lnTo>
                    <a:pt x="1328165" y="705739"/>
                  </a:lnTo>
                  <a:lnTo>
                    <a:pt x="1455927" y="703072"/>
                  </a:lnTo>
                  <a:lnTo>
                    <a:pt x="1437406" y="679450"/>
                  </a:lnTo>
                  <a:lnTo>
                    <a:pt x="1361693" y="679450"/>
                  </a:lnTo>
                  <a:lnTo>
                    <a:pt x="1344476" y="671295"/>
                  </a:lnTo>
                  <a:close/>
                </a:path>
                <a:path w="1456054" h="706120">
                  <a:moveTo>
                    <a:pt x="1360767" y="636893"/>
                  </a:moveTo>
                  <a:lnTo>
                    <a:pt x="1344476" y="671295"/>
                  </a:lnTo>
                  <a:lnTo>
                    <a:pt x="1361693" y="679450"/>
                  </a:lnTo>
                  <a:lnTo>
                    <a:pt x="1377950" y="645033"/>
                  </a:lnTo>
                  <a:lnTo>
                    <a:pt x="1360767" y="636893"/>
                  </a:lnTo>
                  <a:close/>
                </a:path>
                <a:path w="1456054" h="706120">
                  <a:moveTo>
                    <a:pt x="1377061" y="602488"/>
                  </a:moveTo>
                  <a:lnTo>
                    <a:pt x="1360767" y="636893"/>
                  </a:lnTo>
                  <a:lnTo>
                    <a:pt x="1377950" y="645033"/>
                  </a:lnTo>
                  <a:lnTo>
                    <a:pt x="1361693" y="679450"/>
                  </a:lnTo>
                  <a:lnTo>
                    <a:pt x="1437406" y="679450"/>
                  </a:lnTo>
                  <a:lnTo>
                    <a:pt x="1377061" y="602488"/>
                  </a:lnTo>
                  <a:close/>
                </a:path>
                <a:path w="1456054" h="706120">
                  <a:moveTo>
                    <a:pt x="16255" y="0"/>
                  </a:moveTo>
                  <a:lnTo>
                    <a:pt x="0" y="34544"/>
                  </a:lnTo>
                  <a:lnTo>
                    <a:pt x="1344476" y="671295"/>
                  </a:lnTo>
                  <a:lnTo>
                    <a:pt x="1360767" y="636893"/>
                  </a:lnTo>
                  <a:lnTo>
                    <a:pt x="16255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87041" y="589407"/>
            <a:ext cx="7411720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400" b="1" spc="145" dirty="0" smtClean="0">
                <a:solidFill>
                  <a:srgbClr val="0070C0"/>
                </a:solidFill>
              </a:rPr>
              <a:t>Interruptor</a:t>
            </a:r>
            <a:r>
              <a:rPr sz="3400" b="1" spc="-190" dirty="0" smtClean="0">
                <a:solidFill>
                  <a:srgbClr val="0070C0"/>
                </a:solidFill>
              </a:rPr>
              <a:t> </a:t>
            </a:r>
            <a:r>
              <a:rPr sz="3400" b="1" spc="160" dirty="0">
                <a:solidFill>
                  <a:srgbClr val="0070C0"/>
                </a:solidFill>
              </a:rPr>
              <a:t>magnético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de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40" dirty="0">
                <a:solidFill>
                  <a:srgbClr val="0070C0"/>
                </a:solidFill>
              </a:rPr>
              <a:t>arco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en</a:t>
            </a:r>
            <a:r>
              <a:rPr sz="3400" b="1" spc="-190" dirty="0">
                <a:solidFill>
                  <a:srgbClr val="0070C0"/>
                </a:solidFill>
              </a:rPr>
              <a:t> </a:t>
            </a:r>
            <a:r>
              <a:rPr sz="3400" b="1" spc="130" dirty="0">
                <a:solidFill>
                  <a:srgbClr val="0070C0"/>
                </a:solidFill>
              </a:rPr>
              <a:t>aire</a:t>
            </a:r>
            <a:endParaRPr sz="3400" b="1" dirty="0">
              <a:solidFill>
                <a:srgbClr val="0070C0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22195" y="2812415"/>
            <a:ext cx="14458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FF0066"/>
                </a:solidFill>
                <a:latin typeface="Tahoma"/>
                <a:cs typeface="Tahoma"/>
              </a:rPr>
              <a:t>extiende</a:t>
            </a:r>
            <a:r>
              <a:rPr sz="1400" b="1" spc="-90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0066"/>
                </a:solidFill>
                <a:latin typeface="Tahoma"/>
                <a:cs typeface="Tahoma"/>
              </a:rPr>
              <a:t>el</a:t>
            </a:r>
            <a:r>
              <a:rPr sz="1400" b="1" spc="-90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400" b="1" spc="5" dirty="0">
                <a:solidFill>
                  <a:srgbClr val="FF0066"/>
                </a:solidFill>
                <a:latin typeface="Tahoma"/>
                <a:cs typeface="Tahoma"/>
              </a:rPr>
              <a:t>arco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74701"/>
            <a:ext cx="9144000" cy="5588635"/>
            <a:chOff x="0" y="274700"/>
            <a:chExt cx="9144000" cy="55886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400" y="1401813"/>
              <a:ext cx="3581400" cy="446138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8200" y="3067049"/>
              <a:ext cx="1143000" cy="114300"/>
            </a:xfrm>
            <a:custGeom>
              <a:avLst/>
              <a:gdLst/>
              <a:ahLst/>
              <a:cxnLst/>
              <a:rect l="l" t="t" r="r" b="b"/>
              <a:pathLst>
                <a:path w="1143000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1143000" h="114300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1143000" h="114300">
                  <a:moveTo>
                    <a:pt x="1143000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1143000" y="76200"/>
                  </a:lnTo>
                  <a:lnTo>
                    <a:pt x="1143000" y="3810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87041" y="589407"/>
            <a:ext cx="7411720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400" b="1" spc="145" dirty="0" smtClean="0">
                <a:solidFill>
                  <a:srgbClr val="0070C0"/>
                </a:solidFill>
              </a:rPr>
              <a:t>Interruptor</a:t>
            </a:r>
            <a:r>
              <a:rPr sz="3400" b="1" spc="-190" dirty="0" smtClean="0">
                <a:solidFill>
                  <a:srgbClr val="0070C0"/>
                </a:solidFill>
              </a:rPr>
              <a:t> </a:t>
            </a:r>
            <a:r>
              <a:rPr sz="3400" b="1" spc="160" dirty="0">
                <a:solidFill>
                  <a:srgbClr val="0070C0"/>
                </a:solidFill>
              </a:rPr>
              <a:t>magnético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de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40" dirty="0">
                <a:solidFill>
                  <a:srgbClr val="0070C0"/>
                </a:solidFill>
              </a:rPr>
              <a:t>arco</a:t>
            </a:r>
            <a:r>
              <a:rPr sz="3400" b="1" spc="-185" dirty="0">
                <a:solidFill>
                  <a:srgbClr val="0070C0"/>
                </a:solidFill>
              </a:rPr>
              <a:t> </a:t>
            </a:r>
            <a:r>
              <a:rPr sz="3400" b="1" spc="165" dirty="0">
                <a:solidFill>
                  <a:srgbClr val="0070C0"/>
                </a:solidFill>
              </a:rPr>
              <a:t>en</a:t>
            </a:r>
            <a:r>
              <a:rPr sz="3400" b="1" spc="-190" dirty="0">
                <a:solidFill>
                  <a:srgbClr val="0070C0"/>
                </a:solidFill>
              </a:rPr>
              <a:t> </a:t>
            </a:r>
            <a:r>
              <a:rPr sz="3400" b="1" spc="130" dirty="0">
                <a:solidFill>
                  <a:srgbClr val="0070C0"/>
                </a:solidFill>
              </a:rPr>
              <a:t>aire</a:t>
            </a:r>
            <a:endParaRPr sz="34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99325" y="2932049"/>
            <a:ext cx="3079750" cy="57605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2075" marR="685165">
              <a:lnSpc>
                <a:spcPct val="133500"/>
              </a:lnSpc>
              <a:spcBef>
                <a:spcPts val="150"/>
              </a:spcBef>
            </a:pPr>
            <a:r>
              <a:rPr sz="1350" b="1" spc="-5" dirty="0">
                <a:solidFill>
                  <a:srgbClr val="FF0066"/>
                </a:solidFill>
                <a:latin typeface="Tahoma"/>
                <a:cs typeface="Tahoma"/>
              </a:rPr>
              <a:t>La</a:t>
            </a:r>
            <a:r>
              <a:rPr sz="1350" b="1" spc="-60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0066"/>
                </a:solidFill>
                <a:latin typeface="Tahoma"/>
                <a:cs typeface="Tahoma"/>
              </a:rPr>
              <a:t>caída</a:t>
            </a:r>
            <a:r>
              <a:rPr sz="1350" b="1" spc="-55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0066"/>
                </a:solidFill>
                <a:latin typeface="Tahoma"/>
                <a:cs typeface="Tahoma"/>
              </a:rPr>
              <a:t>de</a:t>
            </a:r>
            <a:r>
              <a:rPr sz="1350" b="1" spc="-60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FF0066"/>
                </a:solidFill>
                <a:latin typeface="Tahoma"/>
                <a:cs typeface="Tahoma"/>
              </a:rPr>
              <a:t>voltaje</a:t>
            </a:r>
            <a:r>
              <a:rPr sz="1350" b="1" spc="-55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spc="5" dirty="0">
                <a:solidFill>
                  <a:srgbClr val="FF0066"/>
                </a:solidFill>
                <a:latin typeface="Tahoma"/>
                <a:cs typeface="Tahoma"/>
              </a:rPr>
              <a:t>en</a:t>
            </a:r>
            <a:r>
              <a:rPr sz="1350" b="1" spc="-60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0066"/>
                </a:solidFill>
                <a:latin typeface="Tahoma"/>
                <a:cs typeface="Tahoma"/>
              </a:rPr>
              <a:t>cada </a:t>
            </a:r>
            <a:r>
              <a:rPr sz="1350" b="1" spc="-385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spc="5" dirty="0">
                <a:solidFill>
                  <a:srgbClr val="FF0066"/>
                </a:solidFill>
                <a:latin typeface="Tahoma"/>
                <a:cs typeface="Tahoma"/>
              </a:rPr>
              <a:t>deflector</a:t>
            </a:r>
            <a:r>
              <a:rPr sz="1350" b="1" spc="-55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0066"/>
                </a:solidFill>
                <a:latin typeface="Tahoma"/>
                <a:cs typeface="Tahoma"/>
              </a:rPr>
              <a:t>extingue</a:t>
            </a:r>
            <a:r>
              <a:rPr sz="1350" b="1" spc="-55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0066"/>
                </a:solidFill>
                <a:latin typeface="Tahoma"/>
                <a:cs typeface="Tahoma"/>
              </a:rPr>
              <a:t>el</a:t>
            </a:r>
            <a:r>
              <a:rPr sz="1350" b="1" spc="-55" dirty="0">
                <a:solidFill>
                  <a:srgbClr val="FF0066"/>
                </a:solidFill>
                <a:latin typeface="Tahoma"/>
                <a:cs typeface="Tahoma"/>
              </a:rPr>
              <a:t> </a:t>
            </a:r>
            <a:r>
              <a:rPr sz="1350" b="1" dirty="0">
                <a:solidFill>
                  <a:srgbClr val="FF0066"/>
                </a:solidFill>
                <a:latin typeface="Tahoma"/>
                <a:cs typeface="Tahoma"/>
              </a:rPr>
              <a:t>arco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8985" y="640207"/>
            <a:ext cx="534543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000" b="1" spc="125" dirty="0" smtClean="0">
                <a:solidFill>
                  <a:srgbClr val="0070C0"/>
                </a:solidFill>
              </a:rPr>
              <a:t>Interruptor</a:t>
            </a:r>
            <a:r>
              <a:rPr sz="3000" b="1" spc="125" dirty="0" err="1" smtClean="0">
                <a:solidFill>
                  <a:srgbClr val="0070C0"/>
                </a:solidFill>
              </a:rPr>
              <a:t>es</a:t>
            </a:r>
            <a:r>
              <a:rPr sz="3000" b="1" spc="-175" dirty="0" smtClean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50" dirty="0">
                <a:solidFill>
                  <a:srgbClr val="0070C0"/>
                </a:solidFill>
              </a:rPr>
              <a:t>chorro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aire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631606"/>
            <a:ext cx="10820400" cy="4900572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indent="-343535" algn="just">
              <a:spcBef>
                <a:spcPts val="530"/>
              </a:spcBef>
              <a:buSzPct val="145454"/>
              <a:buChar char="•"/>
              <a:tabLst>
                <a:tab pos="356235" algn="l"/>
              </a:tabLst>
            </a:pPr>
            <a:r>
              <a:rPr lang="es-ES" sz="2800" spc="90" dirty="0" smtClean="0">
                <a:latin typeface="Tahoma"/>
                <a:cs typeface="Tahoma"/>
              </a:rPr>
              <a:t>Interruptor</a:t>
            </a:r>
            <a:r>
              <a:rPr sz="2800" spc="-125" dirty="0" smtClean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chorro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aire</a:t>
            </a:r>
            <a:endParaRPr sz="2800" dirty="0">
              <a:latin typeface="Tahoma"/>
              <a:cs typeface="Tahoma"/>
            </a:endParaRPr>
          </a:p>
          <a:p>
            <a:pPr marL="469900" algn="just">
              <a:spcBef>
                <a:spcPts val="555"/>
              </a:spcBef>
            </a:pPr>
            <a:r>
              <a:rPr sz="2800" spc="-130" dirty="0">
                <a:latin typeface="Tahoma"/>
                <a:cs typeface="Tahoma"/>
              </a:rPr>
              <a:t>–</a:t>
            </a:r>
            <a:r>
              <a:rPr sz="2800" spc="-3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Interrumpe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arco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por:</a:t>
            </a:r>
            <a:endParaRPr sz="2800" dirty="0">
              <a:latin typeface="Tahoma"/>
              <a:cs typeface="Tahoma"/>
            </a:endParaRPr>
          </a:p>
          <a:p>
            <a:pPr marL="927100" algn="just">
              <a:spcBef>
                <a:spcPts val="915"/>
              </a:spcBef>
            </a:pPr>
            <a:r>
              <a:rPr sz="2800" spc="55" dirty="0">
                <a:latin typeface="Tahoma"/>
                <a:cs typeface="Tahoma"/>
              </a:rPr>
              <a:t>-Una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ráfaga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aire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alta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presión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para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estirar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enfriar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arco.</a:t>
            </a:r>
            <a:endParaRPr sz="2800" dirty="0">
              <a:latin typeface="Tahoma"/>
              <a:cs typeface="Tahoma"/>
            </a:endParaRPr>
          </a:p>
          <a:p>
            <a:pPr marL="927100" marR="1100455" algn="just">
              <a:lnSpc>
                <a:spcPct val="120000"/>
              </a:lnSpc>
              <a:spcBef>
                <a:spcPts val="580"/>
              </a:spcBef>
            </a:pPr>
            <a:r>
              <a:rPr sz="2800" spc="-5" dirty="0">
                <a:latin typeface="Tahoma"/>
                <a:cs typeface="Tahoma"/>
              </a:rPr>
              <a:t>-A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voltajes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más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altos,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aire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presurizado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medio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dieléctrico.</a:t>
            </a:r>
            <a:endParaRPr sz="2800" dirty="0">
              <a:latin typeface="Tahoma"/>
              <a:cs typeface="Tahoma"/>
            </a:endParaRPr>
          </a:p>
          <a:p>
            <a:pPr marL="927100" algn="just">
              <a:spcBef>
                <a:spcPts val="1205"/>
              </a:spcBef>
            </a:pPr>
            <a:r>
              <a:rPr sz="2800" spc="10" dirty="0">
                <a:latin typeface="Tahoma"/>
                <a:cs typeface="Tahoma"/>
              </a:rPr>
              <a:t>-La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energía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descompone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aire</a:t>
            </a:r>
            <a:endParaRPr sz="2800" dirty="0">
              <a:latin typeface="Tahoma"/>
              <a:cs typeface="Tahoma"/>
            </a:endParaRPr>
          </a:p>
          <a:p>
            <a:pPr marL="927100" algn="just">
              <a:spcBef>
                <a:spcPts val="1550"/>
              </a:spcBef>
            </a:pPr>
            <a:r>
              <a:rPr sz="2800" spc="30" dirty="0">
                <a:latin typeface="Tahoma"/>
                <a:cs typeface="Tahoma"/>
              </a:rPr>
              <a:t>-Resistencias</a:t>
            </a:r>
            <a:r>
              <a:rPr sz="2800" spc="-6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de</a:t>
            </a:r>
            <a:r>
              <a:rPr sz="2800" spc="-6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apertura</a:t>
            </a:r>
            <a:r>
              <a:rPr sz="2800" spc="-6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para</a:t>
            </a:r>
            <a:r>
              <a:rPr sz="2800" spc="-6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algunas</a:t>
            </a:r>
            <a:r>
              <a:rPr sz="2800" spc="-6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clasificaciones</a:t>
            </a:r>
            <a:endParaRPr sz="2800" dirty="0">
              <a:latin typeface="Tahoma"/>
              <a:cs typeface="Tahoma"/>
            </a:endParaRPr>
          </a:p>
          <a:p>
            <a:pPr marL="927100" algn="just">
              <a:spcBef>
                <a:spcPts val="1210"/>
              </a:spcBef>
            </a:pPr>
            <a:r>
              <a:rPr sz="2800" spc="35" dirty="0">
                <a:latin typeface="Tahoma"/>
                <a:cs typeface="Tahoma"/>
              </a:rPr>
              <a:t>-Alto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voltaje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arco,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altos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niveles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corte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corriente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8985" y="640207"/>
            <a:ext cx="534543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000" b="1" spc="125" dirty="0" smtClean="0">
                <a:solidFill>
                  <a:srgbClr val="0070C0"/>
                </a:solidFill>
              </a:rPr>
              <a:t>Interruptor</a:t>
            </a:r>
            <a:r>
              <a:rPr sz="3000" b="1" spc="125" dirty="0" err="1" smtClean="0">
                <a:solidFill>
                  <a:srgbClr val="0070C0"/>
                </a:solidFill>
              </a:rPr>
              <a:t>es</a:t>
            </a:r>
            <a:r>
              <a:rPr sz="3000" b="1" spc="-175" dirty="0" smtClean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50" dirty="0">
                <a:solidFill>
                  <a:srgbClr val="0070C0"/>
                </a:solidFill>
              </a:rPr>
              <a:t>chorro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aire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603465"/>
            <a:ext cx="10820400" cy="4547399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indent="-343535">
              <a:spcBef>
                <a:spcPts val="840"/>
              </a:spcBef>
              <a:buSzPct val="128000"/>
              <a:buChar char="•"/>
              <a:tabLst>
                <a:tab pos="356235" algn="l"/>
              </a:tabLst>
            </a:pPr>
            <a:r>
              <a:rPr lang="es-ES" sz="2800" spc="105" dirty="0" smtClean="0">
                <a:latin typeface="Tahoma"/>
                <a:cs typeface="Tahoma"/>
              </a:rPr>
              <a:t>P</a:t>
            </a:r>
            <a:r>
              <a:rPr sz="2800" spc="105" dirty="0" err="1" smtClean="0">
                <a:latin typeface="Tahoma"/>
                <a:cs typeface="Tahoma"/>
              </a:rPr>
              <a:t>orcelana</a:t>
            </a:r>
            <a:r>
              <a:rPr sz="2800" spc="-160" dirty="0" smtClean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presurizada</a:t>
            </a:r>
            <a:endParaRPr sz="2800" dirty="0">
              <a:latin typeface="Tahoma"/>
              <a:cs typeface="Tahoma"/>
            </a:endParaRPr>
          </a:p>
          <a:p>
            <a:pPr marL="469900">
              <a:spcBef>
                <a:spcPts val="825"/>
              </a:spcBef>
            </a:pPr>
            <a:r>
              <a:rPr sz="2800" spc="-130" dirty="0">
                <a:latin typeface="Tahoma"/>
                <a:cs typeface="Tahoma"/>
              </a:rPr>
              <a:t>–</a:t>
            </a:r>
            <a:r>
              <a:rPr sz="2800" spc="-2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300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-110" dirty="0">
                <a:latin typeface="Tahoma"/>
                <a:cs typeface="Tahoma"/>
              </a:rPr>
              <a:t>–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600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psig</a:t>
            </a:r>
            <a:endParaRPr sz="2800" dirty="0">
              <a:latin typeface="Tahoma"/>
              <a:cs typeface="Tahoma"/>
            </a:endParaRPr>
          </a:p>
          <a:p>
            <a:pPr marL="355600" indent="-343535">
              <a:spcBef>
                <a:spcPts val="1855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125" dirty="0">
                <a:latin typeface="Tahoma"/>
                <a:cs typeface="Tahoma"/>
              </a:rPr>
              <a:t>Muchos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contactos</a:t>
            </a:r>
            <a:endParaRPr sz="2800" dirty="0">
              <a:latin typeface="Tahoma"/>
              <a:cs typeface="Tahoma"/>
            </a:endParaRPr>
          </a:p>
          <a:p>
            <a:pPr marL="355600" indent="-343535">
              <a:spcBef>
                <a:spcPts val="209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70" dirty="0">
                <a:latin typeface="Tahoma"/>
                <a:cs typeface="Tahoma"/>
              </a:rPr>
              <a:t>Sistemas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compresores</a:t>
            </a:r>
            <a:endParaRPr sz="2800" dirty="0">
              <a:latin typeface="Tahoma"/>
              <a:cs typeface="Tahoma"/>
            </a:endParaRPr>
          </a:p>
          <a:p>
            <a:pPr marL="355600" indent="-343535">
              <a:spcBef>
                <a:spcPts val="1785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105" dirty="0">
                <a:latin typeface="Tahoma"/>
                <a:cs typeface="Tahoma"/>
              </a:rPr>
              <a:t>Complejo</a:t>
            </a:r>
            <a:endParaRPr sz="2800" dirty="0">
              <a:latin typeface="Tahoma"/>
              <a:cs typeface="Tahoma"/>
            </a:endParaRPr>
          </a:p>
          <a:p>
            <a:pPr marL="355600" indent="-343535">
              <a:spcBef>
                <a:spcPts val="2330"/>
              </a:spcBef>
              <a:buSzPct val="177777"/>
              <a:buChar char="•"/>
              <a:tabLst>
                <a:tab pos="356235" algn="l"/>
              </a:tabLst>
            </a:pPr>
            <a:r>
              <a:rPr sz="2800" spc="75" dirty="0">
                <a:latin typeface="Tahoma"/>
                <a:cs typeface="Tahoma"/>
              </a:rPr>
              <a:t>Ruidoso</a:t>
            </a:r>
            <a:endParaRPr sz="2800" dirty="0">
              <a:latin typeface="Tahoma"/>
              <a:cs typeface="Tahoma"/>
            </a:endParaRPr>
          </a:p>
          <a:p>
            <a:pPr marL="355600" indent="-343535">
              <a:spcBef>
                <a:spcPts val="215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60" dirty="0">
                <a:latin typeface="Tahoma"/>
                <a:cs typeface="Tahoma"/>
              </a:rPr>
              <a:t>Todavía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construido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(climas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muy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fríos)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-25" dirty="0">
                <a:latin typeface="Tahoma"/>
                <a:cs typeface="Tahoma"/>
              </a:rPr>
              <a:t>($$$$)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1600213"/>
            <a:ext cx="5257800" cy="50737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19400" y="609600"/>
            <a:ext cx="65532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000" b="1" spc="125" dirty="0" smtClean="0">
                <a:solidFill>
                  <a:srgbClr val="0070C0"/>
                </a:solidFill>
              </a:rPr>
              <a:t>Interruptor</a:t>
            </a:r>
            <a:r>
              <a:rPr sz="3000" b="1" spc="125" dirty="0" err="1" smtClean="0">
                <a:solidFill>
                  <a:srgbClr val="0070C0"/>
                </a:solidFill>
              </a:rPr>
              <a:t>es</a:t>
            </a:r>
            <a:r>
              <a:rPr sz="3000" b="1" spc="-175" dirty="0" smtClean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50" dirty="0">
                <a:solidFill>
                  <a:srgbClr val="0070C0"/>
                </a:solidFill>
              </a:rPr>
              <a:t>chorro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aire</a:t>
            </a:r>
            <a:endParaRPr sz="3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28214" y="304800"/>
            <a:ext cx="7735571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000" b="1" spc="125" dirty="0" smtClean="0">
                <a:solidFill>
                  <a:srgbClr val="0070C0"/>
                </a:solidFill>
              </a:rPr>
              <a:t>Interruptor</a:t>
            </a:r>
            <a:r>
              <a:rPr sz="3000" b="1" spc="-160" dirty="0" smtClean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35" dirty="0">
                <a:solidFill>
                  <a:srgbClr val="0070C0"/>
                </a:solidFill>
              </a:rPr>
              <a:t>explosión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30" dirty="0">
                <a:solidFill>
                  <a:srgbClr val="0070C0"/>
                </a:solidFill>
              </a:rPr>
              <a:t>gas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-95" dirty="0">
                <a:solidFill>
                  <a:srgbClr val="0070C0"/>
                </a:solidFill>
              </a:rPr>
              <a:t>(SF6)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799" y="779289"/>
            <a:ext cx="10820400" cy="597599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3535" algn="just">
              <a:lnSpc>
                <a:spcPts val="3200"/>
              </a:lnSpc>
              <a:spcBef>
                <a:spcPts val="900"/>
              </a:spcBef>
              <a:buSzPct val="123076"/>
              <a:buChar char="•"/>
              <a:tabLst>
                <a:tab pos="356235" algn="l"/>
              </a:tabLst>
            </a:pPr>
            <a:r>
              <a:rPr sz="2800" spc="114" dirty="0">
                <a:latin typeface="Tahoma"/>
                <a:cs typeface="Tahoma"/>
              </a:rPr>
              <a:t>Interrumpe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el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arco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usando:</a:t>
            </a:r>
            <a:endParaRPr sz="2800" dirty="0">
              <a:latin typeface="Tahoma"/>
              <a:cs typeface="Tahoma"/>
            </a:endParaRPr>
          </a:p>
          <a:p>
            <a:pPr marL="1155700" lvl="1" indent="-229235" algn="just">
              <a:lnSpc>
                <a:spcPts val="3200"/>
              </a:lnSpc>
              <a:spcBef>
                <a:spcPts val="1340"/>
              </a:spcBef>
              <a:buSzPct val="133333"/>
              <a:buChar char="•"/>
              <a:tabLst>
                <a:tab pos="1156335" algn="l"/>
              </a:tabLst>
            </a:pPr>
            <a:r>
              <a:rPr lang="es-ES" sz="2800" spc="75" dirty="0" smtClean="0">
                <a:latin typeface="Tahoma"/>
                <a:cs typeface="Tahoma"/>
              </a:rPr>
              <a:t>Gas </a:t>
            </a:r>
            <a:r>
              <a:rPr sz="2800" spc="-10" dirty="0" smtClean="0">
                <a:latin typeface="Tahoma"/>
                <a:cs typeface="Tahoma"/>
              </a:rPr>
              <a:t>SF</a:t>
            </a:r>
            <a:r>
              <a:rPr lang="es-ES" sz="2800" spc="-10" dirty="0" smtClean="0">
                <a:latin typeface="Tahoma"/>
                <a:cs typeface="Tahoma"/>
              </a:rPr>
              <a:t>6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lang="es-ES" sz="2800" spc="85" dirty="0" smtClean="0">
                <a:latin typeface="Tahoma"/>
                <a:cs typeface="Tahoma"/>
              </a:rPr>
              <a:t>a </a:t>
            </a:r>
            <a:r>
              <a:rPr sz="2800" spc="45" dirty="0" err="1" smtClean="0">
                <a:latin typeface="Tahoma"/>
                <a:cs typeface="Tahoma"/>
              </a:rPr>
              <a:t>baja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75" dirty="0" err="1" smtClean="0">
                <a:latin typeface="Tahoma"/>
                <a:cs typeface="Tahoma"/>
              </a:rPr>
              <a:t>presión</a:t>
            </a:r>
            <a:r>
              <a:rPr lang="es-ES" sz="2800" spc="75" dirty="0" smtClean="0">
                <a:latin typeface="Tahoma"/>
                <a:cs typeface="Tahoma"/>
              </a:rPr>
              <a:t> </a:t>
            </a:r>
            <a:r>
              <a:rPr sz="2800" spc="105" dirty="0" err="1" smtClean="0">
                <a:latin typeface="Tahoma"/>
                <a:cs typeface="Tahoma"/>
              </a:rPr>
              <a:t>como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dieléctrico.</a:t>
            </a:r>
            <a:endParaRPr sz="2800" dirty="0">
              <a:latin typeface="Tahoma"/>
              <a:cs typeface="Tahoma"/>
            </a:endParaRPr>
          </a:p>
          <a:p>
            <a:pPr marL="1155700" marR="5080" lvl="1" indent="-228600" algn="just">
              <a:lnSpc>
                <a:spcPts val="3200"/>
              </a:lnSpc>
              <a:spcBef>
                <a:spcPts val="535"/>
              </a:spcBef>
              <a:buSzPct val="150000"/>
              <a:buChar char="•"/>
              <a:tabLst>
                <a:tab pos="1156335" algn="l"/>
              </a:tabLst>
            </a:pPr>
            <a:r>
              <a:rPr sz="2800" spc="90" dirty="0">
                <a:latin typeface="Tahoma"/>
                <a:cs typeface="Tahoma"/>
              </a:rPr>
              <a:t>Una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explosión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lang="es-ES" sz="2800" spc="-80" dirty="0" smtClean="0">
                <a:latin typeface="Tahoma"/>
                <a:cs typeface="Tahoma"/>
              </a:rPr>
              <a:t>del </a:t>
            </a:r>
            <a:r>
              <a:rPr lang="es-ES" sz="2800" spc="65" dirty="0" smtClean="0">
                <a:latin typeface="Tahoma"/>
                <a:cs typeface="Tahoma"/>
              </a:rPr>
              <a:t>gas</a:t>
            </a:r>
            <a:r>
              <a:rPr lang="es-ES" sz="2800" spc="-80" dirty="0" smtClean="0">
                <a:latin typeface="Tahoma"/>
                <a:cs typeface="Tahoma"/>
              </a:rPr>
              <a:t> </a:t>
            </a:r>
            <a:r>
              <a:rPr sz="2800" spc="-10" dirty="0" smtClean="0">
                <a:latin typeface="Tahoma"/>
                <a:cs typeface="Tahoma"/>
              </a:rPr>
              <a:t>SF</a:t>
            </a:r>
            <a:r>
              <a:rPr lang="es-ES" sz="2800" spc="60" dirty="0">
                <a:latin typeface="Tahoma"/>
                <a:cs typeface="Tahoma"/>
              </a:rPr>
              <a:t>6</a:t>
            </a:r>
            <a:r>
              <a:rPr sz="2800" spc="-80" dirty="0" smtClean="0">
                <a:latin typeface="Tahoma"/>
                <a:cs typeface="Tahoma"/>
              </a:rPr>
              <a:t> </a:t>
            </a:r>
            <a:r>
              <a:rPr lang="es-ES" sz="2800" spc="75" dirty="0" smtClean="0">
                <a:latin typeface="Tahoma"/>
                <a:cs typeface="Tahoma"/>
              </a:rPr>
              <a:t>a </a:t>
            </a:r>
            <a:r>
              <a:rPr sz="2800" spc="50" dirty="0" err="1" smtClean="0">
                <a:latin typeface="Tahoma"/>
                <a:cs typeface="Tahoma"/>
              </a:rPr>
              <a:t>alta</a:t>
            </a:r>
            <a:r>
              <a:rPr sz="2800" spc="-80" dirty="0" smtClean="0">
                <a:latin typeface="Tahoma"/>
                <a:cs typeface="Tahoma"/>
              </a:rPr>
              <a:t> </a:t>
            </a:r>
            <a:r>
              <a:rPr sz="2800" spc="60" dirty="0" err="1" smtClean="0">
                <a:latin typeface="Tahoma"/>
                <a:cs typeface="Tahoma"/>
              </a:rPr>
              <a:t>presión</a:t>
            </a:r>
            <a:r>
              <a:rPr lang="es-ES" sz="2800" spc="60" dirty="0" smtClean="0">
                <a:latin typeface="Tahoma"/>
                <a:cs typeface="Tahoma"/>
              </a:rPr>
              <a:t> </a:t>
            </a:r>
            <a:r>
              <a:rPr sz="2800" spc="55" dirty="0" smtClean="0">
                <a:latin typeface="Tahoma"/>
                <a:cs typeface="Tahoma"/>
              </a:rPr>
              <a:t>(</a:t>
            </a:r>
            <a:r>
              <a:rPr sz="2800" spc="55" dirty="0">
                <a:latin typeface="Tahoma"/>
                <a:cs typeface="Tahoma"/>
              </a:rPr>
              <a:t>almacenado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depósito) </a:t>
            </a:r>
            <a:r>
              <a:rPr sz="2800" spc="-484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se </a:t>
            </a:r>
            <a:r>
              <a:rPr sz="2800" spc="65" dirty="0">
                <a:latin typeface="Tahoma"/>
                <a:cs typeface="Tahoma"/>
              </a:rPr>
              <a:t>usa </a:t>
            </a:r>
            <a:r>
              <a:rPr sz="2800" spc="70" dirty="0">
                <a:latin typeface="Tahoma"/>
                <a:cs typeface="Tahoma"/>
              </a:rPr>
              <a:t>para </a:t>
            </a:r>
            <a:r>
              <a:rPr sz="2800" spc="60" dirty="0">
                <a:latin typeface="Tahoma"/>
                <a:cs typeface="Tahoma"/>
              </a:rPr>
              <a:t>estirar </a:t>
            </a:r>
            <a:r>
              <a:rPr sz="2800" spc="15" dirty="0">
                <a:latin typeface="Tahoma"/>
                <a:cs typeface="Tahoma"/>
              </a:rPr>
              <a:t>y </a:t>
            </a:r>
            <a:r>
              <a:rPr sz="2800" spc="65" dirty="0">
                <a:latin typeface="Tahoma"/>
                <a:cs typeface="Tahoma"/>
              </a:rPr>
              <a:t>enfriar </a:t>
            </a:r>
            <a:r>
              <a:rPr sz="2800" spc="50" dirty="0">
                <a:latin typeface="Tahoma"/>
                <a:cs typeface="Tahoma"/>
              </a:rPr>
              <a:t>el </a:t>
            </a:r>
            <a:r>
              <a:rPr sz="2800" spc="40" dirty="0">
                <a:latin typeface="Tahoma"/>
                <a:cs typeface="Tahoma"/>
              </a:rPr>
              <a:t>arco. En </a:t>
            </a:r>
            <a:r>
              <a:rPr sz="2800" spc="60" dirty="0">
                <a:latin typeface="Tahoma"/>
                <a:cs typeface="Tahoma"/>
              </a:rPr>
              <a:t>asociación </a:t>
            </a:r>
            <a:r>
              <a:rPr sz="2800" spc="75" dirty="0">
                <a:latin typeface="Tahoma"/>
                <a:cs typeface="Tahoma"/>
              </a:rPr>
              <a:t>con </a:t>
            </a:r>
            <a:r>
              <a:rPr sz="2800" spc="80" dirty="0" smtClean="0">
                <a:latin typeface="Tahoma"/>
                <a:cs typeface="Tahoma"/>
              </a:rPr>
              <a:t>un </a:t>
            </a:r>
            <a:r>
              <a:rPr lang="es-ES" sz="2800" spc="65" dirty="0" smtClean="0">
                <a:latin typeface="Tahoma"/>
                <a:cs typeface="Tahoma"/>
              </a:rPr>
              <a:t>soplado</a:t>
            </a:r>
            <a:r>
              <a:rPr sz="2800" spc="65" dirty="0" smtClean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 </a:t>
            </a:r>
            <a:r>
              <a:rPr sz="2800" spc="60" dirty="0" err="1" smtClean="0">
                <a:latin typeface="Tahoma"/>
                <a:cs typeface="Tahoma"/>
              </a:rPr>
              <a:t>aire</a:t>
            </a:r>
            <a:r>
              <a:rPr sz="2800" spc="-90" dirty="0" smtClean="0">
                <a:latin typeface="Tahoma"/>
                <a:cs typeface="Tahoma"/>
              </a:rPr>
              <a:t> </a:t>
            </a:r>
            <a:r>
              <a:rPr sz="2800" spc="75" dirty="0" err="1">
                <a:latin typeface="Tahoma"/>
                <a:cs typeface="Tahoma"/>
              </a:rPr>
              <a:t>comprimido</a:t>
            </a:r>
            <a:r>
              <a:rPr sz="2800" spc="75" dirty="0" smtClean="0">
                <a:latin typeface="Tahoma"/>
                <a:cs typeface="Tahoma"/>
              </a:rPr>
              <a:t>.</a:t>
            </a:r>
            <a:endParaRPr lang="es-ES" sz="2800" spc="75" dirty="0" smtClean="0">
              <a:latin typeface="Tahoma"/>
              <a:cs typeface="Tahoma"/>
            </a:endParaRPr>
          </a:p>
          <a:p>
            <a:pPr marL="1155700" marR="5080" lvl="1" indent="-228600" algn="just">
              <a:lnSpc>
                <a:spcPts val="3200"/>
              </a:lnSpc>
              <a:spcBef>
                <a:spcPts val="535"/>
              </a:spcBef>
              <a:buSzPct val="150000"/>
              <a:buChar char="•"/>
              <a:tabLst>
                <a:tab pos="1156335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348615" indent="-343535" algn="just">
              <a:lnSpc>
                <a:spcPts val="3200"/>
              </a:lnSpc>
              <a:spcBef>
                <a:spcPts val="615"/>
              </a:spcBef>
              <a:buSzPct val="144444"/>
              <a:buChar char="•"/>
              <a:tabLst>
                <a:tab pos="355600" algn="l"/>
                <a:tab pos="356235" algn="l"/>
              </a:tabLst>
            </a:pPr>
            <a:r>
              <a:rPr sz="2800" spc="25" dirty="0">
                <a:latin typeface="Tahoma"/>
                <a:cs typeface="Tahoma"/>
              </a:rPr>
              <a:t>Se </a:t>
            </a:r>
            <a:r>
              <a:rPr sz="2800" spc="85" dirty="0">
                <a:latin typeface="Tahoma"/>
                <a:cs typeface="Tahoma"/>
              </a:rPr>
              <a:t>permite </a:t>
            </a:r>
            <a:r>
              <a:rPr sz="2800" spc="95" dirty="0">
                <a:latin typeface="Tahoma"/>
                <a:cs typeface="Tahoma"/>
              </a:rPr>
              <a:t>que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75" dirty="0">
                <a:latin typeface="Tahoma"/>
                <a:cs typeface="Tahoma"/>
              </a:rPr>
              <a:t>gas </a:t>
            </a:r>
            <a:r>
              <a:rPr sz="2800" spc="85" dirty="0">
                <a:latin typeface="Tahoma"/>
                <a:cs typeface="Tahoma"/>
              </a:rPr>
              <a:t>en </a:t>
            </a:r>
            <a:r>
              <a:rPr sz="2800" spc="80" dirty="0">
                <a:latin typeface="Tahoma"/>
                <a:cs typeface="Tahoma"/>
              </a:rPr>
              <a:t>expansión </a:t>
            </a:r>
            <a:r>
              <a:rPr sz="2800" spc="65" dirty="0">
                <a:latin typeface="Tahoma"/>
                <a:cs typeface="Tahoma"/>
              </a:rPr>
              <a:t>escape hacia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75" dirty="0">
                <a:latin typeface="Tahoma"/>
                <a:cs typeface="Tahoma"/>
              </a:rPr>
              <a:t>interior del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tanque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cabeza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interruptor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través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interior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del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contacto </a:t>
            </a:r>
            <a:r>
              <a:rPr sz="2800" spc="-55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estacionario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hueco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bocinas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arco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 err="1">
                <a:latin typeface="Tahoma"/>
                <a:cs typeface="Tahoma"/>
              </a:rPr>
              <a:t>móvil</a:t>
            </a:r>
            <a:r>
              <a:rPr sz="2800" spc="55" dirty="0" smtClean="0">
                <a:latin typeface="Tahoma"/>
                <a:cs typeface="Tahoma"/>
              </a:rPr>
              <a:t>.</a:t>
            </a:r>
            <a:endParaRPr lang="es-ES" sz="2800" spc="55" dirty="0" smtClean="0">
              <a:latin typeface="Tahoma"/>
              <a:cs typeface="Tahoma"/>
            </a:endParaRPr>
          </a:p>
          <a:p>
            <a:pPr marL="355600" marR="348615" indent="-343535" algn="just">
              <a:lnSpc>
                <a:spcPts val="3200"/>
              </a:lnSpc>
              <a:spcBef>
                <a:spcPts val="615"/>
              </a:spcBef>
              <a:buSzPct val="144444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534035" indent="-343535" algn="just">
              <a:lnSpc>
                <a:spcPts val="3200"/>
              </a:lnSpc>
              <a:spcBef>
                <a:spcPts val="580"/>
              </a:spcBef>
              <a:buSzPct val="162500"/>
              <a:buChar char="•"/>
              <a:tabLst>
                <a:tab pos="355600" algn="l"/>
                <a:tab pos="356235" algn="l"/>
              </a:tabLst>
            </a:pPr>
            <a:r>
              <a:rPr sz="2800" spc="35" dirty="0">
                <a:latin typeface="Tahoma"/>
                <a:cs typeface="Tahoma"/>
              </a:rPr>
              <a:t>Este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tipo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lang="es-ES" sz="2800" spc="65" dirty="0" smtClean="0">
                <a:latin typeface="Tahoma"/>
                <a:cs typeface="Tahoma"/>
              </a:rPr>
              <a:t>interruptor</a:t>
            </a:r>
            <a:r>
              <a:rPr sz="2800" spc="65" dirty="0" err="1" smtClean="0">
                <a:latin typeface="Tahoma"/>
                <a:cs typeface="Tahoma"/>
              </a:rPr>
              <a:t>es</a:t>
            </a:r>
            <a:r>
              <a:rPr sz="2800" spc="-80" dirty="0" smtClean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también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conocen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95" dirty="0" err="1">
                <a:latin typeface="Tahoma"/>
                <a:cs typeface="Tahoma"/>
              </a:rPr>
              <a:t>como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lang="es-ES" sz="2800" spc="65" dirty="0" smtClean="0">
                <a:latin typeface="Tahoma"/>
                <a:cs typeface="Tahoma"/>
              </a:rPr>
              <a:t>interruptor</a:t>
            </a:r>
            <a:r>
              <a:rPr sz="2800" spc="65" dirty="0" err="1" smtClean="0">
                <a:latin typeface="Tahoma"/>
                <a:cs typeface="Tahoma"/>
              </a:rPr>
              <a:t>es</a:t>
            </a:r>
            <a:r>
              <a:rPr sz="2800" spc="-80" dirty="0" smtClean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"tanque </a:t>
            </a:r>
            <a:r>
              <a:rPr sz="2800" spc="-484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vivo" ya </a:t>
            </a:r>
            <a:r>
              <a:rPr sz="2800" spc="85" dirty="0">
                <a:latin typeface="Tahoma"/>
                <a:cs typeface="Tahoma"/>
              </a:rPr>
              <a:t>que </a:t>
            </a:r>
            <a:r>
              <a:rPr sz="2800" spc="50" dirty="0">
                <a:latin typeface="Tahoma"/>
                <a:cs typeface="Tahoma"/>
              </a:rPr>
              <a:t>el </a:t>
            </a:r>
            <a:r>
              <a:rPr sz="2800" spc="75" dirty="0">
                <a:latin typeface="Tahoma"/>
                <a:cs typeface="Tahoma"/>
              </a:rPr>
              <a:t>tanque en </a:t>
            </a:r>
            <a:r>
              <a:rPr sz="2800" spc="50" dirty="0">
                <a:latin typeface="Tahoma"/>
                <a:cs typeface="Tahoma"/>
              </a:rPr>
              <a:t>el </a:t>
            </a:r>
            <a:r>
              <a:rPr sz="2800" spc="85" dirty="0">
                <a:latin typeface="Tahoma"/>
                <a:cs typeface="Tahoma"/>
              </a:rPr>
              <a:t>que </a:t>
            </a:r>
            <a:r>
              <a:rPr sz="2800" spc="55" dirty="0">
                <a:latin typeface="Tahoma"/>
                <a:cs typeface="Tahoma"/>
              </a:rPr>
              <a:t>se </a:t>
            </a:r>
            <a:r>
              <a:rPr sz="2800" spc="70" dirty="0">
                <a:latin typeface="Tahoma"/>
                <a:cs typeface="Tahoma"/>
              </a:rPr>
              <a:t>encuentran </a:t>
            </a:r>
            <a:r>
              <a:rPr sz="2800" spc="65" dirty="0">
                <a:latin typeface="Tahoma"/>
                <a:cs typeface="Tahoma"/>
              </a:rPr>
              <a:t>los </a:t>
            </a:r>
            <a:r>
              <a:rPr sz="2800" spc="60" dirty="0">
                <a:latin typeface="Tahoma"/>
                <a:cs typeface="Tahoma"/>
              </a:rPr>
              <a:t>contactos </a:t>
            </a:r>
            <a:r>
              <a:rPr sz="2800" spc="95" dirty="0">
                <a:latin typeface="Tahoma"/>
                <a:cs typeface="Tahoma"/>
              </a:rPr>
              <a:t>no </a:t>
            </a:r>
            <a:r>
              <a:rPr sz="2800" spc="50" dirty="0">
                <a:latin typeface="Tahoma"/>
                <a:cs typeface="Tahoma"/>
              </a:rPr>
              <a:t>está </a:t>
            </a:r>
            <a:r>
              <a:rPr sz="2800" spc="5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conectado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tierra.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828800" y="1181100"/>
            <a:ext cx="6233160" cy="5029200"/>
            <a:chOff x="304800" y="1181100"/>
            <a:chExt cx="6233160" cy="5029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181100"/>
              <a:ext cx="5943600" cy="50292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921250" y="1772538"/>
              <a:ext cx="846455" cy="403225"/>
            </a:xfrm>
            <a:custGeom>
              <a:avLst/>
              <a:gdLst/>
              <a:ahLst/>
              <a:cxnLst/>
              <a:rect l="l" t="t" r="r" b="b"/>
              <a:pathLst>
                <a:path w="846454" h="403225">
                  <a:moveTo>
                    <a:pt x="80390" y="299085"/>
                  </a:moveTo>
                  <a:lnTo>
                    <a:pt x="0" y="398399"/>
                  </a:lnTo>
                  <a:lnTo>
                    <a:pt x="127762" y="403098"/>
                  </a:lnTo>
                  <a:lnTo>
                    <a:pt x="115557" y="376300"/>
                  </a:lnTo>
                  <a:lnTo>
                    <a:pt x="94614" y="376300"/>
                  </a:lnTo>
                  <a:lnTo>
                    <a:pt x="78866" y="341630"/>
                  </a:lnTo>
                  <a:lnTo>
                    <a:pt x="96182" y="333758"/>
                  </a:lnTo>
                  <a:lnTo>
                    <a:pt x="80390" y="299085"/>
                  </a:lnTo>
                  <a:close/>
                </a:path>
                <a:path w="846454" h="403225">
                  <a:moveTo>
                    <a:pt x="96182" y="333758"/>
                  </a:moveTo>
                  <a:lnTo>
                    <a:pt x="78866" y="341630"/>
                  </a:lnTo>
                  <a:lnTo>
                    <a:pt x="94614" y="376300"/>
                  </a:lnTo>
                  <a:lnTo>
                    <a:pt x="111965" y="368413"/>
                  </a:lnTo>
                  <a:lnTo>
                    <a:pt x="96182" y="333758"/>
                  </a:lnTo>
                  <a:close/>
                </a:path>
                <a:path w="846454" h="403225">
                  <a:moveTo>
                    <a:pt x="111965" y="368413"/>
                  </a:moveTo>
                  <a:lnTo>
                    <a:pt x="94614" y="376300"/>
                  </a:lnTo>
                  <a:lnTo>
                    <a:pt x="115557" y="376300"/>
                  </a:lnTo>
                  <a:lnTo>
                    <a:pt x="111965" y="368413"/>
                  </a:lnTo>
                  <a:close/>
                </a:path>
                <a:path w="846454" h="403225">
                  <a:moveTo>
                    <a:pt x="830326" y="0"/>
                  </a:moveTo>
                  <a:lnTo>
                    <a:pt x="96182" y="333758"/>
                  </a:lnTo>
                  <a:lnTo>
                    <a:pt x="111965" y="368413"/>
                  </a:lnTo>
                  <a:lnTo>
                    <a:pt x="846074" y="34671"/>
                  </a:lnTo>
                  <a:lnTo>
                    <a:pt x="83032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59450" y="1789937"/>
              <a:ext cx="762000" cy="0"/>
            </a:xfrm>
            <a:custGeom>
              <a:avLst/>
              <a:gdLst/>
              <a:ahLst/>
              <a:cxnLst/>
              <a:rect l="l" t="t" r="r" b="b"/>
              <a:pathLst>
                <a:path w="762000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86200" y="2252344"/>
              <a:ext cx="2651760" cy="2481580"/>
            </a:xfrm>
            <a:custGeom>
              <a:avLst/>
              <a:gdLst/>
              <a:ahLst/>
              <a:cxnLst/>
              <a:rect l="l" t="t" r="r" b="b"/>
              <a:pathLst>
                <a:path w="2651759" h="2481579">
                  <a:moveTo>
                    <a:pt x="743966" y="2184019"/>
                  </a:moveTo>
                  <a:lnTo>
                    <a:pt x="729361" y="2148840"/>
                  </a:lnTo>
                  <a:lnTo>
                    <a:pt x="98298" y="2410637"/>
                  </a:lnTo>
                  <a:lnTo>
                    <a:pt x="83693" y="2375408"/>
                  </a:lnTo>
                  <a:lnTo>
                    <a:pt x="0" y="2472055"/>
                  </a:lnTo>
                  <a:lnTo>
                    <a:pt x="127508" y="2481072"/>
                  </a:lnTo>
                  <a:lnTo>
                    <a:pt x="115912" y="2453132"/>
                  </a:lnTo>
                  <a:lnTo>
                    <a:pt x="112877" y="2445816"/>
                  </a:lnTo>
                  <a:lnTo>
                    <a:pt x="743966" y="2184019"/>
                  </a:lnTo>
                  <a:close/>
                </a:path>
                <a:path w="2651759" h="2481579">
                  <a:moveTo>
                    <a:pt x="2651747" y="376174"/>
                  </a:moveTo>
                  <a:lnTo>
                    <a:pt x="954049" y="37388"/>
                  </a:lnTo>
                  <a:lnTo>
                    <a:pt x="954798" y="33655"/>
                  </a:lnTo>
                  <a:lnTo>
                    <a:pt x="961517" y="0"/>
                  </a:lnTo>
                  <a:lnTo>
                    <a:pt x="838200" y="33655"/>
                  </a:lnTo>
                  <a:lnTo>
                    <a:pt x="939165" y="112014"/>
                  </a:lnTo>
                  <a:lnTo>
                    <a:pt x="946594" y="74739"/>
                  </a:lnTo>
                  <a:lnTo>
                    <a:pt x="2644267" y="413512"/>
                  </a:lnTo>
                  <a:lnTo>
                    <a:pt x="2651747" y="376174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51502" y="4418838"/>
              <a:ext cx="1828800" cy="0"/>
            </a:xfrm>
            <a:custGeom>
              <a:avLst/>
              <a:gdLst/>
              <a:ahLst/>
              <a:cxnLst/>
              <a:rect l="l" t="t" r="r" b="b"/>
              <a:pathLst>
                <a:path w="1828800">
                  <a:moveTo>
                    <a:pt x="0" y="0"/>
                  </a:moveTo>
                  <a:lnTo>
                    <a:pt x="18288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19400" y="5248275"/>
              <a:ext cx="3715385" cy="789305"/>
            </a:xfrm>
            <a:custGeom>
              <a:avLst/>
              <a:gdLst/>
              <a:ahLst/>
              <a:cxnLst/>
              <a:rect l="l" t="t" r="r" b="b"/>
              <a:pathLst>
                <a:path w="3715384" h="789304">
                  <a:moveTo>
                    <a:pt x="1810512" y="753808"/>
                  </a:moveTo>
                  <a:lnTo>
                    <a:pt x="113233" y="81534"/>
                  </a:lnTo>
                  <a:lnTo>
                    <a:pt x="116001" y="74549"/>
                  </a:lnTo>
                  <a:lnTo>
                    <a:pt x="127254" y="46101"/>
                  </a:lnTo>
                  <a:lnTo>
                    <a:pt x="0" y="57150"/>
                  </a:lnTo>
                  <a:lnTo>
                    <a:pt x="85217" y="152400"/>
                  </a:lnTo>
                  <a:lnTo>
                    <a:pt x="99212" y="116992"/>
                  </a:lnTo>
                  <a:lnTo>
                    <a:pt x="1796415" y="789241"/>
                  </a:lnTo>
                  <a:lnTo>
                    <a:pt x="1810512" y="753808"/>
                  </a:lnTo>
                  <a:close/>
                </a:path>
                <a:path w="3715384" h="789304">
                  <a:moveTo>
                    <a:pt x="3714877" y="38100"/>
                  </a:moveTo>
                  <a:lnTo>
                    <a:pt x="1847977" y="38100"/>
                  </a:lnTo>
                  <a:lnTo>
                    <a:pt x="1847977" y="0"/>
                  </a:lnTo>
                  <a:lnTo>
                    <a:pt x="1733677" y="57150"/>
                  </a:lnTo>
                  <a:lnTo>
                    <a:pt x="1847977" y="114300"/>
                  </a:lnTo>
                  <a:lnTo>
                    <a:pt x="1847977" y="76200"/>
                  </a:lnTo>
                  <a:lnTo>
                    <a:pt x="3714877" y="76200"/>
                  </a:lnTo>
                  <a:lnTo>
                    <a:pt x="3714877" y="3810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22927" y="6019800"/>
              <a:ext cx="1828800" cy="0"/>
            </a:xfrm>
            <a:custGeom>
              <a:avLst/>
              <a:gdLst/>
              <a:ahLst/>
              <a:cxnLst/>
              <a:rect l="l" t="t" r="r" b="b"/>
              <a:pathLst>
                <a:path w="1828800">
                  <a:moveTo>
                    <a:pt x="0" y="0"/>
                  </a:moveTo>
                  <a:lnTo>
                    <a:pt x="18288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362200" y="464565"/>
            <a:ext cx="7848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000" b="1" spc="125" dirty="0" smtClean="0">
                <a:solidFill>
                  <a:srgbClr val="0070C0"/>
                </a:solidFill>
              </a:rPr>
              <a:t>Interruptor</a:t>
            </a:r>
            <a:r>
              <a:rPr sz="3000" b="1" spc="-160" dirty="0" smtClean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35" dirty="0">
                <a:solidFill>
                  <a:srgbClr val="0070C0"/>
                </a:solidFill>
              </a:rPr>
              <a:t>explosión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30" dirty="0">
                <a:solidFill>
                  <a:srgbClr val="0070C0"/>
                </a:solidFill>
              </a:rPr>
              <a:t>gas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-95" dirty="0">
                <a:solidFill>
                  <a:srgbClr val="0070C0"/>
                </a:solidFill>
              </a:rPr>
              <a:t>(SF6)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45450" y="1600263"/>
            <a:ext cx="1974850" cy="29238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92075">
              <a:spcBef>
                <a:spcPts val="840"/>
              </a:spcBef>
            </a:pPr>
            <a:r>
              <a:rPr sz="1200" b="1" spc="-15" dirty="0">
                <a:latin typeface="Tahoma"/>
                <a:cs typeface="Tahoma"/>
              </a:rPr>
              <a:t>Cabeza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10" dirty="0">
                <a:latin typeface="Tahoma"/>
                <a:cs typeface="Tahoma"/>
              </a:rPr>
              <a:t>interruptora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58277" y="2457514"/>
            <a:ext cx="1593850" cy="31867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2715" rIns="0" bIns="0" rtlCol="0">
            <a:spAutoFit/>
          </a:bodyPr>
          <a:lstStyle/>
          <a:p>
            <a:pPr marL="92075">
              <a:spcBef>
                <a:spcPts val="1045"/>
              </a:spcBef>
            </a:pPr>
            <a:r>
              <a:rPr sz="1200" b="1" dirty="0">
                <a:latin typeface="Tahoma"/>
                <a:cs typeface="Tahoma"/>
              </a:rPr>
              <a:t>Puerta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acceso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04607" y="3434970"/>
            <a:ext cx="15411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5" dirty="0">
                <a:latin typeface="Tahoma"/>
                <a:cs typeface="Tahoma"/>
              </a:rPr>
              <a:t>interruptor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corriente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230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kV</a:t>
            </a:r>
            <a:endParaRPr sz="1200" dirty="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 dirty="0"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b="1" spc="-20" dirty="0">
                <a:latin typeface="Tahoma"/>
                <a:cs typeface="Tahoma"/>
              </a:rPr>
              <a:t>(Tanque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vivo)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13700" y="4229164"/>
            <a:ext cx="2432050" cy="29174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spcBef>
                <a:spcPts val="55"/>
              </a:spcBef>
            </a:pPr>
            <a:endParaRPr sz="950">
              <a:latin typeface="Times New Roman"/>
              <a:cs typeface="Times New Roman"/>
            </a:endParaRPr>
          </a:p>
          <a:p>
            <a:pPr marL="92075"/>
            <a:r>
              <a:rPr sz="900" b="1" spc="-5" dirty="0">
                <a:latin typeface="Tahoma"/>
                <a:cs typeface="Tahoma"/>
              </a:rPr>
              <a:t>Varillas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tracción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horizontales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45450" y="4782287"/>
            <a:ext cx="1784350" cy="56297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92075">
              <a:spcBef>
                <a:spcPts val="450"/>
              </a:spcBef>
            </a:pPr>
            <a:r>
              <a:rPr sz="1200" b="1" spc="10" dirty="0">
                <a:latin typeface="Tahoma"/>
                <a:cs typeface="Tahoma"/>
              </a:rPr>
              <a:t>Alta</a:t>
            </a:r>
            <a:r>
              <a:rPr sz="1200" b="1" spc="-9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presión</a:t>
            </a:r>
            <a:endParaRPr sz="1200" dirty="0">
              <a:latin typeface="Tahoma"/>
              <a:cs typeface="Tahoma"/>
            </a:endParaRPr>
          </a:p>
          <a:p>
            <a:pPr marL="92075">
              <a:spcBef>
                <a:spcPts val="990"/>
              </a:spcBef>
            </a:pPr>
            <a:r>
              <a:rPr sz="1200" b="1" dirty="0">
                <a:latin typeface="Tahoma"/>
                <a:cs typeface="Tahoma"/>
              </a:rPr>
              <a:t>Tanque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55" dirty="0">
                <a:latin typeface="Tahoma"/>
                <a:cs typeface="Tahoma"/>
              </a:rPr>
              <a:t> SF6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4302" y="5821363"/>
            <a:ext cx="1987550" cy="53604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92075">
              <a:spcBef>
                <a:spcPts val="5"/>
              </a:spcBef>
            </a:pPr>
            <a:r>
              <a:rPr sz="1200" b="1" dirty="0">
                <a:latin typeface="Tahoma"/>
                <a:cs typeface="Tahoma"/>
              </a:rPr>
              <a:t>Calentador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tanque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40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SF6</a:t>
            </a:r>
            <a:endParaRPr sz="12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0050" y="1974850"/>
            <a:ext cx="4959350" cy="4578350"/>
            <a:chOff x="146050" y="1974850"/>
            <a:chExt cx="4959350" cy="4578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3048000"/>
              <a:ext cx="4724400" cy="35052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1600" y="2589276"/>
              <a:ext cx="143510" cy="992505"/>
            </a:xfrm>
            <a:custGeom>
              <a:avLst/>
              <a:gdLst/>
              <a:ahLst/>
              <a:cxnLst/>
              <a:rect l="l" t="t" r="r" b="b"/>
              <a:pathLst>
                <a:path w="143509" h="992504">
                  <a:moveTo>
                    <a:pt x="67432" y="879602"/>
                  </a:moveTo>
                  <a:lnTo>
                    <a:pt x="29451" y="882523"/>
                  </a:lnTo>
                  <a:lnTo>
                    <a:pt x="95199" y="992124"/>
                  </a:lnTo>
                  <a:lnTo>
                    <a:pt x="133269" y="898651"/>
                  </a:lnTo>
                  <a:lnTo>
                    <a:pt x="68897" y="898651"/>
                  </a:lnTo>
                  <a:lnTo>
                    <a:pt x="67432" y="879602"/>
                  </a:lnTo>
                  <a:close/>
                </a:path>
                <a:path w="143509" h="992504">
                  <a:moveTo>
                    <a:pt x="105418" y="876681"/>
                  </a:moveTo>
                  <a:lnTo>
                    <a:pt x="67432" y="879602"/>
                  </a:lnTo>
                  <a:lnTo>
                    <a:pt x="68897" y="898651"/>
                  </a:lnTo>
                  <a:lnTo>
                    <a:pt x="106883" y="895731"/>
                  </a:lnTo>
                  <a:lnTo>
                    <a:pt x="105418" y="876681"/>
                  </a:lnTo>
                  <a:close/>
                </a:path>
                <a:path w="143509" h="992504">
                  <a:moveTo>
                    <a:pt x="143408" y="873760"/>
                  </a:moveTo>
                  <a:lnTo>
                    <a:pt x="105418" y="876681"/>
                  </a:lnTo>
                  <a:lnTo>
                    <a:pt x="106883" y="895731"/>
                  </a:lnTo>
                  <a:lnTo>
                    <a:pt x="68897" y="898651"/>
                  </a:lnTo>
                  <a:lnTo>
                    <a:pt x="133269" y="898651"/>
                  </a:lnTo>
                  <a:lnTo>
                    <a:pt x="143408" y="873760"/>
                  </a:lnTo>
                  <a:close/>
                </a:path>
                <a:path w="143509" h="992504">
                  <a:moveTo>
                    <a:pt x="37998" y="0"/>
                  </a:moveTo>
                  <a:lnTo>
                    <a:pt x="0" y="2921"/>
                  </a:lnTo>
                  <a:lnTo>
                    <a:pt x="67432" y="879602"/>
                  </a:lnTo>
                  <a:lnTo>
                    <a:pt x="105418" y="876681"/>
                  </a:lnTo>
                  <a:lnTo>
                    <a:pt x="37998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1981200"/>
              <a:ext cx="1758950" cy="654050"/>
            </a:xfrm>
            <a:custGeom>
              <a:avLst/>
              <a:gdLst/>
              <a:ahLst/>
              <a:cxnLst/>
              <a:rect l="l" t="t" r="r" b="b"/>
              <a:pathLst>
                <a:path w="1758950" h="654050">
                  <a:moveTo>
                    <a:pt x="0" y="654050"/>
                  </a:moveTo>
                  <a:lnTo>
                    <a:pt x="1758950" y="654050"/>
                  </a:lnTo>
                  <a:lnTo>
                    <a:pt x="1758950" y="0"/>
                  </a:lnTo>
                  <a:lnTo>
                    <a:pt x="0" y="0"/>
                  </a:lnTo>
                  <a:lnTo>
                    <a:pt x="0" y="6540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47800" y="2577845"/>
              <a:ext cx="1380490" cy="2375535"/>
            </a:xfrm>
            <a:custGeom>
              <a:avLst/>
              <a:gdLst/>
              <a:ahLst/>
              <a:cxnLst/>
              <a:rect l="l" t="t" r="r" b="b"/>
              <a:pathLst>
                <a:path w="1380489" h="2375535">
                  <a:moveTo>
                    <a:pt x="1233170" y="25908"/>
                  </a:moveTo>
                  <a:lnTo>
                    <a:pt x="1205230" y="0"/>
                  </a:lnTo>
                  <a:lnTo>
                    <a:pt x="368300" y="906589"/>
                  </a:lnTo>
                  <a:lnTo>
                    <a:pt x="340360" y="880745"/>
                  </a:lnTo>
                  <a:lnTo>
                    <a:pt x="304800" y="1003554"/>
                  </a:lnTo>
                  <a:lnTo>
                    <a:pt x="424307" y="958342"/>
                  </a:lnTo>
                  <a:lnTo>
                    <a:pt x="411518" y="946531"/>
                  </a:lnTo>
                  <a:lnTo>
                    <a:pt x="396354" y="932510"/>
                  </a:lnTo>
                  <a:lnTo>
                    <a:pt x="1233170" y="25908"/>
                  </a:lnTo>
                  <a:close/>
                </a:path>
                <a:path w="1380489" h="2375535">
                  <a:moveTo>
                    <a:pt x="1380109" y="1706372"/>
                  </a:moveTo>
                  <a:lnTo>
                    <a:pt x="1363091" y="1672336"/>
                  </a:lnTo>
                  <a:lnTo>
                    <a:pt x="93700" y="2306967"/>
                  </a:lnTo>
                  <a:lnTo>
                    <a:pt x="76708" y="2272919"/>
                  </a:lnTo>
                  <a:lnTo>
                    <a:pt x="0" y="2375154"/>
                  </a:lnTo>
                  <a:lnTo>
                    <a:pt x="127762" y="2375154"/>
                  </a:lnTo>
                  <a:lnTo>
                    <a:pt x="115011" y="2349627"/>
                  </a:lnTo>
                  <a:lnTo>
                    <a:pt x="110756" y="2341118"/>
                  </a:lnTo>
                  <a:lnTo>
                    <a:pt x="1380109" y="1706372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19400" y="4267200"/>
              <a:ext cx="2209800" cy="0"/>
            </a:xfrm>
            <a:custGeom>
              <a:avLst/>
              <a:gdLst/>
              <a:ahLst/>
              <a:cxnLst/>
              <a:rect l="l" t="t" r="r" b="b"/>
              <a:pathLst>
                <a:path w="2209800">
                  <a:moveTo>
                    <a:pt x="0" y="0"/>
                  </a:moveTo>
                  <a:lnTo>
                    <a:pt x="22098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7250" y="4572000"/>
              <a:ext cx="114300" cy="1752600"/>
            </a:xfrm>
            <a:custGeom>
              <a:avLst/>
              <a:gdLst/>
              <a:ahLst/>
              <a:cxnLst/>
              <a:rect l="l" t="t" r="r" b="b"/>
              <a:pathLst>
                <a:path w="114300" h="1752600">
                  <a:moveTo>
                    <a:pt x="76200" y="95250"/>
                  </a:moveTo>
                  <a:lnTo>
                    <a:pt x="38100" y="95250"/>
                  </a:lnTo>
                  <a:lnTo>
                    <a:pt x="38100" y="1752600"/>
                  </a:lnTo>
                  <a:lnTo>
                    <a:pt x="76200" y="1752600"/>
                  </a:lnTo>
                  <a:lnTo>
                    <a:pt x="76200" y="95250"/>
                  </a:lnTo>
                  <a:close/>
                </a:path>
                <a:path w="114300" h="1752600">
                  <a:moveTo>
                    <a:pt x="57150" y="0"/>
                  </a:moveTo>
                  <a:lnTo>
                    <a:pt x="0" y="114300"/>
                  </a:lnTo>
                  <a:lnTo>
                    <a:pt x="38100" y="114300"/>
                  </a:lnTo>
                  <a:lnTo>
                    <a:pt x="38100" y="95250"/>
                  </a:lnTo>
                  <a:lnTo>
                    <a:pt x="104775" y="95250"/>
                  </a:lnTo>
                  <a:lnTo>
                    <a:pt x="57150" y="0"/>
                  </a:lnTo>
                  <a:close/>
                </a:path>
                <a:path w="114300" h="1752600">
                  <a:moveTo>
                    <a:pt x="104775" y="95250"/>
                  </a:moveTo>
                  <a:lnTo>
                    <a:pt x="76200" y="95250"/>
                  </a:lnTo>
                  <a:lnTo>
                    <a:pt x="76200" y="114300"/>
                  </a:lnTo>
                  <a:lnTo>
                    <a:pt x="114300" y="114300"/>
                  </a:lnTo>
                  <a:lnTo>
                    <a:pt x="104775" y="9525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14400" y="6324600"/>
              <a:ext cx="4114800" cy="0"/>
            </a:xfrm>
            <a:custGeom>
              <a:avLst/>
              <a:gdLst/>
              <a:ahLst/>
              <a:cxnLst/>
              <a:rect l="l" t="t" r="r" b="b"/>
              <a:pathLst>
                <a:path w="4114800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81400" y="3108578"/>
              <a:ext cx="1447800" cy="1901825"/>
            </a:xfrm>
            <a:custGeom>
              <a:avLst/>
              <a:gdLst/>
              <a:ahLst/>
              <a:cxnLst/>
              <a:rect l="l" t="t" r="r" b="b"/>
              <a:pathLst>
                <a:path w="1447800" h="1901825">
                  <a:moveTo>
                    <a:pt x="772922" y="31242"/>
                  </a:moveTo>
                  <a:lnTo>
                    <a:pt x="751078" y="0"/>
                  </a:lnTo>
                  <a:lnTo>
                    <a:pt x="82664" y="467868"/>
                  </a:lnTo>
                  <a:lnTo>
                    <a:pt x="60833" y="436626"/>
                  </a:lnTo>
                  <a:lnTo>
                    <a:pt x="0" y="549021"/>
                  </a:lnTo>
                  <a:lnTo>
                    <a:pt x="126365" y="530352"/>
                  </a:lnTo>
                  <a:lnTo>
                    <a:pt x="112153" y="510032"/>
                  </a:lnTo>
                  <a:lnTo>
                    <a:pt x="104508" y="499110"/>
                  </a:lnTo>
                  <a:lnTo>
                    <a:pt x="772922" y="31242"/>
                  </a:lnTo>
                  <a:close/>
                </a:path>
                <a:path w="1447800" h="1901825">
                  <a:moveTo>
                    <a:pt x="1447800" y="1825371"/>
                  </a:moveTo>
                  <a:lnTo>
                    <a:pt x="114300" y="1825371"/>
                  </a:lnTo>
                  <a:lnTo>
                    <a:pt x="114300" y="1787271"/>
                  </a:lnTo>
                  <a:lnTo>
                    <a:pt x="0" y="1844421"/>
                  </a:lnTo>
                  <a:lnTo>
                    <a:pt x="114300" y="1901571"/>
                  </a:lnTo>
                  <a:lnTo>
                    <a:pt x="114300" y="1863471"/>
                  </a:lnTo>
                  <a:lnTo>
                    <a:pt x="1447800" y="1863471"/>
                  </a:lnTo>
                  <a:lnTo>
                    <a:pt x="1447800" y="1825371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43400" y="3124200"/>
              <a:ext cx="762000" cy="0"/>
            </a:xfrm>
            <a:custGeom>
              <a:avLst/>
              <a:gdLst/>
              <a:ahLst/>
              <a:cxnLst/>
              <a:rect l="l" t="t" r="r" b="b"/>
              <a:pathLst>
                <a:path w="762000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86000" y="5544439"/>
              <a:ext cx="996315" cy="344170"/>
            </a:xfrm>
            <a:custGeom>
              <a:avLst/>
              <a:gdLst/>
              <a:ahLst/>
              <a:cxnLst/>
              <a:rect l="l" t="t" r="r" b="b"/>
              <a:pathLst>
                <a:path w="996314" h="344170">
                  <a:moveTo>
                    <a:pt x="92456" y="234721"/>
                  </a:moveTo>
                  <a:lnTo>
                    <a:pt x="0" y="322961"/>
                  </a:lnTo>
                  <a:lnTo>
                    <a:pt x="126111" y="343966"/>
                  </a:lnTo>
                  <a:lnTo>
                    <a:pt x="116619" y="313156"/>
                  </a:lnTo>
                  <a:lnTo>
                    <a:pt x="96647" y="313156"/>
                  </a:lnTo>
                  <a:lnTo>
                    <a:pt x="85470" y="276745"/>
                  </a:lnTo>
                  <a:lnTo>
                    <a:pt x="103676" y="271144"/>
                  </a:lnTo>
                  <a:lnTo>
                    <a:pt x="92456" y="234721"/>
                  </a:lnTo>
                  <a:close/>
                </a:path>
                <a:path w="996314" h="344170">
                  <a:moveTo>
                    <a:pt x="103676" y="271144"/>
                  </a:moveTo>
                  <a:lnTo>
                    <a:pt x="85470" y="276745"/>
                  </a:lnTo>
                  <a:lnTo>
                    <a:pt x="96647" y="313156"/>
                  </a:lnTo>
                  <a:lnTo>
                    <a:pt x="114889" y="307542"/>
                  </a:lnTo>
                  <a:lnTo>
                    <a:pt x="103676" y="271144"/>
                  </a:lnTo>
                  <a:close/>
                </a:path>
                <a:path w="996314" h="344170">
                  <a:moveTo>
                    <a:pt x="114889" y="307542"/>
                  </a:moveTo>
                  <a:lnTo>
                    <a:pt x="96647" y="313156"/>
                  </a:lnTo>
                  <a:lnTo>
                    <a:pt x="116619" y="313156"/>
                  </a:lnTo>
                  <a:lnTo>
                    <a:pt x="114889" y="307542"/>
                  </a:lnTo>
                  <a:close/>
                </a:path>
                <a:path w="996314" h="344170">
                  <a:moveTo>
                    <a:pt x="985012" y="0"/>
                  </a:moveTo>
                  <a:lnTo>
                    <a:pt x="103676" y="271144"/>
                  </a:lnTo>
                  <a:lnTo>
                    <a:pt x="114889" y="307542"/>
                  </a:lnTo>
                  <a:lnTo>
                    <a:pt x="996188" y="36322"/>
                  </a:lnTo>
                  <a:lnTo>
                    <a:pt x="985012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76600" y="5562600"/>
              <a:ext cx="1752600" cy="0"/>
            </a:xfrm>
            <a:custGeom>
              <a:avLst/>
              <a:gdLst/>
              <a:ahLst/>
              <a:cxnLst/>
              <a:rect l="l" t="t" r="r" b="b"/>
              <a:pathLst>
                <a:path w="1752600">
                  <a:moveTo>
                    <a:pt x="0" y="0"/>
                  </a:moveTo>
                  <a:lnTo>
                    <a:pt x="17526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676399" y="640207"/>
            <a:ext cx="8474583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000" b="1" spc="125" dirty="0" smtClean="0">
                <a:solidFill>
                  <a:srgbClr val="0070C0"/>
                </a:solidFill>
              </a:rPr>
              <a:t>Interruptor</a:t>
            </a:r>
            <a:r>
              <a:rPr sz="3000" b="1" spc="-160" dirty="0" smtClean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35" dirty="0">
                <a:solidFill>
                  <a:srgbClr val="0070C0"/>
                </a:solidFill>
              </a:rPr>
              <a:t>explosión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30" dirty="0">
                <a:solidFill>
                  <a:srgbClr val="0070C0"/>
                </a:solidFill>
              </a:rPr>
              <a:t>gas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-95" dirty="0">
                <a:solidFill>
                  <a:srgbClr val="0070C0"/>
                </a:solidFill>
              </a:rPr>
              <a:t>(SF6)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05600" y="1676401"/>
            <a:ext cx="3714750" cy="57695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92075" marR="829944">
              <a:lnSpc>
                <a:spcPct val="128600"/>
              </a:lnSpc>
              <a:spcBef>
                <a:spcPts val="165"/>
              </a:spcBef>
            </a:pPr>
            <a:r>
              <a:rPr sz="1400" b="1" dirty="0">
                <a:latin typeface="Tahoma"/>
                <a:cs typeface="Tahoma"/>
              </a:rPr>
              <a:t>Gabinete</a:t>
            </a:r>
            <a:r>
              <a:rPr sz="1400" b="1" spc="-6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del</a:t>
            </a:r>
            <a:r>
              <a:rPr sz="1400" b="1" spc="-60" dirty="0">
                <a:latin typeface="Tahoma"/>
                <a:cs typeface="Tahoma"/>
              </a:rPr>
              <a:t> </a:t>
            </a:r>
            <a:r>
              <a:rPr sz="1400" b="1" spc="5" dirty="0">
                <a:latin typeface="Tahoma"/>
                <a:cs typeface="Tahoma"/>
              </a:rPr>
              <a:t>compresor</a:t>
            </a:r>
            <a:r>
              <a:rPr sz="1400" b="1" spc="-6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para</a:t>
            </a:r>
            <a:r>
              <a:rPr sz="1400" b="1" spc="-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el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lang="es-ES" sz="1400" b="1" spc="5" dirty="0" smtClean="0">
                <a:latin typeface="Tahoma"/>
                <a:cs typeface="Tahoma"/>
              </a:rPr>
              <a:t>interruptor</a:t>
            </a:r>
            <a:r>
              <a:rPr sz="1400" b="1" spc="-55" dirty="0" smtClean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Gas</a:t>
            </a:r>
            <a:r>
              <a:rPr sz="1400" b="1" spc="-5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Blast</a:t>
            </a:r>
            <a:r>
              <a:rPr sz="1400" b="1" spc="-55" dirty="0">
                <a:latin typeface="Tahoma"/>
                <a:cs typeface="Tahoma"/>
              </a:rPr>
              <a:t> </a:t>
            </a:r>
            <a:r>
              <a:rPr sz="1400" b="1" spc="-114" dirty="0">
                <a:latin typeface="Tahoma"/>
                <a:cs typeface="Tahoma"/>
              </a:rPr>
              <a:t>(SF6)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55141" y="2037715"/>
            <a:ext cx="1207135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spc="-25" dirty="0">
                <a:latin typeface="Tahoma"/>
                <a:cs typeface="Tahoma"/>
              </a:rPr>
              <a:t>Baja</a:t>
            </a:r>
            <a:r>
              <a:rPr sz="1500" b="1" spc="-50" dirty="0">
                <a:latin typeface="Tahoma"/>
                <a:cs typeface="Tahoma"/>
              </a:rPr>
              <a:t> </a:t>
            </a:r>
            <a:r>
              <a:rPr sz="1500" b="1" spc="5" dirty="0">
                <a:latin typeface="Tahoma"/>
                <a:cs typeface="Tahoma"/>
              </a:rPr>
              <a:t>presión</a:t>
            </a:r>
            <a:endParaRPr sz="1500"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950" b="1" spc="5" dirty="0">
                <a:latin typeface="Tahoma"/>
                <a:cs typeface="Tahoma"/>
              </a:rPr>
              <a:t>Medidores</a:t>
            </a:r>
            <a:r>
              <a:rPr sz="950" b="1" spc="-60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60" dirty="0">
                <a:latin typeface="Tahoma"/>
                <a:cs typeface="Tahoma"/>
              </a:rPr>
              <a:t> SF6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70325" y="1941576"/>
            <a:ext cx="1746250" cy="56489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1440">
              <a:spcBef>
                <a:spcPts val="445"/>
              </a:spcBef>
            </a:pPr>
            <a:r>
              <a:rPr sz="1600" b="1" spc="10" dirty="0">
                <a:latin typeface="Tahoma"/>
                <a:cs typeface="Tahoma"/>
              </a:rPr>
              <a:t>Alta</a:t>
            </a:r>
            <a:r>
              <a:rPr sz="1600" b="1" spc="-95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presión</a:t>
            </a:r>
            <a:endParaRPr sz="1600">
              <a:latin typeface="Tahoma"/>
              <a:cs typeface="Tahoma"/>
            </a:endParaRPr>
          </a:p>
          <a:p>
            <a:pPr marL="91440">
              <a:spcBef>
                <a:spcPts val="890"/>
              </a:spcBef>
            </a:pPr>
            <a:r>
              <a:rPr sz="950" b="1" spc="5" dirty="0">
                <a:latin typeface="Tahoma"/>
                <a:cs typeface="Tahoma"/>
              </a:rPr>
              <a:t>Medidores</a:t>
            </a:r>
            <a:r>
              <a:rPr sz="950" b="1" spc="-60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60" dirty="0">
                <a:latin typeface="Tahoma"/>
                <a:cs typeface="Tahoma"/>
              </a:rPr>
              <a:t> SF6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13525" y="2932113"/>
            <a:ext cx="2330450" cy="28661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92075">
              <a:spcBef>
                <a:spcPts val="1095"/>
              </a:spcBef>
            </a:pPr>
            <a:r>
              <a:rPr sz="950" b="1" spc="-10" dirty="0">
                <a:latin typeface="Tahoma"/>
                <a:cs typeface="Tahoma"/>
              </a:rPr>
              <a:t>Indicador</a:t>
            </a:r>
            <a:r>
              <a:rPr sz="950" b="1" spc="-4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40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presión</a:t>
            </a:r>
            <a:r>
              <a:rPr sz="950" b="1" spc="-40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40" dirty="0">
                <a:latin typeface="Tahoma"/>
                <a:cs typeface="Tahoma"/>
              </a:rPr>
              <a:t> </a:t>
            </a:r>
            <a:r>
              <a:rPr sz="950" b="1" spc="5" dirty="0">
                <a:latin typeface="Tahoma"/>
                <a:cs typeface="Tahoma"/>
              </a:rPr>
              <a:t>aire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37325" y="4075112"/>
            <a:ext cx="2520950" cy="29559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marL="92075">
              <a:spcBef>
                <a:spcPts val="745"/>
              </a:spcBef>
            </a:pPr>
            <a:r>
              <a:rPr sz="1300" b="1" dirty="0">
                <a:latin typeface="Tahoma"/>
                <a:cs typeface="Tahoma"/>
              </a:rPr>
              <a:t>Compresor</a:t>
            </a:r>
            <a:r>
              <a:rPr sz="1300" b="1" spc="-60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de</a:t>
            </a:r>
            <a:r>
              <a:rPr sz="1300" b="1" spc="-60" dirty="0">
                <a:latin typeface="Tahoma"/>
                <a:cs typeface="Tahoma"/>
              </a:rPr>
              <a:t> </a:t>
            </a:r>
            <a:r>
              <a:rPr sz="1300" b="1" spc="-5" dirty="0">
                <a:latin typeface="Tahoma"/>
                <a:cs typeface="Tahoma"/>
              </a:rPr>
              <a:t>gas</a:t>
            </a:r>
            <a:r>
              <a:rPr sz="1300" b="1" spc="-55" dirty="0">
                <a:latin typeface="Tahoma"/>
                <a:cs typeface="Tahoma"/>
              </a:rPr>
              <a:t> </a:t>
            </a:r>
            <a:r>
              <a:rPr sz="1300" b="1" spc="-80" dirty="0">
                <a:latin typeface="Tahoma"/>
                <a:cs typeface="Tahoma"/>
              </a:rPr>
              <a:t>SF6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53200" y="4724336"/>
            <a:ext cx="1924050" cy="29367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92075">
              <a:spcBef>
                <a:spcPts val="850"/>
              </a:spcBef>
            </a:pPr>
            <a:r>
              <a:rPr sz="1200" b="1" dirty="0">
                <a:latin typeface="Tahoma"/>
                <a:cs typeface="Tahoma"/>
              </a:rPr>
              <a:t>Compresor</a:t>
            </a:r>
            <a:r>
              <a:rPr sz="1200" b="1" spc="-6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aire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37325" y="5370512"/>
            <a:ext cx="2673350" cy="29238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92075">
              <a:spcBef>
                <a:spcPts val="900"/>
              </a:spcBef>
            </a:pPr>
            <a:r>
              <a:rPr sz="1150" b="1" spc="-5" dirty="0">
                <a:latin typeface="Tahoma"/>
                <a:cs typeface="Tahoma"/>
              </a:rPr>
              <a:t>Conexión</a:t>
            </a:r>
            <a:r>
              <a:rPr sz="1150" b="1" spc="-55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de</a:t>
            </a:r>
            <a:r>
              <a:rPr sz="1150" b="1" spc="-55" dirty="0">
                <a:latin typeface="Tahoma"/>
                <a:cs typeface="Tahoma"/>
              </a:rPr>
              <a:t> </a:t>
            </a:r>
            <a:r>
              <a:rPr sz="1150" b="1" spc="5" dirty="0">
                <a:latin typeface="Tahoma"/>
                <a:cs typeface="Tahoma"/>
              </a:rPr>
              <a:t>llenado</a:t>
            </a:r>
            <a:r>
              <a:rPr sz="1150" b="1" spc="-55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de</a:t>
            </a:r>
            <a:r>
              <a:rPr sz="1150" b="1" spc="-55" dirty="0">
                <a:latin typeface="Tahoma"/>
                <a:cs typeface="Tahoma"/>
              </a:rPr>
              <a:t> </a:t>
            </a:r>
            <a:r>
              <a:rPr sz="1150" b="1" spc="-70" dirty="0">
                <a:latin typeface="Tahoma"/>
                <a:cs typeface="Tahoma"/>
              </a:rPr>
              <a:t>SF6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53200" y="6096001"/>
            <a:ext cx="1898650" cy="29495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92075">
              <a:spcBef>
                <a:spcPts val="800"/>
              </a:spcBef>
            </a:pPr>
            <a:r>
              <a:rPr sz="1250" b="1" spc="-30" dirty="0">
                <a:latin typeface="Tahoma"/>
                <a:cs typeface="Tahoma"/>
              </a:rPr>
              <a:t>Filtro/</a:t>
            </a:r>
            <a:r>
              <a:rPr sz="1250" b="1" spc="-15" dirty="0">
                <a:latin typeface="Tahoma"/>
                <a:cs typeface="Tahoma"/>
              </a:rPr>
              <a:t>Secador</a:t>
            </a:r>
            <a:r>
              <a:rPr sz="1250" b="1" spc="-45" dirty="0">
                <a:latin typeface="Tahoma"/>
                <a:cs typeface="Tahoma"/>
              </a:rPr>
              <a:t> </a:t>
            </a:r>
            <a:r>
              <a:rPr sz="1250" b="1" spc="-75" dirty="0">
                <a:latin typeface="Tahoma"/>
                <a:cs typeface="Tahoma"/>
              </a:rPr>
              <a:t>SF6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1274399"/>
            <a:ext cx="9144000" cy="4565015"/>
            <a:chOff x="0" y="1670113"/>
            <a:chExt cx="9144000" cy="4565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12576"/>
              <a:ext cx="9143999" cy="42223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29150" y="1904238"/>
              <a:ext cx="147955" cy="1830070"/>
            </a:xfrm>
            <a:custGeom>
              <a:avLst/>
              <a:gdLst/>
              <a:ahLst/>
              <a:cxnLst/>
              <a:rect l="l" t="t" r="r" b="b"/>
              <a:pathLst>
                <a:path w="147954" h="1830070">
                  <a:moveTo>
                    <a:pt x="71470" y="1716192"/>
                  </a:moveTo>
                  <a:lnTo>
                    <a:pt x="33400" y="1717802"/>
                  </a:lnTo>
                  <a:lnTo>
                    <a:pt x="95250" y="1829562"/>
                  </a:lnTo>
                  <a:lnTo>
                    <a:pt x="137599" y="1735201"/>
                  </a:lnTo>
                  <a:lnTo>
                    <a:pt x="72262" y="1735201"/>
                  </a:lnTo>
                  <a:lnTo>
                    <a:pt x="71470" y="1716192"/>
                  </a:lnTo>
                  <a:close/>
                </a:path>
                <a:path w="147954" h="1830070">
                  <a:moveTo>
                    <a:pt x="109572" y="1714582"/>
                  </a:moveTo>
                  <a:lnTo>
                    <a:pt x="71470" y="1716192"/>
                  </a:lnTo>
                  <a:lnTo>
                    <a:pt x="72262" y="1735201"/>
                  </a:lnTo>
                  <a:lnTo>
                    <a:pt x="110362" y="1733550"/>
                  </a:lnTo>
                  <a:lnTo>
                    <a:pt x="109572" y="1714582"/>
                  </a:lnTo>
                  <a:close/>
                </a:path>
                <a:path w="147954" h="1830070">
                  <a:moveTo>
                    <a:pt x="147574" y="1712976"/>
                  </a:moveTo>
                  <a:lnTo>
                    <a:pt x="109572" y="1714582"/>
                  </a:lnTo>
                  <a:lnTo>
                    <a:pt x="110362" y="1733550"/>
                  </a:lnTo>
                  <a:lnTo>
                    <a:pt x="72262" y="1735201"/>
                  </a:lnTo>
                  <a:lnTo>
                    <a:pt x="137599" y="1735201"/>
                  </a:lnTo>
                  <a:lnTo>
                    <a:pt x="147574" y="1712976"/>
                  </a:lnTo>
                  <a:close/>
                </a:path>
                <a:path w="147954" h="1830070">
                  <a:moveTo>
                    <a:pt x="38100" y="0"/>
                  </a:moveTo>
                  <a:lnTo>
                    <a:pt x="0" y="1524"/>
                  </a:lnTo>
                  <a:lnTo>
                    <a:pt x="71470" y="1716192"/>
                  </a:lnTo>
                  <a:lnTo>
                    <a:pt x="109572" y="1714582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28800" y="1676463"/>
              <a:ext cx="2228850" cy="379730"/>
            </a:xfrm>
            <a:custGeom>
              <a:avLst/>
              <a:gdLst/>
              <a:ahLst/>
              <a:cxnLst/>
              <a:rect l="l" t="t" r="r" b="b"/>
              <a:pathLst>
                <a:path w="2228850" h="379730">
                  <a:moveTo>
                    <a:pt x="0" y="379412"/>
                  </a:moveTo>
                  <a:lnTo>
                    <a:pt x="2228850" y="379412"/>
                  </a:lnTo>
                  <a:lnTo>
                    <a:pt x="2228850" y="0"/>
                  </a:lnTo>
                  <a:lnTo>
                    <a:pt x="0" y="0"/>
                  </a:lnTo>
                  <a:lnTo>
                    <a:pt x="0" y="3794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38600" y="1905000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>
                  <a:moveTo>
                    <a:pt x="609600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03569" y="1902968"/>
              <a:ext cx="216535" cy="1450340"/>
            </a:xfrm>
            <a:custGeom>
              <a:avLst/>
              <a:gdLst/>
              <a:ahLst/>
              <a:cxnLst/>
              <a:rect l="l" t="t" r="r" b="b"/>
              <a:pathLst>
                <a:path w="216535" h="1450339">
                  <a:moveTo>
                    <a:pt x="0" y="1330198"/>
                  </a:moveTo>
                  <a:lnTo>
                    <a:pt x="44830" y="1449832"/>
                  </a:lnTo>
                  <a:lnTo>
                    <a:pt x="104086" y="1357122"/>
                  </a:lnTo>
                  <a:lnTo>
                    <a:pt x="73786" y="1357122"/>
                  </a:lnTo>
                  <a:lnTo>
                    <a:pt x="35813" y="1353058"/>
                  </a:lnTo>
                  <a:lnTo>
                    <a:pt x="37803" y="1334168"/>
                  </a:lnTo>
                  <a:lnTo>
                    <a:pt x="0" y="1330198"/>
                  </a:lnTo>
                  <a:close/>
                </a:path>
                <a:path w="216535" h="1450339">
                  <a:moveTo>
                    <a:pt x="37803" y="1334168"/>
                  </a:moveTo>
                  <a:lnTo>
                    <a:pt x="35813" y="1353058"/>
                  </a:lnTo>
                  <a:lnTo>
                    <a:pt x="73786" y="1357122"/>
                  </a:lnTo>
                  <a:lnTo>
                    <a:pt x="75782" y="1338157"/>
                  </a:lnTo>
                  <a:lnTo>
                    <a:pt x="37803" y="1334168"/>
                  </a:lnTo>
                  <a:close/>
                </a:path>
                <a:path w="216535" h="1450339">
                  <a:moveTo>
                    <a:pt x="75782" y="1338157"/>
                  </a:moveTo>
                  <a:lnTo>
                    <a:pt x="73786" y="1357122"/>
                  </a:lnTo>
                  <a:lnTo>
                    <a:pt x="104086" y="1357122"/>
                  </a:lnTo>
                  <a:lnTo>
                    <a:pt x="113664" y="1342136"/>
                  </a:lnTo>
                  <a:lnTo>
                    <a:pt x="75782" y="1338157"/>
                  </a:lnTo>
                  <a:close/>
                </a:path>
                <a:path w="216535" h="1450339">
                  <a:moveTo>
                    <a:pt x="178307" y="0"/>
                  </a:moveTo>
                  <a:lnTo>
                    <a:pt x="37803" y="1334168"/>
                  </a:lnTo>
                  <a:lnTo>
                    <a:pt x="75782" y="1338157"/>
                  </a:lnTo>
                  <a:lnTo>
                    <a:pt x="216153" y="4064"/>
                  </a:lnTo>
                  <a:lnTo>
                    <a:pt x="178307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89149" y="2438399"/>
              <a:ext cx="4506595" cy="3094990"/>
            </a:xfrm>
            <a:custGeom>
              <a:avLst/>
              <a:gdLst/>
              <a:ahLst/>
              <a:cxnLst/>
              <a:rect l="l" t="t" r="r" b="b"/>
              <a:pathLst>
                <a:path w="4506595" h="3094990">
                  <a:moveTo>
                    <a:pt x="1754251" y="3048000"/>
                  </a:moveTo>
                  <a:lnTo>
                    <a:pt x="1645285" y="2981198"/>
                  </a:lnTo>
                  <a:lnTo>
                    <a:pt x="1641970" y="3019171"/>
                  </a:lnTo>
                  <a:lnTo>
                    <a:pt x="3302" y="2876677"/>
                  </a:lnTo>
                  <a:lnTo>
                    <a:pt x="0" y="2914523"/>
                  </a:lnTo>
                  <a:lnTo>
                    <a:pt x="1638681" y="3057017"/>
                  </a:lnTo>
                  <a:lnTo>
                    <a:pt x="1635379" y="3094990"/>
                  </a:lnTo>
                  <a:lnTo>
                    <a:pt x="1727263" y="3058668"/>
                  </a:lnTo>
                  <a:lnTo>
                    <a:pt x="1754251" y="3048000"/>
                  </a:lnTo>
                  <a:close/>
                </a:path>
                <a:path w="4506595" h="3094990">
                  <a:moveTo>
                    <a:pt x="4478401" y="800100"/>
                  </a:moveTo>
                  <a:lnTo>
                    <a:pt x="4440301" y="800100"/>
                  </a:lnTo>
                  <a:lnTo>
                    <a:pt x="4440301" y="0"/>
                  </a:lnTo>
                  <a:lnTo>
                    <a:pt x="4402201" y="0"/>
                  </a:lnTo>
                  <a:lnTo>
                    <a:pt x="4402201" y="800100"/>
                  </a:lnTo>
                  <a:lnTo>
                    <a:pt x="4364101" y="800100"/>
                  </a:lnTo>
                  <a:lnTo>
                    <a:pt x="4421251" y="914400"/>
                  </a:lnTo>
                  <a:lnTo>
                    <a:pt x="4468876" y="819150"/>
                  </a:lnTo>
                  <a:lnTo>
                    <a:pt x="4478401" y="800100"/>
                  </a:lnTo>
                  <a:close/>
                </a:path>
                <a:path w="4506595" h="3094990">
                  <a:moveTo>
                    <a:pt x="4506214" y="2878709"/>
                  </a:moveTo>
                  <a:lnTo>
                    <a:pt x="2093150" y="1635620"/>
                  </a:lnTo>
                  <a:lnTo>
                    <a:pt x="2097659" y="1626870"/>
                  </a:lnTo>
                  <a:lnTo>
                    <a:pt x="2110613" y="1601724"/>
                  </a:lnTo>
                  <a:lnTo>
                    <a:pt x="1982851" y="1600200"/>
                  </a:lnTo>
                  <a:lnTo>
                    <a:pt x="2058289" y="1703324"/>
                  </a:lnTo>
                  <a:lnTo>
                    <a:pt x="2075700" y="1669503"/>
                  </a:lnTo>
                  <a:lnTo>
                    <a:pt x="4488688" y="2912491"/>
                  </a:lnTo>
                  <a:lnTo>
                    <a:pt x="4506214" y="2878709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87320" y="333522"/>
            <a:ext cx="781735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000" b="1" spc="125" dirty="0" smtClean="0">
                <a:solidFill>
                  <a:srgbClr val="0070C0"/>
                </a:solidFill>
              </a:rPr>
              <a:t>Interruptor</a:t>
            </a:r>
            <a:r>
              <a:rPr sz="3000" b="1" spc="-160" dirty="0" smtClean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35" dirty="0">
                <a:solidFill>
                  <a:srgbClr val="0070C0"/>
                </a:solidFill>
              </a:rPr>
              <a:t>explosión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45" dirty="0">
                <a:solidFill>
                  <a:srgbClr val="0070C0"/>
                </a:solidFill>
              </a:rPr>
              <a:t>de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130" dirty="0">
                <a:solidFill>
                  <a:srgbClr val="0070C0"/>
                </a:solidFill>
              </a:rPr>
              <a:t>gas</a:t>
            </a:r>
            <a:r>
              <a:rPr sz="3000" b="1" spc="-160" dirty="0">
                <a:solidFill>
                  <a:srgbClr val="0070C0"/>
                </a:solidFill>
              </a:rPr>
              <a:t> </a:t>
            </a:r>
            <a:r>
              <a:rPr sz="3000" b="1" spc="-95" dirty="0">
                <a:solidFill>
                  <a:srgbClr val="0070C0"/>
                </a:solidFill>
              </a:rPr>
              <a:t>(SF6)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86600" y="1128348"/>
            <a:ext cx="2025650" cy="28725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92075">
              <a:spcBef>
                <a:spcPts val="1040"/>
              </a:spcBef>
            </a:pPr>
            <a:r>
              <a:rPr sz="1000" b="1" dirty="0">
                <a:latin typeface="Tahoma"/>
                <a:cs typeface="Tahoma"/>
              </a:rPr>
              <a:t>Contacto</a:t>
            </a:r>
            <a:r>
              <a:rPr sz="1000" b="1" spc="-6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5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resistencia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52800" y="1280748"/>
            <a:ext cx="2228850" cy="29559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marL="91440">
              <a:spcBef>
                <a:spcPts val="745"/>
              </a:spcBef>
            </a:pPr>
            <a:r>
              <a:rPr sz="1300" b="1" spc="-10" dirty="0">
                <a:latin typeface="Tahoma"/>
                <a:cs typeface="Tahoma"/>
              </a:rPr>
              <a:t>Brazo</a:t>
            </a:r>
            <a:r>
              <a:rPr sz="1300" b="1" spc="-60" dirty="0">
                <a:latin typeface="Tahoma"/>
                <a:cs typeface="Tahoma"/>
              </a:rPr>
              <a:t> </a:t>
            </a:r>
            <a:r>
              <a:rPr sz="1300" b="1" spc="-5" dirty="0">
                <a:latin typeface="Tahoma"/>
                <a:cs typeface="Tahoma"/>
              </a:rPr>
              <a:t>cruzado</a:t>
            </a:r>
            <a:r>
              <a:rPr sz="1300" b="1" spc="-55" dirty="0">
                <a:latin typeface="Tahoma"/>
                <a:cs typeface="Tahoma"/>
              </a:rPr>
              <a:t> </a:t>
            </a:r>
            <a:r>
              <a:rPr sz="1300" b="1" spc="5" dirty="0">
                <a:latin typeface="Tahoma"/>
                <a:cs typeface="Tahoma"/>
              </a:rPr>
              <a:t>móvil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53400" y="1661749"/>
            <a:ext cx="1111250" cy="29815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92075">
              <a:spcBef>
                <a:spcPts val="645"/>
              </a:spcBef>
            </a:pPr>
            <a:r>
              <a:rPr sz="1400" b="1" spc="-15" dirty="0">
                <a:latin typeface="Tahoma"/>
                <a:cs typeface="Tahoma"/>
              </a:rPr>
              <a:t>Resistor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62200" y="4633549"/>
            <a:ext cx="1784350" cy="28854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3350" rIns="0" bIns="0" rtlCol="0">
            <a:spAutoFit/>
          </a:bodyPr>
          <a:lstStyle/>
          <a:p>
            <a:pPr marL="91440">
              <a:spcBef>
                <a:spcPts val="1050"/>
              </a:spcBef>
            </a:pPr>
            <a:r>
              <a:rPr sz="1000" b="1" dirty="0">
                <a:latin typeface="Tahoma"/>
                <a:cs typeface="Tahoma"/>
              </a:rPr>
              <a:t>Varilla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operación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94725" y="4746198"/>
            <a:ext cx="1797050" cy="29110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92075"/>
            <a:r>
              <a:rPr sz="850" b="1" dirty="0">
                <a:latin typeface="Tahoma"/>
                <a:cs typeface="Tahoma"/>
              </a:rPr>
              <a:t>Válvula</a:t>
            </a:r>
            <a:r>
              <a:rPr sz="850" b="1" spc="-45" dirty="0">
                <a:latin typeface="Tahoma"/>
                <a:cs typeface="Tahoma"/>
              </a:rPr>
              <a:t> </a:t>
            </a:r>
            <a:r>
              <a:rPr sz="850" b="1" dirty="0">
                <a:latin typeface="Tahoma"/>
                <a:cs typeface="Tahoma"/>
              </a:rPr>
              <a:t>de</a:t>
            </a:r>
            <a:r>
              <a:rPr sz="850" b="1" spc="-45" dirty="0">
                <a:latin typeface="Tahoma"/>
                <a:cs typeface="Tahoma"/>
              </a:rPr>
              <a:t> </a:t>
            </a:r>
            <a:r>
              <a:rPr sz="850" b="1" spc="-5" dirty="0">
                <a:latin typeface="Tahoma"/>
                <a:cs typeface="Tahoma"/>
              </a:rPr>
              <a:t>explosión</a:t>
            </a:r>
            <a:r>
              <a:rPr sz="850" b="1" spc="-45" dirty="0">
                <a:latin typeface="Tahoma"/>
                <a:cs typeface="Tahoma"/>
              </a:rPr>
              <a:t> </a:t>
            </a:r>
            <a:r>
              <a:rPr sz="850" b="1" spc="-15" dirty="0">
                <a:latin typeface="Tahoma"/>
                <a:cs typeface="Tahoma"/>
              </a:rPr>
              <a:t>HP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29061" y="6040494"/>
            <a:ext cx="43338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400" b="1" spc="-5" dirty="0">
                <a:latin typeface="Tahoma"/>
                <a:cs typeface="Tahoma"/>
              </a:rPr>
              <a:t>Vista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5" dirty="0">
                <a:latin typeface="Tahoma"/>
                <a:cs typeface="Tahoma"/>
              </a:rPr>
              <a:t>lateral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la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cabeza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del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interruptor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del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lang="es-ES" sz="1400" b="1" spc="5" dirty="0" smtClean="0">
                <a:latin typeface="Tahoma"/>
                <a:cs typeface="Tahoma"/>
              </a:rPr>
              <a:t>interruptor</a:t>
            </a:r>
            <a:r>
              <a:rPr sz="1400" b="1" spc="-35" dirty="0" smtClean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5" dirty="0">
                <a:latin typeface="Tahoma"/>
                <a:cs typeface="Tahoma"/>
              </a:rPr>
              <a:t>chorro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gas</a:t>
            </a:r>
            <a:endParaRPr sz="1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41421" y="2145038"/>
            <a:ext cx="8061959" cy="3265170"/>
            <a:chOff x="917420" y="2145038"/>
            <a:chExt cx="8061959" cy="32651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420" y="2145038"/>
              <a:ext cx="7893042" cy="30430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47850" y="4114800"/>
              <a:ext cx="4570730" cy="1295400"/>
            </a:xfrm>
            <a:custGeom>
              <a:avLst/>
              <a:gdLst/>
              <a:ahLst/>
              <a:cxnLst/>
              <a:rect l="l" t="t" r="r" b="b"/>
              <a:pathLst>
                <a:path w="4570730" h="1295400">
                  <a:moveTo>
                    <a:pt x="114300" y="342900"/>
                  </a:moveTo>
                  <a:lnTo>
                    <a:pt x="104775" y="323850"/>
                  </a:lnTo>
                  <a:lnTo>
                    <a:pt x="57150" y="228600"/>
                  </a:lnTo>
                  <a:lnTo>
                    <a:pt x="0" y="342900"/>
                  </a:lnTo>
                  <a:lnTo>
                    <a:pt x="38100" y="342900"/>
                  </a:lnTo>
                  <a:lnTo>
                    <a:pt x="38100" y="1295400"/>
                  </a:lnTo>
                  <a:lnTo>
                    <a:pt x="76200" y="1295400"/>
                  </a:lnTo>
                  <a:lnTo>
                    <a:pt x="76200" y="342900"/>
                  </a:lnTo>
                  <a:lnTo>
                    <a:pt x="114300" y="342900"/>
                  </a:lnTo>
                  <a:close/>
                </a:path>
                <a:path w="4570730" h="1295400">
                  <a:moveTo>
                    <a:pt x="3848100" y="266700"/>
                  </a:moveTo>
                  <a:lnTo>
                    <a:pt x="3838575" y="247650"/>
                  </a:lnTo>
                  <a:lnTo>
                    <a:pt x="3790950" y="152400"/>
                  </a:lnTo>
                  <a:lnTo>
                    <a:pt x="3733800" y="266700"/>
                  </a:lnTo>
                  <a:lnTo>
                    <a:pt x="3771900" y="266700"/>
                  </a:lnTo>
                  <a:lnTo>
                    <a:pt x="3771900" y="1295400"/>
                  </a:lnTo>
                  <a:lnTo>
                    <a:pt x="3810000" y="1295400"/>
                  </a:lnTo>
                  <a:lnTo>
                    <a:pt x="3810000" y="266700"/>
                  </a:lnTo>
                  <a:lnTo>
                    <a:pt x="3848100" y="266700"/>
                  </a:lnTo>
                  <a:close/>
                </a:path>
                <a:path w="4570730" h="1295400">
                  <a:moveTo>
                    <a:pt x="4570222" y="982599"/>
                  </a:moveTo>
                  <a:lnTo>
                    <a:pt x="4160913" y="95872"/>
                  </a:lnTo>
                  <a:lnTo>
                    <a:pt x="4195572" y="79883"/>
                  </a:lnTo>
                  <a:lnTo>
                    <a:pt x="4193819" y="78486"/>
                  </a:lnTo>
                  <a:lnTo>
                    <a:pt x="4095750" y="0"/>
                  </a:lnTo>
                  <a:lnTo>
                    <a:pt x="4091813" y="127762"/>
                  </a:lnTo>
                  <a:lnTo>
                    <a:pt x="4126344" y="111823"/>
                  </a:lnTo>
                  <a:lnTo>
                    <a:pt x="4535678" y="998601"/>
                  </a:lnTo>
                  <a:lnTo>
                    <a:pt x="4570222" y="982599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00800" y="5105400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38648" y="2806954"/>
              <a:ext cx="1005205" cy="1155700"/>
            </a:xfrm>
            <a:custGeom>
              <a:avLst/>
              <a:gdLst/>
              <a:ahLst/>
              <a:cxnLst/>
              <a:rect l="l" t="t" r="r" b="b"/>
              <a:pathLst>
                <a:path w="1005204" h="1155700">
                  <a:moveTo>
                    <a:pt x="915696" y="1081551"/>
                  </a:moveTo>
                  <a:lnTo>
                    <a:pt x="886840" y="1106551"/>
                  </a:lnTo>
                  <a:lnTo>
                    <a:pt x="1004951" y="1155446"/>
                  </a:lnTo>
                  <a:lnTo>
                    <a:pt x="989739" y="1095883"/>
                  </a:lnTo>
                  <a:lnTo>
                    <a:pt x="928115" y="1095883"/>
                  </a:lnTo>
                  <a:lnTo>
                    <a:pt x="915696" y="1081551"/>
                  </a:lnTo>
                  <a:close/>
                </a:path>
                <a:path w="1005204" h="1155700">
                  <a:moveTo>
                    <a:pt x="944482" y="1056611"/>
                  </a:moveTo>
                  <a:lnTo>
                    <a:pt x="915696" y="1081551"/>
                  </a:lnTo>
                  <a:lnTo>
                    <a:pt x="928115" y="1095883"/>
                  </a:lnTo>
                  <a:lnTo>
                    <a:pt x="956945" y="1070991"/>
                  </a:lnTo>
                  <a:lnTo>
                    <a:pt x="944482" y="1056611"/>
                  </a:lnTo>
                  <a:close/>
                </a:path>
                <a:path w="1005204" h="1155700">
                  <a:moveTo>
                    <a:pt x="973327" y="1031621"/>
                  </a:moveTo>
                  <a:lnTo>
                    <a:pt x="944482" y="1056611"/>
                  </a:lnTo>
                  <a:lnTo>
                    <a:pt x="956945" y="1070991"/>
                  </a:lnTo>
                  <a:lnTo>
                    <a:pt x="928115" y="1095883"/>
                  </a:lnTo>
                  <a:lnTo>
                    <a:pt x="989739" y="1095883"/>
                  </a:lnTo>
                  <a:lnTo>
                    <a:pt x="973327" y="1031621"/>
                  </a:lnTo>
                  <a:close/>
                </a:path>
                <a:path w="1005204" h="1155700">
                  <a:moveTo>
                    <a:pt x="28701" y="0"/>
                  </a:moveTo>
                  <a:lnTo>
                    <a:pt x="0" y="24892"/>
                  </a:lnTo>
                  <a:lnTo>
                    <a:pt x="915696" y="1081551"/>
                  </a:lnTo>
                  <a:lnTo>
                    <a:pt x="944482" y="1056611"/>
                  </a:lnTo>
                  <a:lnTo>
                    <a:pt x="28701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53200" y="2808605"/>
              <a:ext cx="854075" cy="1229995"/>
            </a:xfrm>
            <a:custGeom>
              <a:avLst/>
              <a:gdLst/>
              <a:ahLst/>
              <a:cxnLst/>
              <a:rect l="l" t="t" r="r" b="b"/>
              <a:pathLst>
                <a:path w="854075" h="1229995">
                  <a:moveTo>
                    <a:pt x="17652" y="1103376"/>
                  </a:moveTo>
                  <a:lnTo>
                    <a:pt x="0" y="1229995"/>
                  </a:lnTo>
                  <a:lnTo>
                    <a:pt x="111886" y="1168146"/>
                  </a:lnTo>
                  <a:lnTo>
                    <a:pt x="103387" y="1162304"/>
                  </a:lnTo>
                  <a:lnTo>
                    <a:pt x="69596" y="1162304"/>
                  </a:lnTo>
                  <a:lnTo>
                    <a:pt x="38226" y="1140714"/>
                  </a:lnTo>
                  <a:lnTo>
                    <a:pt x="49056" y="1124960"/>
                  </a:lnTo>
                  <a:lnTo>
                    <a:pt x="17652" y="1103376"/>
                  </a:lnTo>
                  <a:close/>
                </a:path>
                <a:path w="854075" h="1229995">
                  <a:moveTo>
                    <a:pt x="49056" y="1124960"/>
                  </a:moveTo>
                  <a:lnTo>
                    <a:pt x="38226" y="1140714"/>
                  </a:lnTo>
                  <a:lnTo>
                    <a:pt x="69596" y="1162304"/>
                  </a:lnTo>
                  <a:lnTo>
                    <a:pt x="80440" y="1146532"/>
                  </a:lnTo>
                  <a:lnTo>
                    <a:pt x="49056" y="1124960"/>
                  </a:lnTo>
                  <a:close/>
                </a:path>
                <a:path w="854075" h="1229995">
                  <a:moveTo>
                    <a:pt x="80440" y="1146532"/>
                  </a:moveTo>
                  <a:lnTo>
                    <a:pt x="69596" y="1162304"/>
                  </a:lnTo>
                  <a:lnTo>
                    <a:pt x="103387" y="1162304"/>
                  </a:lnTo>
                  <a:lnTo>
                    <a:pt x="80440" y="1146532"/>
                  </a:lnTo>
                  <a:close/>
                </a:path>
                <a:path w="854075" h="1229995">
                  <a:moveTo>
                    <a:pt x="822451" y="0"/>
                  </a:moveTo>
                  <a:lnTo>
                    <a:pt x="49056" y="1124960"/>
                  </a:lnTo>
                  <a:lnTo>
                    <a:pt x="80440" y="1146532"/>
                  </a:lnTo>
                  <a:lnTo>
                    <a:pt x="853948" y="21590"/>
                  </a:lnTo>
                  <a:lnTo>
                    <a:pt x="822451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91400" y="2819400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96199" y="2438400"/>
              <a:ext cx="1276350" cy="654050"/>
            </a:xfrm>
            <a:custGeom>
              <a:avLst/>
              <a:gdLst/>
              <a:ahLst/>
              <a:cxnLst/>
              <a:rect l="l" t="t" r="r" b="b"/>
              <a:pathLst>
                <a:path w="1276350" h="654050">
                  <a:moveTo>
                    <a:pt x="0" y="654050"/>
                  </a:moveTo>
                  <a:lnTo>
                    <a:pt x="1276350" y="654050"/>
                  </a:lnTo>
                  <a:lnTo>
                    <a:pt x="1276350" y="0"/>
                  </a:lnTo>
                  <a:lnTo>
                    <a:pt x="0" y="0"/>
                  </a:lnTo>
                  <a:lnTo>
                    <a:pt x="0" y="6540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653642" y="521842"/>
            <a:ext cx="9547758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800" b="1" spc="155" dirty="0" err="1">
                <a:solidFill>
                  <a:srgbClr val="0070C0"/>
                </a:solidFill>
              </a:rPr>
              <a:t>Interruptor</a:t>
            </a:r>
            <a:r>
              <a:rPr sz="3800" b="1" spc="-204" dirty="0">
                <a:solidFill>
                  <a:srgbClr val="0070C0"/>
                </a:solidFill>
              </a:rPr>
              <a:t> </a:t>
            </a:r>
            <a:r>
              <a:rPr lang="es-ES" sz="3800" b="1" spc="165" dirty="0" smtClean="0">
                <a:solidFill>
                  <a:srgbClr val="0070C0"/>
                </a:solidFill>
              </a:rPr>
              <a:t>interruptor</a:t>
            </a:r>
            <a:r>
              <a:rPr sz="3800" b="1" spc="-204" dirty="0" smtClean="0">
                <a:solidFill>
                  <a:srgbClr val="0070C0"/>
                </a:solidFill>
              </a:rPr>
              <a:t> </a:t>
            </a:r>
            <a:r>
              <a:rPr sz="3800" b="1" spc="185" dirty="0">
                <a:solidFill>
                  <a:srgbClr val="0070C0"/>
                </a:solidFill>
              </a:rPr>
              <a:t>de</a:t>
            </a:r>
            <a:r>
              <a:rPr sz="3800" b="1" spc="-200" dirty="0">
                <a:solidFill>
                  <a:srgbClr val="0070C0"/>
                </a:solidFill>
              </a:rPr>
              <a:t> </a:t>
            </a:r>
            <a:r>
              <a:rPr sz="3800" b="1" spc="165" dirty="0">
                <a:solidFill>
                  <a:srgbClr val="0070C0"/>
                </a:solidFill>
              </a:rPr>
              <a:t>gas</a:t>
            </a:r>
            <a:r>
              <a:rPr sz="3800" b="1" spc="-204" dirty="0">
                <a:solidFill>
                  <a:srgbClr val="0070C0"/>
                </a:solidFill>
              </a:rPr>
              <a:t> </a:t>
            </a:r>
            <a:r>
              <a:rPr sz="3800" b="1" spc="-114" dirty="0">
                <a:solidFill>
                  <a:srgbClr val="0070C0"/>
                </a:solidFill>
              </a:rPr>
              <a:t>(SF6)</a:t>
            </a:r>
            <a:endParaRPr sz="3800" b="1" dirty="0">
              <a:solidFill>
                <a:srgbClr val="0070C0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9600" y="2133600"/>
            <a:ext cx="2914650" cy="57002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92075" marR="536575">
              <a:lnSpc>
                <a:spcPct val="150000"/>
              </a:lnSpc>
              <a:spcBef>
                <a:spcPts val="125"/>
              </a:spcBef>
            </a:pPr>
            <a:r>
              <a:rPr sz="1200" b="1" spc="-10" dirty="0">
                <a:latin typeface="Tahoma"/>
                <a:cs typeface="Tahoma"/>
              </a:rPr>
              <a:t>Zona </a:t>
            </a:r>
            <a:r>
              <a:rPr sz="1200" b="1" spc="5" dirty="0">
                <a:latin typeface="Tahoma"/>
                <a:cs typeface="Tahoma"/>
              </a:rPr>
              <a:t>donde </a:t>
            </a:r>
            <a:r>
              <a:rPr sz="1200" b="1" spc="-15" dirty="0">
                <a:latin typeface="Tahoma"/>
                <a:cs typeface="Tahoma"/>
              </a:rPr>
              <a:t>se </a:t>
            </a:r>
            <a:r>
              <a:rPr sz="1200" b="1" spc="5" dirty="0">
                <a:latin typeface="Tahoma"/>
                <a:cs typeface="Tahoma"/>
              </a:rPr>
              <a:t>produce </a:t>
            </a:r>
            <a:r>
              <a:rPr sz="1200" b="1" dirty="0">
                <a:latin typeface="Tahoma"/>
                <a:cs typeface="Tahoma"/>
              </a:rPr>
              <a:t>el 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soplado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10" dirty="0">
                <a:latin typeface="Tahoma"/>
                <a:cs typeface="Tahoma"/>
              </a:rPr>
              <a:t>para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extinguir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el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arco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20200" y="2438400"/>
            <a:ext cx="1276350" cy="55720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92075">
              <a:spcBef>
                <a:spcPts val="645"/>
              </a:spcBef>
            </a:pPr>
            <a:r>
              <a:rPr sz="1400" b="1" spc="10" dirty="0">
                <a:latin typeface="Tahoma"/>
                <a:cs typeface="Tahoma"/>
              </a:rPr>
              <a:t>Operando</a:t>
            </a:r>
            <a:endParaRPr sz="1400">
              <a:latin typeface="Tahoma"/>
              <a:cs typeface="Tahoma"/>
            </a:endParaRPr>
          </a:p>
          <a:p>
            <a:pPr marL="92075">
              <a:spcBef>
                <a:spcPts val="1030"/>
              </a:spcBef>
            </a:pPr>
            <a:r>
              <a:rPr sz="850" b="1" dirty="0">
                <a:latin typeface="Tahoma"/>
                <a:cs typeface="Tahoma"/>
              </a:rPr>
              <a:t>Varilla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42350" y="4724401"/>
            <a:ext cx="2025650" cy="56297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92075">
              <a:spcBef>
                <a:spcPts val="450"/>
              </a:spcBef>
            </a:pPr>
            <a:r>
              <a:rPr sz="1600" b="1" dirty="0">
                <a:latin typeface="Tahoma"/>
                <a:cs typeface="Tahoma"/>
              </a:rPr>
              <a:t>Contacto</a:t>
            </a:r>
            <a:r>
              <a:rPr sz="1600" b="1" spc="-80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móvil</a:t>
            </a:r>
            <a:endParaRPr sz="1600">
              <a:latin typeface="Tahoma"/>
              <a:cs typeface="Tahoma"/>
            </a:endParaRPr>
          </a:p>
          <a:p>
            <a:pPr marL="92075">
              <a:spcBef>
                <a:spcPts val="990"/>
              </a:spcBef>
            </a:pPr>
            <a:r>
              <a:rPr sz="850" b="1" dirty="0">
                <a:latin typeface="Tahoma"/>
                <a:cs typeface="Tahoma"/>
              </a:rPr>
              <a:t>Varilla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86000" y="5410201"/>
            <a:ext cx="2330450" cy="29623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91440">
              <a:spcBef>
                <a:spcPts val="750"/>
              </a:spcBef>
            </a:pPr>
            <a:r>
              <a:rPr sz="1300" b="1" spc="-5" dirty="0">
                <a:latin typeface="Tahoma"/>
                <a:cs typeface="Tahoma"/>
              </a:rPr>
              <a:t>Depósito</a:t>
            </a:r>
            <a:r>
              <a:rPr sz="1300" b="1" spc="-60" dirty="0">
                <a:latin typeface="Tahoma"/>
                <a:cs typeface="Tahoma"/>
              </a:rPr>
              <a:t> </a:t>
            </a:r>
            <a:r>
              <a:rPr sz="1300" b="1" spc="5" dirty="0">
                <a:latin typeface="Tahoma"/>
                <a:cs typeface="Tahoma"/>
              </a:rPr>
              <a:t>lleno</a:t>
            </a:r>
            <a:r>
              <a:rPr sz="1300" b="1" spc="-60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de</a:t>
            </a:r>
            <a:r>
              <a:rPr sz="1300" b="1" spc="-60" dirty="0">
                <a:latin typeface="Tahoma"/>
                <a:cs typeface="Tahoma"/>
              </a:rPr>
              <a:t> </a:t>
            </a:r>
            <a:r>
              <a:rPr sz="1300" b="1" spc="-80" dirty="0">
                <a:latin typeface="Tahoma"/>
                <a:cs typeface="Tahoma"/>
              </a:rPr>
              <a:t>SF6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19800" y="5410200"/>
            <a:ext cx="2228850" cy="29367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92075">
              <a:spcBef>
                <a:spcPts val="850"/>
              </a:spcBef>
            </a:pPr>
            <a:r>
              <a:rPr sz="1200" b="1" dirty="0">
                <a:latin typeface="Tahoma"/>
                <a:cs typeface="Tahoma"/>
              </a:rPr>
              <a:t>Contacto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estacionario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1380" y="457200"/>
            <a:ext cx="814232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300" b="1" spc="140" dirty="0" smtClean="0">
                <a:solidFill>
                  <a:srgbClr val="0070C0"/>
                </a:solidFill>
              </a:rPr>
              <a:t>Interruptor</a:t>
            </a:r>
            <a:r>
              <a:rPr sz="3300" b="1" spc="-180" dirty="0" smtClean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soplador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40" dirty="0">
                <a:solidFill>
                  <a:srgbClr val="0070C0"/>
                </a:solidFill>
              </a:rPr>
              <a:t>gas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-100" dirty="0">
                <a:solidFill>
                  <a:srgbClr val="0070C0"/>
                </a:solidFill>
              </a:rPr>
              <a:t>(SF6)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684654"/>
            <a:ext cx="10820400" cy="2768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23076"/>
              <a:buChar char="•"/>
              <a:tabLst>
                <a:tab pos="356235" algn="l"/>
              </a:tabLst>
            </a:pPr>
            <a:r>
              <a:rPr sz="2800" spc="114" dirty="0">
                <a:latin typeface="Tahoma"/>
                <a:cs typeface="Tahoma"/>
              </a:rPr>
              <a:t>Interrumpe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el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arco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usando:</a:t>
            </a:r>
            <a:endParaRPr sz="2800" dirty="0">
              <a:latin typeface="Tahoma"/>
              <a:cs typeface="Tahoma"/>
            </a:endParaRPr>
          </a:p>
          <a:p>
            <a:pPr marL="927100" algn="just">
              <a:spcBef>
                <a:spcPts val="1340"/>
              </a:spcBef>
            </a:pPr>
            <a:r>
              <a:rPr sz="2800" spc="-35" dirty="0" smtClean="0">
                <a:latin typeface="Tahoma"/>
                <a:cs typeface="Tahoma"/>
              </a:rPr>
              <a:t>-</a:t>
            </a:r>
            <a:r>
              <a:rPr lang="es-ES" sz="2800" spc="-35" dirty="0" smtClean="0">
                <a:latin typeface="Tahoma"/>
                <a:cs typeface="Tahoma"/>
              </a:rPr>
              <a:t> G</a:t>
            </a:r>
            <a:r>
              <a:rPr lang="es-ES" sz="2800" spc="75" dirty="0" smtClean="0">
                <a:latin typeface="Tahoma"/>
                <a:cs typeface="Tahoma"/>
              </a:rPr>
              <a:t>as </a:t>
            </a:r>
            <a:r>
              <a:rPr sz="2800" spc="-35" dirty="0" smtClean="0">
                <a:latin typeface="Tahoma"/>
                <a:cs typeface="Tahoma"/>
              </a:rPr>
              <a:t>SF</a:t>
            </a:r>
            <a:r>
              <a:rPr lang="es-ES" sz="2800" spc="-35" dirty="0" smtClean="0">
                <a:latin typeface="Tahoma"/>
                <a:cs typeface="Tahoma"/>
              </a:rPr>
              <a:t>6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45" dirty="0" err="1">
                <a:latin typeface="Tahoma"/>
                <a:cs typeface="Tahoma"/>
              </a:rPr>
              <a:t>baja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 err="1" smtClean="0">
                <a:latin typeface="Tahoma"/>
                <a:cs typeface="Tahoma"/>
              </a:rPr>
              <a:t>presión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como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dieléctrico.</a:t>
            </a:r>
            <a:endParaRPr sz="2800" dirty="0">
              <a:latin typeface="Tahoma"/>
              <a:cs typeface="Tahoma"/>
            </a:endParaRPr>
          </a:p>
          <a:p>
            <a:pPr marL="1155700" marR="5080" indent="-228600" algn="just">
              <a:lnSpc>
                <a:spcPct val="133400"/>
              </a:lnSpc>
              <a:spcBef>
                <a:spcPts val="575"/>
              </a:spcBef>
            </a:pPr>
            <a:r>
              <a:rPr sz="2800" spc="5" dirty="0" smtClean="0">
                <a:latin typeface="Tahoma"/>
                <a:cs typeface="Tahoma"/>
              </a:rPr>
              <a:t>-</a:t>
            </a:r>
            <a:r>
              <a:rPr lang="es-ES" sz="2800" spc="5" dirty="0" smtClean="0">
                <a:latin typeface="Tahoma"/>
                <a:cs typeface="Tahoma"/>
              </a:rPr>
              <a:t> El Gas </a:t>
            </a:r>
            <a:r>
              <a:rPr sz="2800" spc="5" dirty="0" smtClean="0">
                <a:latin typeface="Tahoma"/>
                <a:cs typeface="Tahoma"/>
              </a:rPr>
              <a:t>SF6</a:t>
            </a:r>
            <a:r>
              <a:rPr lang="es-ES" sz="2800" spc="5" dirty="0" smtClean="0">
                <a:latin typeface="Tahoma"/>
                <a:cs typeface="Tahoma"/>
              </a:rPr>
              <a:t> </a:t>
            </a:r>
            <a:r>
              <a:rPr sz="2800" spc="60" dirty="0" smtClean="0">
                <a:latin typeface="Tahoma"/>
                <a:cs typeface="Tahoma"/>
              </a:rPr>
              <a:t>se</a:t>
            </a:r>
            <a:r>
              <a:rPr sz="2800" spc="-90" dirty="0" smtClean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comprime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una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cámara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cuando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abren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 </a:t>
            </a:r>
            <a:r>
              <a:rPr sz="2800" spc="-55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contactos </a:t>
            </a:r>
            <a:r>
              <a:rPr sz="2800" spc="60" dirty="0">
                <a:latin typeface="Tahoma"/>
                <a:cs typeface="Tahoma"/>
              </a:rPr>
              <a:t>principales. Luego, el </a:t>
            </a:r>
            <a:r>
              <a:rPr sz="2800" spc="75" dirty="0">
                <a:latin typeface="Tahoma"/>
                <a:cs typeface="Tahoma"/>
              </a:rPr>
              <a:t>gas </a:t>
            </a:r>
            <a:r>
              <a:rPr sz="2800" spc="100" dirty="0">
                <a:latin typeface="Tahoma"/>
                <a:cs typeface="Tahoma"/>
              </a:rPr>
              <a:t>comprimido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55" dirty="0">
                <a:latin typeface="Tahoma"/>
                <a:cs typeface="Tahoma"/>
              </a:rPr>
              <a:t>alta 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presión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dirige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hacia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arco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para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estirarlo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enfriarlo.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81200" y="1545196"/>
            <a:ext cx="4724400" cy="4953000"/>
            <a:chOff x="457200" y="1545196"/>
            <a:chExt cx="4724400" cy="4953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545196"/>
              <a:ext cx="4572000" cy="495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1000" y="2962020"/>
              <a:ext cx="702310" cy="1153160"/>
            </a:xfrm>
            <a:custGeom>
              <a:avLst/>
              <a:gdLst/>
              <a:ahLst/>
              <a:cxnLst/>
              <a:rect l="l" t="t" r="r" b="b"/>
              <a:pathLst>
                <a:path w="702310" h="1153160">
                  <a:moveTo>
                    <a:pt x="9778" y="1025397"/>
                  </a:moveTo>
                  <a:lnTo>
                    <a:pt x="0" y="1152778"/>
                  </a:lnTo>
                  <a:lnTo>
                    <a:pt x="107823" y="1084198"/>
                  </a:lnTo>
                  <a:lnTo>
                    <a:pt x="102317" y="1080896"/>
                  </a:lnTo>
                  <a:lnTo>
                    <a:pt x="65277" y="1080896"/>
                  </a:lnTo>
                  <a:lnTo>
                    <a:pt x="32638" y="1061339"/>
                  </a:lnTo>
                  <a:lnTo>
                    <a:pt x="42447" y="1044990"/>
                  </a:lnTo>
                  <a:lnTo>
                    <a:pt x="9778" y="1025397"/>
                  </a:lnTo>
                  <a:close/>
                </a:path>
                <a:path w="702310" h="1153160">
                  <a:moveTo>
                    <a:pt x="42447" y="1044990"/>
                  </a:moveTo>
                  <a:lnTo>
                    <a:pt x="32638" y="1061339"/>
                  </a:lnTo>
                  <a:lnTo>
                    <a:pt x="65277" y="1080896"/>
                  </a:lnTo>
                  <a:lnTo>
                    <a:pt x="75080" y="1064562"/>
                  </a:lnTo>
                  <a:lnTo>
                    <a:pt x="42447" y="1044990"/>
                  </a:lnTo>
                  <a:close/>
                </a:path>
                <a:path w="702310" h="1153160">
                  <a:moveTo>
                    <a:pt x="75080" y="1064562"/>
                  </a:moveTo>
                  <a:lnTo>
                    <a:pt x="65277" y="1080896"/>
                  </a:lnTo>
                  <a:lnTo>
                    <a:pt x="102317" y="1080896"/>
                  </a:lnTo>
                  <a:lnTo>
                    <a:pt x="75080" y="1064562"/>
                  </a:lnTo>
                  <a:close/>
                </a:path>
                <a:path w="702310" h="1153160">
                  <a:moveTo>
                    <a:pt x="669416" y="0"/>
                  </a:moveTo>
                  <a:lnTo>
                    <a:pt x="42447" y="1044990"/>
                  </a:lnTo>
                  <a:lnTo>
                    <a:pt x="75080" y="1064562"/>
                  </a:lnTo>
                  <a:lnTo>
                    <a:pt x="702183" y="19557"/>
                  </a:lnTo>
                  <a:lnTo>
                    <a:pt x="66941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76800" y="2971800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69591" y="4114799"/>
              <a:ext cx="328295" cy="948690"/>
            </a:xfrm>
            <a:custGeom>
              <a:avLst/>
              <a:gdLst/>
              <a:ahLst/>
              <a:cxnLst/>
              <a:rect l="l" t="t" r="r" b="b"/>
              <a:pathLst>
                <a:path w="328294" h="948689">
                  <a:moveTo>
                    <a:pt x="72899" y="103716"/>
                  </a:moveTo>
                  <a:lnTo>
                    <a:pt x="36441" y="114852"/>
                  </a:lnTo>
                  <a:lnTo>
                    <a:pt x="291972" y="948563"/>
                  </a:lnTo>
                  <a:lnTo>
                    <a:pt x="328294" y="937387"/>
                  </a:lnTo>
                  <a:lnTo>
                    <a:pt x="72899" y="103716"/>
                  </a:lnTo>
                  <a:close/>
                </a:path>
                <a:path w="328294" h="948689">
                  <a:moveTo>
                    <a:pt x="21208" y="0"/>
                  </a:moveTo>
                  <a:lnTo>
                    <a:pt x="0" y="125983"/>
                  </a:lnTo>
                  <a:lnTo>
                    <a:pt x="36441" y="114852"/>
                  </a:lnTo>
                  <a:lnTo>
                    <a:pt x="30860" y="96647"/>
                  </a:lnTo>
                  <a:lnTo>
                    <a:pt x="67309" y="85470"/>
                  </a:lnTo>
                  <a:lnTo>
                    <a:pt x="102576" y="85470"/>
                  </a:lnTo>
                  <a:lnTo>
                    <a:pt x="21208" y="0"/>
                  </a:lnTo>
                  <a:close/>
                </a:path>
                <a:path w="328294" h="948689">
                  <a:moveTo>
                    <a:pt x="67309" y="85470"/>
                  </a:moveTo>
                  <a:lnTo>
                    <a:pt x="30860" y="96647"/>
                  </a:lnTo>
                  <a:lnTo>
                    <a:pt x="36441" y="114852"/>
                  </a:lnTo>
                  <a:lnTo>
                    <a:pt x="72899" y="103716"/>
                  </a:lnTo>
                  <a:lnTo>
                    <a:pt x="67309" y="85470"/>
                  </a:lnTo>
                  <a:close/>
                </a:path>
                <a:path w="328294" h="948689">
                  <a:moveTo>
                    <a:pt x="102576" y="85470"/>
                  </a:moveTo>
                  <a:lnTo>
                    <a:pt x="67309" y="85470"/>
                  </a:lnTo>
                  <a:lnTo>
                    <a:pt x="72899" y="103716"/>
                  </a:lnTo>
                  <a:lnTo>
                    <a:pt x="109346" y="92582"/>
                  </a:lnTo>
                  <a:lnTo>
                    <a:pt x="102576" y="8547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79725" y="5057774"/>
              <a:ext cx="2286000" cy="0"/>
            </a:xfrm>
            <a:custGeom>
              <a:avLst/>
              <a:gdLst/>
              <a:ahLst/>
              <a:cxnLst/>
              <a:rect l="l" t="t" r="r" b="b"/>
              <a:pathLst>
                <a:path w="2286000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215337" y="502832"/>
            <a:ext cx="837092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300" b="1" spc="140" dirty="0" smtClean="0">
                <a:solidFill>
                  <a:srgbClr val="0070C0"/>
                </a:solidFill>
              </a:rPr>
              <a:t>Interruptor</a:t>
            </a:r>
            <a:r>
              <a:rPr sz="3300" b="1" spc="-180" dirty="0" smtClean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soplador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40" dirty="0">
                <a:solidFill>
                  <a:srgbClr val="0070C0"/>
                </a:solidFill>
              </a:rPr>
              <a:t>gas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-100" dirty="0">
                <a:solidFill>
                  <a:srgbClr val="0070C0"/>
                </a:solidFill>
              </a:rPr>
              <a:t>(SF6)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73696" y="1545197"/>
            <a:ext cx="1185545" cy="28854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25730" rIns="0" bIns="0" rtlCol="0">
            <a:spAutoFit/>
          </a:bodyPr>
          <a:lstStyle/>
          <a:p>
            <a:pPr marL="92075">
              <a:spcBef>
                <a:spcPts val="990"/>
              </a:spcBef>
            </a:pPr>
            <a:r>
              <a:rPr sz="1050" b="1" spc="-25" dirty="0">
                <a:latin typeface="Tahoma"/>
                <a:cs typeface="Tahoma"/>
              </a:rPr>
              <a:t>CB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70" dirty="0">
                <a:latin typeface="Tahoma"/>
                <a:cs typeface="Tahoma"/>
              </a:rPr>
              <a:t>115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kV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89725" y="2779776"/>
            <a:ext cx="3473450" cy="1401666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92075" marR="490220">
              <a:lnSpc>
                <a:spcPct val="171500"/>
              </a:lnSpc>
              <a:spcBef>
                <a:spcPts val="95"/>
              </a:spcBef>
            </a:pPr>
            <a:r>
              <a:rPr sz="1050" b="1" spc="-10" dirty="0">
                <a:latin typeface="Tahoma"/>
                <a:cs typeface="Tahoma"/>
              </a:rPr>
              <a:t>Los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spc="5" dirty="0">
                <a:latin typeface="Tahoma"/>
                <a:cs typeface="Tahoma"/>
              </a:rPr>
              <a:t>interruptores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están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ubicados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10" dirty="0">
                <a:latin typeface="Tahoma"/>
                <a:cs typeface="Tahoma"/>
              </a:rPr>
              <a:t>dentro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 </a:t>
            </a:r>
            <a:r>
              <a:rPr sz="1050" b="1" spc="-290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estos </a:t>
            </a:r>
            <a:r>
              <a:rPr sz="1050" b="1" spc="5" dirty="0">
                <a:latin typeface="Tahoma"/>
                <a:cs typeface="Tahoma"/>
              </a:rPr>
              <a:t>tanques </a:t>
            </a:r>
            <a:r>
              <a:rPr sz="1050" b="1" spc="-25" dirty="0">
                <a:latin typeface="Tahoma"/>
                <a:cs typeface="Tahoma"/>
              </a:rPr>
              <a:t>(estos </a:t>
            </a:r>
            <a:r>
              <a:rPr sz="1050" b="1" spc="5" dirty="0">
                <a:latin typeface="Tahoma"/>
                <a:cs typeface="Tahoma"/>
              </a:rPr>
              <a:t>tanques </a:t>
            </a:r>
            <a:r>
              <a:rPr sz="1050" b="1" spc="-15" dirty="0">
                <a:latin typeface="Tahoma"/>
                <a:cs typeface="Tahoma"/>
              </a:rPr>
              <a:t>se </a:t>
            </a:r>
            <a:r>
              <a:rPr sz="1050" b="1" spc="-10" dirty="0">
                <a:latin typeface="Tahoma"/>
                <a:cs typeface="Tahoma"/>
              </a:rPr>
              <a:t> </a:t>
            </a:r>
            <a:r>
              <a:rPr sz="1050" b="1" spc="10" dirty="0" err="1">
                <a:latin typeface="Tahoma"/>
                <a:cs typeface="Tahoma"/>
              </a:rPr>
              <a:t>denominan</a:t>
            </a:r>
            <a:r>
              <a:rPr sz="1050" b="1" spc="10" dirty="0">
                <a:latin typeface="Tahoma"/>
                <a:cs typeface="Tahoma"/>
              </a:rPr>
              <a:t> </a:t>
            </a:r>
            <a:r>
              <a:rPr lang="es-ES" sz="1050" b="1" dirty="0" smtClean="0">
                <a:latin typeface="Tahoma"/>
                <a:cs typeface="Tahoma"/>
              </a:rPr>
              <a:t>interruptor</a:t>
            </a:r>
            <a:r>
              <a:rPr sz="1050" b="1" dirty="0" err="1" smtClean="0">
                <a:latin typeface="Tahoma"/>
                <a:cs typeface="Tahoma"/>
              </a:rPr>
              <a:t>es</a:t>
            </a:r>
            <a:r>
              <a:rPr sz="1050" b="1" dirty="0" smtClean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 </a:t>
            </a:r>
            <a:r>
              <a:rPr sz="1050" b="1" spc="5" dirty="0">
                <a:latin typeface="Tahoma"/>
                <a:cs typeface="Tahoma"/>
              </a:rPr>
              <a:t>"tanque </a:t>
            </a:r>
            <a:r>
              <a:rPr sz="1050" b="1" spc="10" dirty="0">
                <a:latin typeface="Tahoma"/>
                <a:cs typeface="Tahoma"/>
              </a:rPr>
              <a:t> </a:t>
            </a:r>
            <a:r>
              <a:rPr sz="1050" b="1" spc="5" dirty="0">
                <a:latin typeface="Tahoma"/>
                <a:cs typeface="Tahoma"/>
              </a:rPr>
              <a:t>muerto" </a:t>
            </a:r>
            <a:r>
              <a:rPr sz="1050" b="1" spc="-5" dirty="0">
                <a:latin typeface="Tahoma"/>
                <a:cs typeface="Tahoma"/>
              </a:rPr>
              <a:t>ya </a:t>
            </a:r>
            <a:r>
              <a:rPr sz="1050" b="1" spc="5" dirty="0">
                <a:latin typeface="Tahoma"/>
                <a:cs typeface="Tahoma"/>
              </a:rPr>
              <a:t>que </a:t>
            </a:r>
            <a:r>
              <a:rPr sz="1050" b="1" dirty="0">
                <a:latin typeface="Tahoma"/>
                <a:cs typeface="Tahoma"/>
              </a:rPr>
              <a:t>el exterior del </a:t>
            </a:r>
            <a:r>
              <a:rPr sz="1050" b="1" spc="10" dirty="0">
                <a:latin typeface="Tahoma"/>
                <a:cs typeface="Tahoma"/>
              </a:rPr>
              <a:t>tanque </a:t>
            </a:r>
            <a:r>
              <a:rPr sz="1050" b="1" dirty="0">
                <a:latin typeface="Tahoma"/>
                <a:cs typeface="Tahoma"/>
              </a:rPr>
              <a:t>está </a:t>
            </a:r>
            <a:r>
              <a:rPr sz="1050" b="1" spc="-29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conectado</a:t>
            </a:r>
            <a:r>
              <a:rPr sz="1050" b="1" spc="-40" dirty="0">
                <a:latin typeface="Tahoma"/>
                <a:cs typeface="Tahoma"/>
              </a:rPr>
              <a:t> </a:t>
            </a:r>
            <a:r>
              <a:rPr sz="1050" b="1" spc="5" dirty="0">
                <a:latin typeface="Tahoma"/>
                <a:cs typeface="Tahoma"/>
              </a:rPr>
              <a:t>a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10" dirty="0">
                <a:latin typeface="Tahoma"/>
                <a:cs typeface="Tahoma"/>
              </a:rPr>
              <a:t>tierra)</a:t>
            </a:r>
            <a:endParaRPr sz="105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05600" y="4858576"/>
            <a:ext cx="2089150" cy="28854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92075">
              <a:spcBef>
                <a:spcPts val="5"/>
              </a:spcBef>
            </a:pPr>
            <a:r>
              <a:rPr sz="750" b="1" dirty="0">
                <a:latin typeface="Tahoma"/>
                <a:cs typeface="Tahoma"/>
              </a:rPr>
              <a:t>Calentadores</a:t>
            </a:r>
            <a:r>
              <a:rPr sz="750" b="1" spc="-35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de</a:t>
            </a:r>
            <a:r>
              <a:rPr sz="750" b="1" spc="-35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tanques</a:t>
            </a:r>
            <a:r>
              <a:rPr sz="750" b="1" spc="-35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de</a:t>
            </a:r>
            <a:r>
              <a:rPr sz="750" b="1" spc="-35" dirty="0">
                <a:latin typeface="Tahoma"/>
                <a:cs typeface="Tahoma"/>
              </a:rPr>
              <a:t> </a:t>
            </a:r>
            <a:r>
              <a:rPr sz="750" b="1" spc="-45" dirty="0">
                <a:latin typeface="Tahoma"/>
                <a:cs typeface="Tahoma"/>
              </a:rPr>
              <a:t>SF6</a:t>
            </a:r>
            <a:endParaRPr sz="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1475739"/>
            <a:ext cx="5638800" cy="492506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28800" y="547912"/>
            <a:ext cx="86106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300" b="1" spc="140" dirty="0" smtClean="0">
                <a:solidFill>
                  <a:srgbClr val="0070C0"/>
                </a:solidFill>
              </a:rPr>
              <a:t>Interruptor</a:t>
            </a:r>
            <a:r>
              <a:rPr sz="3300" b="1" spc="-180" dirty="0" smtClean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soplador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40" dirty="0">
                <a:solidFill>
                  <a:srgbClr val="0070C0"/>
                </a:solidFill>
              </a:rPr>
              <a:t>gas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-100" dirty="0">
                <a:solidFill>
                  <a:srgbClr val="0070C0"/>
                </a:solidFill>
              </a:rPr>
              <a:t>(SF6)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53400" y="1914500"/>
            <a:ext cx="2133600" cy="56874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 marL="92075">
              <a:spcBef>
                <a:spcPts val="695"/>
              </a:spcBef>
            </a:pPr>
            <a:r>
              <a:rPr sz="1350" b="1" spc="-55" dirty="0">
                <a:latin typeface="Tahoma"/>
                <a:cs typeface="Tahoma"/>
              </a:rPr>
              <a:t>345kV</a:t>
            </a:r>
            <a:r>
              <a:rPr sz="1350" b="1" spc="-45" dirty="0">
                <a:latin typeface="Tahoma"/>
                <a:cs typeface="Tahoma"/>
              </a:rPr>
              <a:t> </a:t>
            </a:r>
            <a:r>
              <a:rPr sz="1350" b="1" spc="-30" dirty="0">
                <a:latin typeface="Tahoma"/>
                <a:cs typeface="Tahoma"/>
              </a:rPr>
              <a:t>CB</a:t>
            </a:r>
            <a:r>
              <a:rPr sz="1350" b="1" spc="-45" dirty="0">
                <a:latin typeface="Tahoma"/>
                <a:cs typeface="Tahoma"/>
              </a:rPr>
              <a:t> </a:t>
            </a:r>
            <a:r>
              <a:rPr sz="1350" b="1" spc="5" dirty="0">
                <a:latin typeface="Tahoma"/>
                <a:cs typeface="Tahoma"/>
              </a:rPr>
              <a:t>como</a:t>
            </a:r>
            <a:endParaRPr sz="1350">
              <a:latin typeface="Tahoma"/>
              <a:cs typeface="Tahoma"/>
            </a:endParaRPr>
          </a:p>
          <a:p>
            <a:pPr marL="92075">
              <a:spcBef>
                <a:spcPts val="790"/>
              </a:spcBef>
            </a:pPr>
            <a:r>
              <a:rPr sz="1100" b="1" dirty="0">
                <a:latin typeface="Tahoma"/>
                <a:cs typeface="Tahoma"/>
              </a:rPr>
              <a:t>está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siendo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instalado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74700"/>
            <a:ext cx="9144000" cy="6202680"/>
            <a:chOff x="0" y="274700"/>
            <a:chExt cx="9144000" cy="6202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741" y="1447800"/>
              <a:ext cx="5324983" cy="50292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57400" y="2843783"/>
              <a:ext cx="4056379" cy="2128520"/>
            </a:xfrm>
            <a:custGeom>
              <a:avLst/>
              <a:gdLst/>
              <a:ahLst/>
              <a:cxnLst/>
              <a:rect l="l" t="t" r="r" b="b"/>
              <a:pathLst>
                <a:path w="4056379" h="2128520">
                  <a:moveTo>
                    <a:pt x="3963289" y="127381"/>
                  </a:moveTo>
                  <a:lnTo>
                    <a:pt x="2020049" y="38087"/>
                  </a:lnTo>
                  <a:lnTo>
                    <a:pt x="2020100" y="37211"/>
                  </a:lnTo>
                  <a:lnTo>
                    <a:pt x="2021840" y="0"/>
                  </a:lnTo>
                  <a:lnTo>
                    <a:pt x="1905000" y="51816"/>
                  </a:lnTo>
                  <a:lnTo>
                    <a:pt x="2016506" y="114173"/>
                  </a:lnTo>
                  <a:lnTo>
                    <a:pt x="2018284" y="76060"/>
                  </a:lnTo>
                  <a:lnTo>
                    <a:pt x="3961511" y="165354"/>
                  </a:lnTo>
                  <a:lnTo>
                    <a:pt x="3963289" y="127381"/>
                  </a:lnTo>
                  <a:close/>
                </a:path>
                <a:path w="4056379" h="2128520">
                  <a:moveTo>
                    <a:pt x="4055872" y="2090166"/>
                  </a:moveTo>
                  <a:lnTo>
                    <a:pt x="115392" y="1794040"/>
                  </a:lnTo>
                  <a:lnTo>
                    <a:pt x="115493" y="1792605"/>
                  </a:lnTo>
                  <a:lnTo>
                    <a:pt x="118237" y="1756029"/>
                  </a:lnTo>
                  <a:lnTo>
                    <a:pt x="0" y="1804416"/>
                  </a:lnTo>
                  <a:lnTo>
                    <a:pt x="109728" y="1869948"/>
                  </a:lnTo>
                  <a:lnTo>
                    <a:pt x="112560" y="1832013"/>
                  </a:lnTo>
                  <a:lnTo>
                    <a:pt x="4053078" y="2128266"/>
                  </a:lnTo>
                  <a:lnTo>
                    <a:pt x="4055872" y="2090166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18741" y="602107"/>
            <a:ext cx="8303184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300" b="1" spc="140" dirty="0" smtClean="0">
                <a:solidFill>
                  <a:srgbClr val="0070C0"/>
                </a:solidFill>
              </a:rPr>
              <a:t>Interruptor</a:t>
            </a:r>
            <a:r>
              <a:rPr sz="3300" b="1" spc="-180" dirty="0" smtClean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soplador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40" dirty="0">
                <a:solidFill>
                  <a:srgbClr val="0070C0"/>
                </a:solidFill>
              </a:rPr>
              <a:t>gas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-100" dirty="0">
                <a:solidFill>
                  <a:srgbClr val="0070C0"/>
                </a:solidFill>
              </a:rPr>
              <a:t>(SF6)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29601" y="1560551"/>
            <a:ext cx="1693545" cy="56938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marL="92075">
              <a:spcBef>
                <a:spcPts val="940"/>
              </a:spcBef>
            </a:pPr>
            <a:r>
              <a:rPr sz="1100" b="1" spc="10" dirty="0">
                <a:latin typeface="Tahoma"/>
                <a:cs typeface="Tahoma"/>
              </a:rPr>
              <a:t>Nuevo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CB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345kV</a:t>
            </a:r>
            <a:endParaRPr sz="1100">
              <a:latin typeface="Tahoma"/>
              <a:cs typeface="Tahoma"/>
            </a:endParaRPr>
          </a:p>
          <a:p>
            <a:pPr marL="92075">
              <a:spcBef>
                <a:spcPts val="540"/>
              </a:spcBef>
            </a:pPr>
            <a:r>
              <a:rPr sz="1400" b="1" spc="-15" dirty="0">
                <a:latin typeface="Tahoma"/>
                <a:cs typeface="Tahoma"/>
              </a:rPr>
              <a:t>ABB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Puffer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35" dirty="0">
                <a:latin typeface="Tahoma"/>
                <a:cs typeface="Tahoma"/>
              </a:rPr>
              <a:t>CB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43800" y="2666975"/>
            <a:ext cx="2787650" cy="56938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92075" marR="563245">
              <a:lnSpc>
                <a:spcPct val="150100"/>
              </a:lnSpc>
              <a:spcBef>
                <a:spcPts val="120"/>
              </a:spcBef>
            </a:pPr>
            <a:r>
              <a:rPr sz="1200" b="1" spc="5" dirty="0">
                <a:latin typeface="Tahoma"/>
                <a:cs typeface="Tahoma"/>
              </a:rPr>
              <a:t>Mecanismo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operación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 </a:t>
            </a:r>
            <a:r>
              <a:rPr sz="1200" b="1" spc="-33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resorte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hidráulico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35875" y="4714811"/>
            <a:ext cx="2686050" cy="29367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92075">
              <a:spcBef>
                <a:spcPts val="850"/>
              </a:spcBef>
            </a:pPr>
            <a:r>
              <a:rPr sz="1200" b="1" spc="20" dirty="0">
                <a:latin typeface="Tahoma"/>
                <a:cs typeface="Tahoma"/>
              </a:rPr>
              <a:t>Motor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carga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10" dirty="0">
                <a:latin typeface="Tahoma"/>
                <a:cs typeface="Tahoma"/>
              </a:rPr>
              <a:t>por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resorte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0550" y="1524000"/>
            <a:ext cx="5715000" cy="4876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33600" y="457200"/>
            <a:ext cx="8085734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300" b="1" spc="140" dirty="0" smtClean="0">
                <a:solidFill>
                  <a:srgbClr val="0070C0"/>
                </a:solidFill>
              </a:rPr>
              <a:t>Interruptor</a:t>
            </a:r>
            <a:r>
              <a:rPr sz="3300" b="1" spc="-180" dirty="0" smtClean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soplador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40" dirty="0">
                <a:solidFill>
                  <a:srgbClr val="0070C0"/>
                </a:solidFill>
              </a:rPr>
              <a:t>gas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-100" dirty="0">
                <a:solidFill>
                  <a:srgbClr val="0070C0"/>
                </a:solidFill>
              </a:rPr>
              <a:t>(SF6)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96200" y="1789150"/>
            <a:ext cx="2667000" cy="57567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marL="92075" marR="641985">
              <a:lnSpc>
                <a:spcPct val="128800"/>
              </a:lnSpc>
              <a:spcBef>
                <a:spcPts val="155"/>
              </a:spcBef>
            </a:pPr>
            <a:r>
              <a:rPr sz="1400" b="1" spc="20" dirty="0">
                <a:latin typeface="Tahoma"/>
                <a:cs typeface="Tahoma"/>
              </a:rPr>
              <a:t>Manómetro</a:t>
            </a:r>
            <a:r>
              <a:rPr sz="1400" b="1" spc="-5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50" dirty="0">
                <a:latin typeface="Tahoma"/>
                <a:cs typeface="Tahoma"/>
              </a:rPr>
              <a:t> </a:t>
            </a:r>
            <a:r>
              <a:rPr sz="1400" b="1" spc="-85" dirty="0">
                <a:latin typeface="Tahoma"/>
                <a:cs typeface="Tahoma"/>
              </a:rPr>
              <a:t>SF6</a:t>
            </a:r>
            <a:r>
              <a:rPr sz="1400" b="1" spc="-50" dirty="0">
                <a:latin typeface="Tahoma"/>
                <a:cs typeface="Tahoma"/>
              </a:rPr>
              <a:t> </a:t>
            </a:r>
            <a:r>
              <a:rPr sz="1400" b="1" spc="5" dirty="0">
                <a:latin typeface="Tahoma"/>
                <a:cs typeface="Tahoma"/>
              </a:rPr>
              <a:t>en  </a:t>
            </a:r>
            <a:r>
              <a:rPr sz="1400" b="1" spc="-35" dirty="0">
                <a:latin typeface="Tahoma"/>
                <a:cs typeface="Tahoma"/>
              </a:rPr>
              <a:t>CB</a:t>
            </a:r>
            <a:r>
              <a:rPr sz="1400" b="1" spc="-50" dirty="0">
                <a:latin typeface="Tahoma"/>
                <a:cs typeface="Tahoma"/>
              </a:rPr>
              <a:t> </a:t>
            </a:r>
            <a:r>
              <a:rPr sz="1400" b="1" spc="-60" dirty="0" smtClean="0">
                <a:latin typeface="Tahoma"/>
                <a:cs typeface="Tahoma"/>
              </a:rPr>
              <a:t>115</a:t>
            </a:r>
            <a:r>
              <a:rPr lang="es-ES" sz="1400" b="1" spc="-60" dirty="0" smtClean="0">
                <a:latin typeface="Tahoma"/>
                <a:cs typeface="Tahoma"/>
              </a:rPr>
              <a:t> </a:t>
            </a:r>
            <a:r>
              <a:rPr sz="1400" b="1" spc="-60" dirty="0" smtClean="0">
                <a:latin typeface="Tahoma"/>
                <a:cs typeface="Tahoma"/>
              </a:rPr>
              <a:t>kV</a:t>
            </a:r>
            <a:r>
              <a:rPr sz="1400" b="1" spc="-50" dirty="0" smtClean="0">
                <a:latin typeface="Tahoma"/>
                <a:cs typeface="Tahoma"/>
              </a:rPr>
              <a:t> </a:t>
            </a:r>
            <a:r>
              <a:rPr sz="1400" b="1" spc="-35" dirty="0">
                <a:latin typeface="Tahoma"/>
                <a:cs typeface="Tahoma"/>
              </a:rPr>
              <a:t>(Alstom)</a:t>
            </a:r>
            <a:endParaRPr sz="1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1525" y="1524000"/>
            <a:ext cx="3505200" cy="4953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60734" y="533400"/>
            <a:ext cx="862647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300" b="1" spc="140" dirty="0" smtClean="0">
                <a:solidFill>
                  <a:srgbClr val="0070C0"/>
                </a:solidFill>
              </a:rPr>
              <a:t>Interruptor</a:t>
            </a:r>
            <a:r>
              <a:rPr sz="3300" b="1" spc="-180" dirty="0" smtClean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soplador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60" dirty="0">
                <a:solidFill>
                  <a:srgbClr val="0070C0"/>
                </a:solidFill>
              </a:rPr>
              <a:t>de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140" dirty="0">
                <a:solidFill>
                  <a:srgbClr val="0070C0"/>
                </a:solidFill>
              </a:rPr>
              <a:t>gas</a:t>
            </a:r>
            <a:r>
              <a:rPr sz="3300" b="1" spc="-175" dirty="0">
                <a:solidFill>
                  <a:srgbClr val="0070C0"/>
                </a:solidFill>
              </a:rPr>
              <a:t> </a:t>
            </a:r>
            <a:r>
              <a:rPr sz="3300" b="1" spc="-100" dirty="0">
                <a:solidFill>
                  <a:srgbClr val="0070C0"/>
                </a:solidFill>
              </a:rPr>
              <a:t>(SF6)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46726" y="1636750"/>
            <a:ext cx="4816475" cy="57349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92075" marR="845819">
              <a:lnSpc>
                <a:spcPct val="138700"/>
              </a:lnSpc>
              <a:spcBef>
                <a:spcPts val="135"/>
              </a:spcBef>
            </a:pPr>
            <a:r>
              <a:rPr sz="1300" b="1" spc="-5" dirty="0">
                <a:latin typeface="Tahoma"/>
                <a:cs typeface="Tahoma"/>
              </a:rPr>
              <a:t>Panel</a:t>
            </a:r>
            <a:r>
              <a:rPr sz="1300" b="1" spc="-50" dirty="0">
                <a:latin typeface="Tahoma"/>
                <a:cs typeface="Tahoma"/>
              </a:rPr>
              <a:t> </a:t>
            </a:r>
            <a:r>
              <a:rPr sz="1300" b="1" spc="10" dirty="0">
                <a:latin typeface="Tahoma"/>
                <a:cs typeface="Tahoma"/>
              </a:rPr>
              <a:t>anunciador</a:t>
            </a:r>
            <a:r>
              <a:rPr sz="1300" b="1" spc="-50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ubicado</a:t>
            </a:r>
            <a:r>
              <a:rPr sz="1300" b="1" spc="-50" dirty="0">
                <a:latin typeface="Tahoma"/>
                <a:cs typeface="Tahoma"/>
              </a:rPr>
              <a:t> </a:t>
            </a:r>
            <a:r>
              <a:rPr sz="1300" b="1" spc="5" dirty="0">
                <a:latin typeface="Tahoma"/>
                <a:cs typeface="Tahoma"/>
              </a:rPr>
              <a:t>en</a:t>
            </a:r>
            <a:r>
              <a:rPr sz="1300" b="1" spc="-50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el</a:t>
            </a:r>
            <a:r>
              <a:rPr sz="1300" b="1" spc="-50" dirty="0">
                <a:latin typeface="Tahoma"/>
                <a:cs typeface="Tahoma"/>
              </a:rPr>
              <a:t> </a:t>
            </a:r>
            <a:r>
              <a:rPr sz="1300" b="1" spc="10" dirty="0">
                <a:latin typeface="Tahoma"/>
                <a:cs typeface="Tahoma"/>
              </a:rPr>
              <a:t>interruptor.</a:t>
            </a:r>
            <a:r>
              <a:rPr sz="1300" b="1" spc="-45" dirty="0">
                <a:latin typeface="Tahoma"/>
                <a:cs typeface="Tahoma"/>
              </a:rPr>
              <a:t> </a:t>
            </a:r>
            <a:r>
              <a:rPr sz="1300" b="1" spc="-30" dirty="0">
                <a:latin typeface="Tahoma"/>
                <a:cs typeface="Tahoma"/>
              </a:rPr>
              <a:t>CB </a:t>
            </a:r>
            <a:r>
              <a:rPr sz="1300" b="1" spc="-365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de</a:t>
            </a:r>
            <a:r>
              <a:rPr sz="1300" b="1" spc="-45" dirty="0">
                <a:latin typeface="Tahoma"/>
                <a:cs typeface="Tahoma"/>
              </a:rPr>
              <a:t> </a:t>
            </a:r>
            <a:r>
              <a:rPr sz="1300" b="1" spc="-85" dirty="0">
                <a:latin typeface="Tahoma"/>
                <a:cs typeface="Tahoma"/>
              </a:rPr>
              <a:t>115</a:t>
            </a:r>
            <a:r>
              <a:rPr sz="1300" b="1" spc="-45" dirty="0">
                <a:latin typeface="Tahoma"/>
                <a:cs typeface="Tahoma"/>
              </a:rPr>
              <a:t> </a:t>
            </a:r>
            <a:r>
              <a:rPr sz="1300" b="1" spc="-5" dirty="0">
                <a:latin typeface="Tahoma"/>
                <a:cs typeface="Tahoma"/>
              </a:rPr>
              <a:t>kV</a:t>
            </a:r>
            <a:r>
              <a:rPr sz="1300" b="1" spc="-45" dirty="0">
                <a:latin typeface="Tahoma"/>
                <a:cs typeface="Tahoma"/>
              </a:rPr>
              <a:t> </a:t>
            </a:r>
            <a:r>
              <a:rPr sz="1300" b="1" spc="-35" dirty="0">
                <a:latin typeface="Tahoma"/>
                <a:cs typeface="Tahoma"/>
              </a:rPr>
              <a:t>(Alstom)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487807"/>
            <a:ext cx="69342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4200" b="1" spc="175" dirty="0" smtClean="0">
                <a:solidFill>
                  <a:srgbClr val="0070C0"/>
                </a:solidFill>
              </a:rPr>
              <a:t>Interruptor</a:t>
            </a:r>
            <a:r>
              <a:rPr sz="4200" b="1" spc="175" dirty="0" err="1" smtClean="0">
                <a:solidFill>
                  <a:srgbClr val="0070C0"/>
                </a:solidFill>
              </a:rPr>
              <a:t>es</a:t>
            </a:r>
            <a:r>
              <a:rPr sz="4200" b="1" spc="-270" dirty="0" smtClean="0">
                <a:solidFill>
                  <a:srgbClr val="0070C0"/>
                </a:solidFill>
              </a:rPr>
              <a:t> </a:t>
            </a:r>
            <a:r>
              <a:rPr sz="4200" b="1" spc="204" dirty="0">
                <a:solidFill>
                  <a:srgbClr val="0070C0"/>
                </a:solidFill>
              </a:rPr>
              <a:t>de</a:t>
            </a:r>
            <a:r>
              <a:rPr sz="4200" b="1" spc="-265" dirty="0">
                <a:solidFill>
                  <a:srgbClr val="0070C0"/>
                </a:solidFill>
              </a:rPr>
              <a:t> </a:t>
            </a:r>
            <a:r>
              <a:rPr sz="4200" b="1" spc="130" dirty="0">
                <a:solidFill>
                  <a:srgbClr val="0070C0"/>
                </a:solidFill>
              </a:rPr>
              <a:t>vacío</a:t>
            </a:r>
            <a:endParaRPr sz="4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447800"/>
            <a:ext cx="10820400" cy="5087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23076"/>
              <a:buChar char="•"/>
              <a:tabLst>
                <a:tab pos="356235" algn="l"/>
              </a:tabLst>
            </a:pPr>
            <a:r>
              <a:rPr sz="2800" spc="114" dirty="0">
                <a:latin typeface="Tahoma"/>
                <a:cs typeface="Tahoma"/>
              </a:rPr>
              <a:t>Interrumpe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el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arco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usando:</a:t>
            </a:r>
            <a:endParaRPr sz="2800" dirty="0">
              <a:latin typeface="Tahoma"/>
              <a:cs typeface="Tahoma"/>
            </a:endParaRPr>
          </a:p>
          <a:p>
            <a:pPr marL="390525" marR="5080" algn="just">
              <a:lnSpc>
                <a:spcPct val="133400"/>
              </a:lnSpc>
              <a:spcBef>
                <a:spcPts val="1000"/>
              </a:spcBef>
            </a:pP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interruptores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vacío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usan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contacto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móvil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contacto </a:t>
            </a:r>
            <a:r>
              <a:rPr sz="2800" spc="7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estacionario,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ambos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alojados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una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envoltura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metal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sellada. </a:t>
            </a:r>
            <a:r>
              <a:rPr sz="2800" spc="5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 </a:t>
            </a:r>
            <a:r>
              <a:rPr sz="2800" spc="75" dirty="0">
                <a:latin typeface="Tahoma"/>
                <a:cs typeface="Tahoma"/>
              </a:rPr>
              <a:t>actuador fuera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65" dirty="0">
                <a:latin typeface="Tahoma"/>
                <a:cs typeface="Tahoma"/>
              </a:rPr>
              <a:t>envolvente </a:t>
            </a:r>
            <a:r>
              <a:rPr sz="2800" spc="45" dirty="0">
                <a:latin typeface="Tahoma"/>
                <a:cs typeface="Tahoma"/>
              </a:rPr>
              <a:t>activa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90" dirty="0">
                <a:latin typeface="Tahoma"/>
                <a:cs typeface="Tahoma"/>
              </a:rPr>
              <a:t>movimiento </a:t>
            </a:r>
            <a:r>
              <a:rPr sz="2800" spc="75" dirty="0">
                <a:latin typeface="Tahoma"/>
                <a:cs typeface="Tahoma"/>
              </a:rPr>
              <a:t>del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contacto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móvil.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Dentro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sobre,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escudo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condensación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metal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vidrio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rodea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contactos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para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recolectar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material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contacto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evaporado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que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libera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cuando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dibuja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arco.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Dado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que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vacío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no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contiene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material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conductor,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arco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extingue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inmediatamente.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8106" y="1447711"/>
            <a:ext cx="6465832" cy="446868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62200" y="487807"/>
            <a:ext cx="74676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4200" b="1" spc="180" dirty="0" smtClean="0">
                <a:solidFill>
                  <a:srgbClr val="0070C0"/>
                </a:solidFill>
              </a:rPr>
              <a:t>Interruptor</a:t>
            </a:r>
            <a:r>
              <a:rPr sz="4200" b="1" spc="-265" dirty="0" smtClean="0">
                <a:solidFill>
                  <a:srgbClr val="0070C0"/>
                </a:solidFill>
              </a:rPr>
              <a:t> </a:t>
            </a:r>
            <a:r>
              <a:rPr sz="4200" b="1" spc="204" dirty="0">
                <a:solidFill>
                  <a:srgbClr val="0070C0"/>
                </a:solidFill>
              </a:rPr>
              <a:t>de</a:t>
            </a:r>
            <a:r>
              <a:rPr sz="4200" b="1" spc="-260" dirty="0">
                <a:solidFill>
                  <a:srgbClr val="0070C0"/>
                </a:solidFill>
              </a:rPr>
              <a:t> </a:t>
            </a:r>
            <a:r>
              <a:rPr lang="es-ES" sz="4200" b="1" spc="-260" dirty="0" smtClean="0">
                <a:solidFill>
                  <a:srgbClr val="0070C0"/>
                </a:solidFill>
              </a:rPr>
              <a:t>V</a:t>
            </a:r>
            <a:r>
              <a:rPr sz="4200" b="1" spc="130" dirty="0" err="1" smtClean="0">
                <a:solidFill>
                  <a:srgbClr val="0070C0"/>
                </a:solidFill>
              </a:rPr>
              <a:t>acío</a:t>
            </a:r>
            <a:endParaRPr sz="4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200" y="381000"/>
            <a:ext cx="96012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00" dirty="0">
                <a:solidFill>
                  <a:srgbClr val="0070C0"/>
                </a:solidFill>
              </a:rPr>
              <a:t>Calificaciones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35" dirty="0">
                <a:solidFill>
                  <a:srgbClr val="0070C0"/>
                </a:solidFill>
              </a:rPr>
              <a:t>y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consideraciones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operativas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877410"/>
            <a:ext cx="10820400" cy="58067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66666"/>
              <a:buChar char="•"/>
              <a:tabLst>
                <a:tab pos="355600" algn="l"/>
                <a:tab pos="356235" algn="l"/>
              </a:tabLst>
            </a:pPr>
            <a:r>
              <a:rPr sz="2800" spc="20" dirty="0">
                <a:latin typeface="Tahoma"/>
                <a:cs typeface="Tahoma"/>
              </a:rPr>
              <a:t>El </a:t>
            </a:r>
            <a:r>
              <a:rPr sz="2800" spc="45" dirty="0">
                <a:latin typeface="Tahoma"/>
                <a:cs typeface="Tahoma"/>
              </a:rPr>
              <a:t>voltaje </a:t>
            </a:r>
            <a:r>
              <a:rPr sz="2800" spc="85" dirty="0">
                <a:latin typeface="Tahoma"/>
                <a:cs typeface="Tahoma"/>
              </a:rPr>
              <a:t>de funcionamiento </a:t>
            </a:r>
            <a:r>
              <a:rPr sz="2800" spc="20" dirty="0">
                <a:latin typeface="Tahoma"/>
                <a:cs typeface="Tahoma"/>
              </a:rPr>
              <a:t>y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70" dirty="0">
                <a:latin typeface="Tahoma"/>
                <a:cs typeface="Tahoma"/>
              </a:rPr>
              <a:t>cantidad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75" dirty="0">
                <a:latin typeface="Tahoma"/>
                <a:cs typeface="Tahoma"/>
              </a:rPr>
              <a:t>corriente </a:t>
            </a:r>
            <a:r>
              <a:rPr sz="2800" spc="95" dirty="0">
                <a:latin typeface="Tahoma"/>
                <a:cs typeface="Tahoma"/>
              </a:rPr>
              <a:t>que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interruptor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automático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puede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interrumpir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determinan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clasificación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105" dirty="0">
                <a:latin typeface="Tahoma"/>
                <a:cs typeface="Tahoma"/>
              </a:rPr>
              <a:t>un </a:t>
            </a:r>
            <a:r>
              <a:rPr sz="2800" spc="85" dirty="0">
                <a:latin typeface="Tahoma"/>
                <a:cs typeface="Tahoma"/>
              </a:rPr>
              <a:t>interruptor </a:t>
            </a:r>
            <a:r>
              <a:rPr sz="2800" spc="65" dirty="0">
                <a:latin typeface="Tahoma"/>
                <a:cs typeface="Tahoma"/>
              </a:rPr>
              <a:t>automático. </a:t>
            </a:r>
            <a:r>
              <a:rPr sz="2800" spc="55" dirty="0">
                <a:latin typeface="Tahoma"/>
                <a:cs typeface="Tahoma"/>
              </a:rPr>
              <a:t>La clasificación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105" dirty="0">
                <a:latin typeface="Tahoma"/>
                <a:cs typeface="Tahoma"/>
              </a:rPr>
              <a:t>un </a:t>
            </a:r>
            <a:r>
              <a:rPr sz="2800" spc="85" dirty="0">
                <a:latin typeface="Tahoma"/>
                <a:cs typeface="Tahoma"/>
              </a:rPr>
              <a:t>interruptor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automático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basa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siguientes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parámetros:</a:t>
            </a: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spcBef>
                <a:spcPts val="254"/>
              </a:spcBef>
              <a:buSzPct val="104000"/>
              <a:buChar char="–"/>
              <a:tabLst>
                <a:tab pos="756920" algn="l"/>
              </a:tabLst>
            </a:pPr>
            <a:r>
              <a:rPr sz="2800" spc="60" dirty="0">
                <a:latin typeface="Tahoma"/>
                <a:cs typeface="Tahoma"/>
              </a:rPr>
              <a:t>voltaje</a:t>
            </a:r>
            <a:r>
              <a:rPr sz="2800" spc="-165" dirty="0">
                <a:latin typeface="Tahoma"/>
                <a:cs typeface="Tahoma"/>
              </a:rPr>
              <a:t> </a:t>
            </a:r>
            <a:r>
              <a:rPr sz="2800" spc="145" dirty="0">
                <a:latin typeface="Tahoma"/>
                <a:cs typeface="Tahoma"/>
              </a:rPr>
              <a:t>máximo</a:t>
            </a: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buSzPct val="118181"/>
              <a:buChar char="–"/>
              <a:tabLst>
                <a:tab pos="756920" algn="l"/>
              </a:tabLst>
            </a:pPr>
            <a:r>
              <a:rPr sz="2800" spc="90" dirty="0">
                <a:latin typeface="Tahoma"/>
                <a:cs typeface="Tahoma"/>
              </a:rPr>
              <a:t>corriente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continua</a:t>
            </a: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buSzPct val="152941"/>
              <a:buChar char="–"/>
              <a:tabLst>
                <a:tab pos="756920" algn="l"/>
              </a:tabLst>
            </a:pPr>
            <a:r>
              <a:rPr sz="2800" spc="75" dirty="0">
                <a:latin typeface="Tahoma"/>
                <a:cs typeface="Tahoma"/>
              </a:rPr>
              <a:t>interrupción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 err="1">
                <a:latin typeface="Tahoma"/>
                <a:cs typeface="Tahoma"/>
              </a:rPr>
              <a:t>capacidades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 err="1" smtClean="0">
                <a:latin typeface="Tahoma"/>
                <a:cs typeface="Tahoma"/>
              </a:rPr>
              <a:t>actuales</a:t>
            </a:r>
            <a:endParaRPr lang="es-ES" sz="2800" spc="55" dirty="0" smtClean="0">
              <a:latin typeface="Tahoma"/>
              <a:cs typeface="Tahoma"/>
            </a:endParaRPr>
          </a:p>
          <a:p>
            <a:pPr marL="756285" lvl="1" indent="-287020" algn="just">
              <a:buSzPct val="152941"/>
              <a:buChar char="–"/>
              <a:tabLst>
                <a:tab pos="75692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indent="-343535" algn="just">
              <a:spcBef>
                <a:spcPts val="490"/>
              </a:spcBef>
              <a:buSzPct val="120000"/>
              <a:buChar char="•"/>
              <a:tabLst>
                <a:tab pos="355600" algn="l"/>
                <a:tab pos="356235" algn="l"/>
              </a:tabLst>
            </a:pPr>
            <a:r>
              <a:rPr sz="2800" spc="140" dirty="0">
                <a:latin typeface="Tahoma"/>
                <a:cs typeface="Tahoma"/>
              </a:rPr>
              <a:t>Por</a:t>
            </a:r>
            <a:r>
              <a:rPr sz="2800" spc="-1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ejemplo:</a:t>
            </a:r>
            <a:endParaRPr sz="2800" dirty="0">
              <a:latin typeface="Tahoma"/>
              <a:cs typeface="Tahoma"/>
            </a:endParaRPr>
          </a:p>
          <a:p>
            <a:pPr marL="756285" marR="521334" lvl="1" indent="-287020" algn="just">
              <a:spcBef>
                <a:spcPts val="690"/>
              </a:spcBef>
              <a:buSzPct val="136842"/>
              <a:buChar char="–"/>
              <a:tabLst>
                <a:tab pos="756920" algn="l"/>
              </a:tabLst>
            </a:pP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lang="es-ES" sz="2800" spc="80" dirty="0" smtClean="0">
                <a:latin typeface="Tahoma"/>
                <a:cs typeface="Tahoma"/>
              </a:rPr>
              <a:t>interruptor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puede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tener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tensión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máxima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765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kV,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una </a:t>
            </a:r>
            <a:r>
              <a:rPr sz="2800" spc="75" dirty="0">
                <a:latin typeface="Tahoma"/>
                <a:cs typeface="Tahoma"/>
              </a:rPr>
              <a:t>corriente </a:t>
            </a:r>
            <a:r>
              <a:rPr sz="2800" spc="80" dirty="0">
                <a:latin typeface="Tahoma"/>
                <a:cs typeface="Tahoma"/>
              </a:rPr>
              <a:t>continua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45" dirty="0">
                <a:latin typeface="Tahoma"/>
                <a:cs typeface="Tahoma"/>
              </a:rPr>
              <a:t>3 </a:t>
            </a:r>
            <a:r>
              <a:rPr sz="2800" spc="70" dirty="0">
                <a:latin typeface="Tahoma"/>
                <a:cs typeface="Tahoma"/>
              </a:rPr>
              <a:t>kA </a:t>
            </a:r>
            <a:r>
              <a:rPr sz="2800" spc="20" dirty="0">
                <a:latin typeface="Tahoma"/>
                <a:cs typeface="Tahoma"/>
              </a:rPr>
              <a:t>y </a:t>
            </a:r>
            <a:r>
              <a:rPr sz="2800" spc="95" dirty="0">
                <a:latin typeface="Tahoma"/>
                <a:cs typeface="Tahoma"/>
              </a:rPr>
              <a:t>una </a:t>
            </a:r>
            <a:r>
              <a:rPr sz="2800" spc="75" dirty="0">
                <a:latin typeface="Tahoma"/>
                <a:cs typeface="Tahoma"/>
              </a:rPr>
              <a:t>capacidad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interrupción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corriente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63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kA.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91182" y="609600"/>
            <a:ext cx="8915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100" dirty="0">
                <a:solidFill>
                  <a:srgbClr val="0070C0"/>
                </a:solidFill>
              </a:rPr>
              <a:t>Calificaciones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35" dirty="0">
                <a:solidFill>
                  <a:srgbClr val="0070C0"/>
                </a:solidFill>
              </a:rPr>
              <a:t>y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consideraciones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operativas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219200"/>
            <a:ext cx="10820400" cy="52679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51400"/>
              </a:lnSpc>
              <a:spcBef>
                <a:spcPts val="95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s-ES" sz="2800" b="1" i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</a:t>
            </a:r>
            <a:r>
              <a:rPr sz="2800" b="1" i="1" spc="7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b="1" i="1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</a:t>
            </a:r>
            <a:r>
              <a:rPr lang="es-ES" sz="2800" b="1" i="1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b="1" i="1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corriente,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diseñado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 automático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durante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períodos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prolongados</a:t>
            </a:r>
            <a:r>
              <a:rPr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9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51400"/>
              </a:lnSpc>
              <a:spcBef>
                <a:spcPts val="95"/>
              </a:spcBef>
              <a:buSzPct val="152380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28955" indent="-343535" algn="just">
              <a:lnSpc>
                <a:spcPct val="145500"/>
              </a:lnSpc>
              <a:spcBef>
                <a:spcPts val="785"/>
              </a:spcBef>
              <a:buSzPct val="145454"/>
              <a:buChar char="•"/>
              <a:tabLst>
                <a:tab pos="356235" algn="l"/>
              </a:tabLst>
            </a:pP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Superar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clasificación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provocar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sobrecalentamiento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podría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contactos </a:t>
            </a:r>
            <a:r>
              <a:rPr sz="2800" spc="-6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aislamiento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47800" y="457200"/>
            <a:ext cx="915133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00" dirty="0">
                <a:solidFill>
                  <a:srgbClr val="0070C0"/>
                </a:solidFill>
              </a:rPr>
              <a:t>Calificaciones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35" dirty="0">
                <a:solidFill>
                  <a:srgbClr val="0070C0"/>
                </a:solidFill>
              </a:rPr>
              <a:t>y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consideraciones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operativas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7069" y="1066800"/>
            <a:ext cx="10972800" cy="489775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55600" marR="1040765" indent="-343535" algn="just">
              <a:lnSpc>
                <a:spcPct val="132200"/>
              </a:lnSpc>
              <a:spcBef>
                <a:spcPts val="130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 automáticos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1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cuerdo</a:t>
            </a:r>
            <a:r>
              <a:rPr sz="2800" spc="-1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apaces</a:t>
            </a:r>
            <a:r>
              <a:rPr sz="2800" spc="-1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interrumpir.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</a:t>
            </a:r>
            <a:r>
              <a:rPr lang="es-ES"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 de </a:t>
            </a:r>
            <a:r>
              <a:rPr sz="2800" b="1" i="1" spc="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interrupción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45500"/>
              </a:lnSpc>
              <a:spcBef>
                <a:spcPts val="710"/>
              </a:spcBef>
              <a:buSzPct val="145454"/>
              <a:buChar char="•"/>
              <a:tabLst>
                <a:tab pos="356235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excedan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clasificación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extinguir.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interrumpir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4952" y="228600"/>
            <a:ext cx="96012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00" dirty="0">
                <a:solidFill>
                  <a:srgbClr val="0070C0"/>
                </a:solidFill>
              </a:rPr>
              <a:t>Calificaciones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35" dirty="0">
                <a:solidFill>
                  <a:srgbClr val="0070C0"/>
                </a:solidFill>
              </a:rPr>
              <a:t>y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consideraciones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operativas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52" y="687431"/>
            <a:ext cx="11506200" cy="60559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55600" marR="5080" indent="-343535" algn="just">
              <a:lnSpc>
                <a:spcPct val="132700"/>
              </a:lnSpc>
              <a:spcBef>
                <a:spcPts val="135"/>
              </a:spcBef>
              <a:buSzPct val="162162"/>
              <a:buFont typeface="Tahoma"/>
              <a:buChar char="•"/>
              <a:tabLst>
                <a:tab pos="355600" algn="l"/>
                <a:tab pos="356235" algn="l"/>
              </a:tabLst>
            </a:pPr>
            <a:r>
              <a:rPr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interrupción</a:t>
            </a:r>
            <a:r>
              <a:rPr lang="es-ES" sz="2800" b="1" i="1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período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fluir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5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automático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5085" indent="-343535" algn="just">
              <a:lnSpc>
                <a:spcPct val="109100"/>
              </a:lnSpc>
              <a:spcBef>
                <a:spcPts val="80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interrupciones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típicas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miden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varían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tiempo.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tensión,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interrupciones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varían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ocho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37515" indent="-343535" algn="just">
              <a:lnSpc>
                <a:spcPct val="126000"/>
              </a:lnSpc>
              <a:spcBef>
                <a:spcPts val="605"/>
              </a:spcBef>
              <a:buSzPct val="153846"/>
              <a:buFont typeface="Tahoma"/>
              <a:buChar char="•"/>
              <a:tabLst>
                <a:tab pos="355600" algn="l"/>
                <a:tab pos="356235" algn="l"/>
              </a:tabLst>
            </a:pPr>
            <a:r>
              <a:rPr lang="es-ES" sz="2800" b="1" i="1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b="1" i="1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</a:t>
            </a:r>
            <a:r>
              <a:rPr lang="es-ES" sz="2800" b="1" i="1" spc="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tarda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cerrar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 hasta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fluir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019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típicos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varían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05457" y="381000"/>
            <a:ext cx="9296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100" dirty="0">
                <a:solidFill>
                  <a:srgbClr val="0070C0"/>
                </a:solidFill>
              </a:rPr>
              <a:t>Calificaciones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35" dirty="0">
                <a:solidFill>
                  <a:srgbClr val="0070C0"/>
                </a:solidFill>
              </a:rPr>
              <a:t>y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consideraciones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operativas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581683"/>
            <a:ext cx="10820400" cy="4566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55600" marR="5080" indent="-343535" algn="just">
              <a:lnSpc>
                <a:spcPct val="119600"/>
              </a:lnSpc>
              <a:spcBef>
                <a:spcPts val="135"/>
              </a:spcBef>
              <a:buSzPct val="146341"/>
              <a:buFont typeface="Tahoma"/>
              <a:buChar char="•"/>
              <a:tabLst>
                <a:tab pos="355600" algn="l"/>
                <a:tab pos="356235" algn="l"/>
              </a:tabLst>
            </a:pPr>
            <a:r>
              <a:rPr lang="es-ES" sz="2800" b="1" i="1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 i</a:t>
            </a:r>
            <a:r>
              <a:rPr sz="2800" b="1" i="1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ndependiente</a:t>
            </a:r>
            <a:r>
              <a:rPr lang="es-ES" sz="2800" b="1" i="1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mecanismo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interruptor.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independientes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independientes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(fases)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posibilidad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tripolar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atascado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trifásica.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interrumpen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</a:t>
            </a:r>
            <a:r>
              <a:rPr sz="2800" spc="-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040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independientes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spcBef>
                <a:spcPts val="195"/>
              </a:spcBef>
              <a:buSzPct val="104000"/>
              <a:buChar char="–"/>
              <a:tabLst>
                <a:tab pos="756920" algn="l"/>
              </a:tabLst>
            </a:pP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unipolar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spcBef>
                <a:spcPts val="5"/>
              </a:spcBef>
              <a:buSzPct val="123809"/>
              <a:buChar char="–"/>
              <a:tabLst>
                <a:tab pos="756920" algn="l"/>
              </a:tabLst>
            </a:pP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selectivo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29715" y="533400"/>
            <a:ext cx="907513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00" dirty="0">
                <a:solidFill>
                  <a:srgbClr val="0070C0"/>
                </a:solidFill>
              </a:rPr>
              <a:t>Calificaciones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35" dirty="0">
                <a:solidFill>
                  <a:srgbClr val="0070C0"/>
                </a:solidFill>
              </a:rPr>
              <a:t>y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consideraciones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operativas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1580514"/>
            <a:ext cx="10896600" cy="3824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3660" indent="-343535" algn="just">
              <a:lnSpc>
                <a:spcPct val="152400"/>
              </a:lnSpc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operación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solo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polo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dispara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polo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para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cada </a:t>
            </a:r>
            <a:r>
              <a:rPr sz="2800" spc="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falla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fase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tierra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y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dispara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todos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los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polos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para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todos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los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demás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tipos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45" dirty="0" err="1">
                <a:latin typeface="Tahoma"/>
                <a:cs typeface="Tahoma"/>
              </a:rPr>
              <a:t>fallas</a:t>
            </a:r>
            <a:r>
              <a:rPr sz="2800" spc="45" dirty="0" smtClean="0">
                <a:latin typeface="Tahoma"/>
                <a:cs typeface="Tahoma"/>
              </a:rPr>
              <a:t>.</a:t>
            </a:r>
            <a:endParaRPr lang="es-ES" sz="2800" spc="45" dirty="0" smtClean="0">
              <a:latin typeface="Tahoma"/>
              <a:cs typeface="Tahoma"/>
            </a:endParaRPr>
          </a:p>
          <a:p>
            <a:pPr marL="355600" marR="73660" indent="-343535" algn="just">
              <a:lnSpc>
                <a:spcPct val="152400"/>
              </a:lnSpc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lnSpc>
                <a:spcPct val="133300"/>
              </a:lnSpc>
              <a:spcBef>
                <a:spcPts val="830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75" dirty="0">
                <a:latin typeface="Tahoma"/>
                <a:cs typeface="Tahoma"/>
              </a:rPr>
              <a:t>La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operación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polo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selectivo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borra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solo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fase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45" dirty="0">
                <a:latin typeface="Tahoma"/>
                <a:cs typeface="Tahoma"/>
              </a:rPr>
              <a:t>o </a:t>
            </a:r>
            <a:r>
              <a:rPr sz="2800" spc="-73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fases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en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falla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para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todos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los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tipos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fallas.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3600" y="381000"/>
            <a:ext cx="922619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000" b="1" spc="100" dirty="0">
                <a:solidFill>
                  <a:srgbClr val="0070C0"/>
                </a:solidFill>
              </a:rPr>
              <a:t>Calificaciones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35" dirty="0">
                <a:solidFill>
                  <a:srgbClr val="0070C0"/>
                </a:solidFill>
              </a:rPr>
              <a:t>y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consideraciones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14" dirty="0">
                <a:solidFill>
                  <a:srgbClr val="0070C0"/>
                </a:solidFill>
              </a:rPr>
              <a:t>operativas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855489"/>
            <a:ext cx="10744200" cy="57682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36600" indent="-343535" algn="just">
              <a:spcBef>
                <a:spcPts val="100"/>
              </a:spcBef>
              <a:buSzPct val="138888"/>
              <a:buChar char="•"/>
              <a:tabLst>
                <a:tab pos="355600" algn="l"/>
                <a:tab pos="356235" algn="l"/>
              </a:tabLst>
            </a:pPr>
            <a:r>
              <a:rPr sz="2800" spc="95" dirty="0">
                <a:latin typeface="Tahoma"/>
                <a:cs typeface="Tahoma"/>
              </a:rPr>
              <a:t>Otro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uso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operación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polos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independientes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realiza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mediante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adición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una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Unidad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control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síncrono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-35" dirty="0">
                <a:latin typeface="Tahoma"/>
                <a:cs typeface="Tahoma"/>
              </a:rPr>
              <a:t>(SCU).</a:t>
            </a:r>
            <a:endParaRPr sz="2800" dirty="0">
              <a:latin typeface="Tahoma"/>
              <a:cs typeface="Tahoma"/>
            </a:endParaRPr>
          </a:p>
          <a:p>
            <a:pPr marL="355600" marR="364490" indent="-343535" algn="just">
              <a:spcBef>
                <a:spcPts val="555"/>
              </a:spcBef>
              <a:buSzPct val="156250"/>
              <a:buChar char="•"/>
              <a:tabLst>
                <a:tab pos="355600" algn="l"/>
                <a:tab pos="356235" algn="l"/>
              </a:tabLst>
            </a:pPr>
            <a:r>
              <a:rPr sz="2800" spc="50" dirty="0">
                <a:latin typeface="Tahoma"/>
                <a:cs typeface="Tahoma"/>
              </a:rPr>
              <a:t>La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SCU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dispositivo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control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basado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microprocesador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que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permite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cierre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o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la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apertura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sincronizados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polos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independientes </a:t>
            </a:r>
            <a:r>
              <a:rPr sz="2800" spc="-484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interruptor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automático.</a:t>
            </a: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spcBef>
                <a:spcPts val="640"/>
              </a:spcBef>
              <a:buSzPct val="138888"/>
              <a:buChar char="•"/>
              <a:tabLst>
                <a:tab pos="355600" algn="l"/>
                <a:tab pos="356235" algn="l"/>
              </a:tabLst>
            </a:pPr>
            <a:r>
              <a:rPr sz="2800" spc="100" dirty="0">
                <a:latin typeface="Tahoma"/>
                <a:cs typeface="Tahoma"/>
              </a:rPr>
              <a:t>Por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ejemplo;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cuando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usa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lang="es-ES" sz="2800" spc="75" dirty="0" smtClean="0">
                <a:latin typeface="Tahoma"/>
                <a:cs typeface="Tahoma"/>
              </a:rPr>
              <a:t>interruptor</a:t>
            </a:r>
            <a:r>
              <a:rPr sz="2800" spc="-90" dirty="0" smtClean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capacitor,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SCU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 </a:t>
            </a:r>
            <a:r>
              <a:rPr sz="2800" spc="-55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puede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programar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para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abrir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cerrar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polos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cuando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forma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onda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voltaje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fases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respectivas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exactamente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cero,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que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minimiza </a:t>
            </a:r>
            <a:r>
              <a:rPr sz="2800" spc="55" dirty="0">
                <a:latin typeface="Tahoma"/>
                <a:cs typeface="Tahoma"/>
              </a:rPr>
              <a:t>las </a:t>
            </a:r>
            <a:r>
              <a:rPr sz="2800" spc="80" dirty="0">
                <a:latin typeface="Tahoma"/>
                <a:cs typeface="Tahoma"/>
              </a:rPr>
              <a:t>sobretensiones </a:t>
            </a:r>
            <a:r>
              <a:rPr sz="2800" spc="70" dirty="0">
                <a:latin typeface="Tahoma"/>
                <a:cs typeface="Tahoma"/>
              </a:rPr>
              <a:t>transitorias </a:t>
            </a:r>
            <a:r>
              <a:rPr sz="2800" spc="75" dirty="0">
                <a:latin typeface="Tahoma"/>
                <a:cs typeface="Tahoma"/>
              </a:rPr>
              <a:t>potencialmente </a:t>
            </a:r>
            <a:r>
              <a:rPr sz="2800" spc="80" dirty="0">
                <a:latin typeface="Tahoma"/>
                <a:cs typeface="Tahoma"/>
              </a:rPr>
              <a:t>dañinas </a:t>
            </a:r>
            <a:r>
              <a:rPr sz="2800" spc="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causadas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por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operaciones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conmutación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capacitor.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9525" y="304800"/>
            <a:ext cx="8077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5" dirty="0" smtClean="0">
                <a:solidFill>
                  <a:srgbClr val="0070C0"/>
                </a:solidFill>
              </a:rPr>
              <a:t>Seccionadores</a:t>
            </a:r>
            <a:r>
              <a:rPr sz="2800" b="1" spc="-125" dirty="0" smtClean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de</a:t>
            </a:r>
            <a:r>
              <a:rPr sz="2800" b="1" spc="-125" dirty="0">
                <a:solidFill>
                  <a:srgbClr val="0070C0"/>
                </a:solidFill>
              </a:rPr>
              <a:t> </a:t>
            </a:r>
            <a:r>
              <a:rPr lang="es-ES" sz="2800" b="1" spc="110" dirty="0" smtClean="0">
                <a:solidFill>
                  <a:srgbClr val="0070C0"/>
                </a:solidFill>
              </a:rPr>
              <a:t>apertura</a:t>
            </a:r>
            <a:r>
              <a:rPr sz="2800" b="1" spc="-125" dirty="0" smtClean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de</a:t>
            </a:r>
            <a:r>
              <a:rPr sz="2800" b="1" spc="-120" dirty="0">
                <a:solidFill>
                  <a:srgbClr val="0070C0"/>
                </a:solidFill>
              </a:rPr>
              <a:t> </a:t>
            </a:r>
            <a:r>
              <a:rPr sz="2800" b="1" spc="90" dirty="0">
                <a:solidFill>
                  <a:srgbClr val="0070C0"/>
                </a:solidFill>
              </a:rPr>
              <a:t>carga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310050" y="914400"/>
            <a:ext cx="11196150" cy="5517744"/>
          </a:xfrm>
          <a:prstGeom prst="rect">
            <a:avLst/>
          </a:prstGeom>
        </p:spPr>
        <p:txBody>
          <a:bodyPr vert="horz" wrap="square" lIns="0" tIns="165941" rIns="0" bIns="0" rtlCol="0">
            <a:spAutoFit/>
          </a:bodyPr>
          <a:lstStyle/>
          <a:p>
            <a:pPr marL="585470" indent="-343535" algn="just">
              <a:spcBef>
                <a:spcPts val="100"/>
              </a:spcBef>
              <a:buSzPct val="200000"/>
              <a:buChar char="•"/>
              <a:tabLst>
                <a:tab pos="586105" algn="l"/>
                <a:tab pos="586740" algn="l"/>
              </a:tabLst>
            </a:pPr>
            <a:r>
              <a:rPr sz="2800" spc="50" dirty="0"/>
              <a:t>Los</a:t>
            </a:r>
            <a:r>
              <a:rPr sz="2800" spc="-75" dirty="0"/>
              <a:t> </a:t>
            </a:r>
            <a:r>
              <a:rPr sz="2800" spc="60" dirty="0"/>
              <a:t>interruptores</a:t>
            </a:r>
            <a:r>
              <a:rPr sz="2800" spc="-75" dirty="0"/>
              <a:t> </a:t>
            </a:r>
            <a:r>
              <a:rPr sz="2800" spc="65" dirty="0"/>
              <a:t>de</a:t>
            </a:r>
            <a:r>
              <a:rPr sz="2800" spc="-75" dirty="0"/>
              <a:t> </a:t>
            </a:r>
            <a:r>
              <a:rPr sz="2800" spc="65" dirty="0"/>
              <a:t>ruptura</a:t>
            </a:r>
            <a:r>
              <a:rPr sz="2800" spc="-70" dirty="0"/>
              <a:t> </a:t>
            </a:r>
            <a:r>
              <a:rPr sz="2800" spc="65" dirty="0"/>
              <a:t>de</a:t>
            </a:r>
            <a:r>
              <a:rPr sz="2800" spc="-75" dirty="0"/>
              <a:t> </a:t>
            </a:r>
            <a:r>
              <a:rPr sz="2800" spc="55" dirty="0"/>
              <a:t>carga</a:t>
            </a:r>
            <a:r>
              <a:rPr sz="2800" spc="-75" dirty="0"/>
              <a:t> </a:t>
            </a:r>
            <a:r>
              <a:rPr sz="2800" spc="70" dirty="0"/>
              <a:t>interrumpen</a:t>
            </a:r>
            <a:r>
              <a:rPr sz="2800" spc="-70" dirty="0"/>
              <a:t> </a:t>
            </a:r>
            <a:r>
              <a:rPr sz="2800" spc="40" dirty="0"/>
              <a:t>la</a:t>
            </a:r>
            <a:r>
              <a:rPr sz="2800" spc="-75" dirty="0"/>
              <a:t> </a:t>
            </a:r>
            <a:r>
              <a:rPr sz="2800" spc="55" dirty="0"/>
              <a:t>corriente</a:t>
            </a:r>
            <a:r>
              <a:rPr sz="2800" spc="-75" dirty="0"/>
              <a:t> </a:t>
            </a:r>
            <a:r>
              <a:rPr sz="2800" spc="65" dirty="0"/>
              <a:t>de</a:t>
            </a:r>
            <a:r>
              <a:rPr sz="2800" spc="-70" dirty="0"/>
              <a:t> </a:t>
            </a:r>
            <a:r>
              <a:rPr sz="2800" spc="55" dirty="0"/>
              <a:t>carga</a:t>
            </a:r>
            <a:r>
              <a:rPr sz="2800" spc="-75" dirty="0"/>
              <a:t> </a:t>
            </a:r>
            <a:r>
              <a:rPr sz="2800" spc="75" dirty="0"/>
              <a:t>normal</a:t>
            </a:r>
            <a:r>
              <a:rPr sz="2800" spc="-75" dirty="0"/>
              <a:t> </a:t>
            </a:r>
            <a:r>
              <a:rPr sz="2800" spc="70" dirty="0" err="1"/>
              <a:t>pero</a:t>
            </a:r>
            <a:r>
              <a:rPr sz="2800" spc="-75" dirty="0"/>
              <a:t> </a:t>
            </a:r>
            <a:r>
              <a:rPr sz="2800" spc="80" dirty="0" smtClean="0"/>
              <a:t>no</a:t>
            </a:r>
            <a:r>
              <a:rPr lang="es-ES" sz="2800" spc="80" dirty="0" smtClean="0"/>
              <a:t> </a:t>
            </a:r>
            <a:r>
              <a:rPr sz="2800" spc="70" dirty="0" err="1" smtClean="0"/>
              <a:t>pueden</a:t>
            </a:r>
            <a:r>
              <a:rPr sz="2800" spc="-75" dirty="0" smtClean="0"/>
              <a:t> </a:t>
            </a:r>
            <a:r>
              <a:rPr sz="2800" spc="65" dirty="0"/>
              <a:t>interrumpir</a:t>
            </a:r>
            <a:r>
              <a:rPr sz="2800" spc="-70" dirty="0"/>
              <a:t> </a:t>
            </a:r>
            <a:r>
              <a:rPr sz="2800" spc="40" dirty="0"/>
              <a:t>la</a:t>
            </a:r>
            <a:r>
              <a:rPr sz="2800" spc="-70" dirty="0"/>
              <a:t> </a:t>
            </a:r>
            <a:r>
              <a:rPr sz="2800" spc="55" dirty="0"/>
              <a:t>corriente</a:t>
            </a:r>
            <a:r>
              <a:rPr sz="2800" spc="-75" dirty="0"/>
              <a:t> </a:t>
            </a:r>
            <a:r>
              <a:rPr sz="2800" spc="65" dirty="0"/>
              <a:t>de</a:t>
            </a:r>
            <a:r>
              <a:rPr sz="2800" spc="-70" dirty="0"/>
              <a:t> </a:t>
            </a:r>
            <a:r>
              <a:rPr sz="2800" spc="25" dirty="0"/>
              <a:t>falla.</a:t>
            </a:r>
            <a:r>
              <a:rPr sz="2800" spc="-70" dirty="0"/>
              <a:t> </a:t>
            </a:r>
            <a:r>
              <a:rPr sz="2800" spc="40" dirty="0"/>
              <a:t>Las</a:t>
            </a:r>
            <a:r>
              <a:rPr sz="2800" spc="-70" dirty="0"/>
              <a:t> </a:t>
            </a:r>
            <a:r>
              <a:rPr sz="2800" spc="65" dirty="0"/>
              <a:t>empresas</a:t>
            </a:r>
            <a:r>
              <a:rPr sz="2800" spc="-75" dirty="0"/>
              <a:t> </a:t>
            </a:r>
            <a:r>
              <a:rPr sz="2800" spc="65" dirty="0"/>
              <a:t>de</a:t>
            </a:r>
            <a:r>
              <a:rPr sz="2800" spc="-70" dirty="0"/>
              <a:t> </a:t>
            </a:r>
            <a:r>
              <a:rPr sz="2800" spc="45" dirty="0"/>
              <a:t>servicios</a:t>
            </a:r>
            <a:r>
              <a:rPr sz="2800" spc="-70" dirty="0"/>
              <a:t> </a:t>
            </a:r>
            <a:r>
              <a:rPr sz="2800" spc="60" dirty="0"/>
              <a:t>públicos</a:t>
            </a:r>
            <a:r>
              <a:rPr sz="2800" spc="-70" dirty="0"/>
              <a:t> </a:t>
            </a:r>
            <a:r>
              <a:rPr sz="2800" spc="50" dirty="0"/>
              <a:t>instalan </a:t>
            </a:r>
            <a:r>
              <a:rPr sz="2800" spc="-409" dirty="0"/>
              <a:t> </a:t>
            </a:r>
            <a:r>
              <a:rPr sz="2800" spc="60" dirty="0"/>
              <a:t>interruptores</a:t>
            </a:r>
            <a:r>
              <a:rPr sz="2800" spc="-75" dirty="0"/>
              <a:t> </a:t>
            </a:r>
            <a:r>
              <a:rPr sz="2800" spc="65" dirty="0"/>
              <a:t>de</a:t>
            </a:r>
            <a:r>
              <a:rPr sz="2800" spc="-75" dirty="0"/>
              <a:t> </a:t>
            </a:r>
            <a:r>
              <a:rPr sz="2800" spc="65" dirty="0"/>
              <a:t>ruptura</a:t>
            </a:r>
            <a:r>
              <a:rPr sz="2800" spc="-75" dirty="0"/>
              <a:t> </a:t>
            </a:r>
            <a:r>
              <a:rPr sz="2800" spc="65" dirty="0"/>
              <a:t>de</a:t>
            </a:r>
            <a:r>
              <a:rPr sz="2800" spc="-75" dirty="0"/>
              <a:t> </a:t>
            </a:r>
            <a:r>
              <a:rPr sz="2800" spc="55" dirty="0"/>
              <a:t>carga</a:t>
            </a:r>
            <a:r>
              <a:rPr sz="2800" spc="-75" dirty="0"/>
              <a:t> </a:t>
            </a:r>
            <a:r>
              <a:rPr sz="2800" spc="65" dirty="0"/>
              <a:t>cuando</a:t>
            </a:r>
            <a:r>
              <a:rPr sz="2800" spc="-75" dirty="0"/>
              <a:t> </a:t>
            </a:r>
            <a:r>
              <a:rPr sz="2800" spc="50" dirty="0"/>
              <a:t>necesitan</a:t>
            </a:r>
            <a:r>
              <a:rPr sz="2800" spc="-75" dirty="0"/>
              <a:t> </a:t>
            </a:r>
            <a:r>
              <a:rPr sz="2800" spc="80" dirty="0"/>
              <a:t>un</a:t>
            </a:r>
            <a:r>
              <a:rPr sz="2800" spc="-75" dirty="0"/>
              <a:t> </a:t>
            </a:r>
            <a:r>
              <a:rPr sz="2800" spc="75" dirty="0" err="1"/>
              <a:t>método</a:t>
            </a:r>
            <a:r>
              <a:rPr sz="2800" spc="-75" dirty="0"/>
              <a:t> </a:t>
            </a:r>
            <a:r>
              <a:rPr sz="2800" spc="60" dirty="0" smtClean="0"/>
              <a:t>para</a:t>
            </a:r>
            <a:r>
              <a:rPr lang="es-ES" sz="2800" spc="60" dirty="0" smtClean="0"/>
              <a:t> </a:t>
            </a:r>
            <a:r>
              <a:rPr sz="2800" spc="80" dirty="0" err="1" smtClean="0"/>
              <a:t>desconectar</a:t>
            </a:r>
            <a:r>
              <a:rPr sz="2800" spc="-100" dirty="0" smtClean="0"/>
              <a:t> </a:t>
            </a:r>
            <a:r>
              <a:rPr sz="2800" spc="120" dirty="0"/>
              <a:t>un</a:t>
            </a:r>
            <a:r>
              <a:rPr sz="2800" spc="-95" dirty="0"/>
              <a:t> </a:t>
            </a:r>
            <a:r>
              <a:rPr sz="2800" spc="75" dirty="0"/>
              <a:t>dispositivo</a:t>
            </a:r>
            <a:r>
              <a:rPr sz="2800" spc="-100" dirty="0"/>
              <a:t> </a:t>
            </a:r>
            <a:r>
              <a:rPr sz="2800" spc="90" dirty="0"/>
              <a:t>para</a:t>
            </a:r>
            <a:r>
              <a:rPr sz="2800" spc="-95" dirty="0"/>
              <a:t> </a:t>
            </a:r>
            <a:r>
              <a:rPr sz="2800" spc="65" dirty="0"/>
              <a:t>el</a:t>
            </a:r>
            <a:r>
              <a:rPr sz="2800" spc="-95" dirty="0"/>
              <a:t> </a:t>
            </a:r>
            <a:r>
              <a:rPr sz="2800" spc="100" dirty="0"/>
              <a:t>mantenimiento</a:t>
            </a:r>
            <a:r>
              <a:rPr sz="2800" spc="-100" dirty="0"/>
              <a:t> </a:t>
            </a:r>
            <a:r>
              <a:rPr sz="2800" spc="95" dirty="0"/>
              <a:t>programado, </a:t>
            </a:r>
            <a:r>
              <a:rPr sz="2800" spc="-615" dirty="0"/>
              <a:t> </a:t>
            </a:r>
            <a:r>
              <a:rPr sz="2800" spc="105" dirty="0"/>
              <a:t>pero</a:t>
            </a:r>
            <a:r>
              <a:rPr sz="2800" spc="-105" dirty="0"/>
              <a:t> </a:t>
            </a:r>
            <a:r>
              <a:rPr sz="2800" spc="120" dirty="0"/>
              <a:t>no</a:t>
            </a:r>
            <a:r>
              <a:rPr sz="2800" spc="-105" dirty="0"/>
              <a:t> </a:t>
            </a:r>
            <a:r>
              <a:rPr sz="2800" spc="105" dirty="0"/>
              <a:t>pueden</a:t>
            </a:r>
            <a:r>
              <a:rPr sz="2800" spc="-105" dirty="0"/>
              <a:t> </a:t>
            </a:r>
            <a:r>
              <a:rPr sz="2800" spc="55" dirty="0"/>
              <a:t>justificar</a:t>
            </a:r>
            <a:r>
              <a:rPr sz="2800" spc="-105" dirty="0"/>
              <a:t> </a:t>
            </a:r>
            <a:r>
              <a:rPr sz="2800" spc="65" dirty="0"/>
              <a:t>el</a:t>
            </a:r>
            <a:r>
              <a:rPr sz="2800" spc="-105" dirty="0"/>
              <a:t> </a:t>
            </a:r>
            <a:r>
              <a:rPr sz="2800" spc="85" dirty="0"/>
              <a:t>gasto</a:t>
            </a:r>
            <a:r>
              <a:rPr sz="2800" spc="-105" dirty="0"/>
              <a:t> </a:t>
            </a:r>
            <a:r>
              <a:rPr sz="2800" spc="95" dirty="0"/>
              <a:t>de</a:t>
            </a:r>
            <a:r>
              <a:rPr sz="2800" spc="-105" dirty="0"/>
              <a:t> </a:t>
            </a:r>
            <a:r>
              <a:rPr sz="2800" spc="120" dirty="0"/>
              <a:t>un</a:t>
            </a:r>
            <a:r>
              <a:rPr sz="2800" spc="-105" dirty="0"/>
              <a:t> </a:t>
            </a:r>
            <a:r>
              <a:rPr lang="es-ES" sz="2800" spc="70" dirty="0" smtClean="0"/>
              <a:t>interruptor</a:t>
            </a:r>
            <a:r>
              <a:rPr sz="2800" spc="70" dirty="0" smtClean="0"/>
              <a:t>.</a:t>
            </a:r>
            <a:endParaRPr sz="2800" dirty="0"/>
          </a:p>
          <a:p>
            <a:pPr marL="585470" indent="-343535" algn="just">
              <a:spcBef>
                <a:spcPts val="865"/>
              </a:spcBef>
              <a:buSzPct val="117391"/>
              <a:buChar char="•"/>
              <a:tabLst>
                <a:tab pos="586105" algn="l"/>
                <a:tab pos="586740" algn="l"/>
              </a:tabLst>
            </a:pPr>
            <a:r>
              <a:rPr sz="2800" spc="125" dirty="0"/>
              <a:t>Por</a:t>
            </a:r>
            <a:r>
              <a:rPr sz="2800" spc="-160" dirty="0"/>
              <a:t> </a:t>
            </a:r>
            <a:r>
              <a:rPr sz="2800" spc="60" dirty="0"/>
              <a:t>ejemplo:</a:t>
            </a:r>
            <a:endParaRPr sz="2800" dirty="0"/>
          </a:p>
          <a:p>
            <a:pPr marL="585470" marR="115570" indent="-343535" algn="just">
              <a:spcBef>
                <a:spcPts val="509"/>
              </a:spcBef>
              <a:buSzPct val="168750"/>
              <a:buChar char="•"/>
              <a:tabLst>
                <a:tab pos="586105" algn="l"/>
                <a:tab pos="586740" algn="l"/>
              </a:tabLst>
            </a:pPr>
            <a:r>
              <a:rPr sz="2800" spc="90" dirty="0"/>
              <a:t>Una</a:t>
            </a:r>
            <a:r>
              <a:rPr sz="2800" spc="-85" dirty="0"/>
              <a:t> </a:t>
            </a:r>
            <a:r>
              <a:rPr sz="2800" spc="80" dirty="0"/>
              <a:t>empresa</a:t>
            </a:r>
            <a:r>
              <a:rPr sz="2800" spc="-80" dirty="0"/>
              <a:t> </a:t>
            </a:r>
            <a:r>
              <a:rPr sz="2800" spc="75" dirty="0"/>
              <a:t>de</a:t>
            </a:r>
            <a:r>
              <a:rPr sz="2800" spc="-85" dirty="0"/>
              <a:t> </a:t>
            </a:r>
            <a:r>
              <a:rPr sz="2800" spc="50" dirty="0"/>
              <a:t>servicios</a:t>
            </a:r>
            <a:r>
              <a:rPr sz="2800" spc="-80" dirty="0"/>
              <a:t> </a:t>
            </a:r>
            <a:r>
              <a:rPr sz="2800" spc="70" dirty="0"/>
              <a:t>públicos</a:t>
            </a:r>
            <a:r>
              <a:rPr sz="2800" spc="-85" dirty="0"/>
              <a:t> </a:t>
            </a:r>
            <a:r>
              <a:rPr sz="2800" spc="80" dirty="0"/>
              <a:t>puede</a:t>
            </a:r>
            <a:r>
              <a:rPr sz="2800" spc="-80" dirty="0"/>
              <a:t> </a:t>
            </a:r>
            <a:r>
              <a:rPr sz="2800" spc="60" dirty="0"/>
              <a:t>instalar</a:t>
            </a:r>
            <a:r>
              <a:rPr sz="2800" spc="-85" dirty="0"/>
              <a:t> </a:t>
            </a:r>
            <a:r>
              <a:rPr sz="2800" spc="95" dirty="0"/>
              <a:t>un</a:t>
            </a:r>
            <a:r>
              <a:rPr sz="2800" spc="-80" dirty="0"/>
              <a:t> </a:t>
            </a:r>
            <a:r>
              <a:rPr lang="es-ES" sz="2800" spc="75" dirty="0" smtClean="0"/>
              <a:t>seccionador de apertura</a:t>
            </a:r>
            <a:r>
              <a:rPr sz="2800" spc="-85" dirty="0" smtClean="0"/>
              <a:t> </a:t>
            </a:r>
            <a:r>
              <a:rPr sz="2800" spc="75" dirty="0"/>
              <a:t>de </a:t>
            </a:r>
            <a:r>
              <a:rPr sz="2800" spc="-484" dirty="0"/>
              <a:t> </a:t>
            </a:r>
            <a:r>
              <a:rPr sz="2800" spc="65" dirty="0"/>
              <a:t>carga </a:t>
            </a:r>
            <a:r>
              <a:rPr sz="2800" spc="75" dirty="0"/>
              <a:t>en </a:t>
            </a:r>
            <a:r>
              <a:rPr sz="2800" spc="65" dirty="0"/>
              <a:t>cualquier </a:t>
            </a:r>
            <a:r>
              <a:rPr sz="2800" spc="75" dirty="0"/>
              <a:t>lado de </a:t>
            </a:r>
            <a:r>
              <a:rPr sz="2800" spc="95" dirty="0"/>
              <a:t>un </a:t>
            </a:r>
            <a:r>
              <a:rPr sz="2800" spc="70" dirty="0"/>
              <a:t>transformador. </a:t>
            </a:r>
            <a:r>
              <a:rPr sz="2800" spc="15" dirty="0"/>
              <a:t>Si </a:t>
            </a:r>
            <a:r>
              <a:rPr sz="2800" spc="75" dirty="0"/>
              <a:t>ocurre </a:t>
            </a:r>
            <a:r>
              <a:rPr sz="2800" spc="80" dirty="0"/>
              <a:t>una </a:t>
            </a:r>
            <a:r>
              <a:rPr sz="2800" spc="50" dirty="0"/>
              <a:t>falla </a:t>
            </a:r>
            <a:r>
              <a:rPr sz="2800" spc="75" dirty="0"/>
              <a:t>en </a:t>
            </a:r>
            <a:r>
              <a:rPr sz="2800" spc="50" dirty="0"/>
              <a:t>el </a:t>
            </a:r>
            <a:r>
              <a:rPr sz="2800" spc="55" dirty="0"/>
              <a:t> </a:t>
            </a:r>
            <a:r>
              <a:rPr sz="2800" spc="70" dirty="0"/>
              <a:t>transformador,</a:t>
            </a:r>
            <a:r>
              <a:rPr sz="2800" spc="-80" dirty="0"/>
              <a:t> </a:t>
            </a:r>
            <a:r>
              <a:rPr sz="2800" spc="55" dirty="0"/>
              <a:t>aislar</a:t>
            </a:r>
            <a:r>
              <a:rPr sz="2800" spc="-80" dirty="0"/>
              <a:t> </a:t>
            </a:r>
            <a:r>
              <a:rPr sz="2800" spc="50" dirty="0"/>
              <a:t>la</a:t>
            </a:r>
            <a:r>
              <a:rPr sz="2800" spc="-80" dirty="0"/>
              <a:t> </a:t>
            </a:r>
            <a:r>
              <a:rPr sz="2800" spc="50" dirty="0"/>
              <a:t>falla</a:t>
            </a:r>
            <a:r>
              <a:rPr sz="2800" spc="-80" dirty="0"/>
              <a:t> </a:t>
            </a:r>
            <a:r>
              <a:rPr sz="2800" spc="70" dirty="0"/>
              <a:t>requiere</a:t>
            </a:r>
            <a:r>
              <a:rPr sz="2800" spc="-80" dirty="0"/>
              <a:t> </a:t>
            </a:r>
            <a:r>
              <a:rPr sz="2800" spc="70" dirty="0"/>
              <a:t>abrir</a:t>
            </a:r>
            <a:r>
              <a:rPr sz="2800" spc="-80" dirty="0"/>
              <a:t> </a:t>
            </a:r>
            <a:r>
              <a:rPr sz="2800" spc="65" dirty="0"/>
              <a:t>los</a:t>
            </a:r>
            <a:r>
              <a:rPr sz="2800" spc="-80" dirty="0"/>
              <a:t> </a:t>
            </a:r>
            <a:r>
              <a:rPr sz="2800" spc="70" dirty="0"/>
              <a:t>interruptores</a:t>
            </a:r>
            <a:r>
              <a:rPr sz="2800" spc="-80" dirty="0"/>
              <a:t> </a:t>
            </a:r>
            <a:r>
              <a:rPr sz="2800" spc="70" dirty="0"/>
              <a:t>automáticos</a:t>
            </a:r>
            <a:r>
              <a:rPr sz="2800" spc="-80" dirty="0"/>
              <a:t> </a:t>
            </a:r>
            <a:r>
              <a:rPr sz="2800" spc="75" dirty="0"/>
              <a:t>de</a:t>
            </a:r>
            <a:r>
              <a:rPr sz="2800" spc="-75" dirty="0"/>
              <a:t> </a:t>
            </a:r>
            <a:r>
              <a:rPr sz="2800" spc="50" dirty="0"/>
              <a:t>la </a:t>
            </a:r>
            <a:r>
              <a:rPr sz="2800" spc="-484" dirty="0"/>
              <a:t> </a:t>
            </a:r>
            <a:r>
              <a:rPr sz="2800" spc="60" dirty="0"/>
              <a:t>línea</a:t>
            </a:r>
            <a:r>
              <a:rPr sz="2800" spc="-90" dirty="0"/>
              <a:t> </a:t>
            </a:r>
            <a:r>
              <a:rPr sz="2800" spc="85" dirty="0"/>
              <a:t>que</a:t>
            </a:r>
            <a:r>
              <a:rPr sz="2800" spc="-85" dirty="0"/>
              <a:t> </a:t>
            </a:r>
            <a:r>
              <a:rPr sz="2800" spc="70" dirty="0"/>
              <a:t>alimenta</a:t>
            </a:r>
            <a:r>
              <a:rPr sz="2800" spc="-85" dirty="0"/>
              <a:t> </a:t>
            </a:r>
            <a:r>
              <a:rPr sz="2800" spc="50" dirty="0"/>
              <a:t>el</a:t>
            </a:r>
            <a:r>
              <a:rPr sz="2800" spc="-85" dirty="0"/>
              <a:t> </a:t>
            </a:r>
            <a:r>
              <a:rPr sz="2800" spc="70" dirty="0"/>
              <a:t>transformador.</a:t>
            </a:r>
            <a:endParaRPr sz="2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07615" y="381000"/>
            <a:ext cx="693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5" dirty="0" smtClean="0">
                <a:solidFill>
                  <a:srgbClr val="0070C0"/>
                </a:solidFill>
              </a:rPr>
              <a:t>Seccionadores</a:t>
            </a:r>
            <a:r>
              <a:rPr sz="2800" b="1" spc="-125" dirty="0" smtClean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de</a:t>
            </a:r>
            <a:r>
              <a:rPr sz="2800" b="1" spc="-125" dirty="0">
                <a:solidFill>
                  <a:srgbClr val="0070C0"/>
                </a:solidFill>
              </a:rPr>
              <a:t> </a:t>
            </a:r>
            <a:r>
              <a:rPr lang="es-ES" sz="2800" b="1" spc="110" dirty="0" smtClean="0">
                <a:solidFill>
                  <a:srgbClr val="0070C0"/>
                </a:solidFill>
              </a:rPr>
              <a:t>apertura</a:t>
            </a:r>
            <a:r>
              <a:rPr sz="2800" b="1" spc="-125" dirty="0" smtClean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de</a:t>
            </a:r>
            <a:r>
              <a:rPr sz="2800" b="1" spc="-120" dirty="0">
                <a:solidFill>
                  <a:srgbClr val="0070C0"/>
                </a:solidFill>
              </a:rPr>
              <a:t> </a:t>
            </a:r>
            <a:r>
              <a:rPr sz="2800" b="1" spc="90" dirty="0">
                <a:solidFill>
                  <a:srgbClr val="0070C0"/>
                </a:solidFill>
              </a:rPr>
              <a:t>carga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990600"/>
            <a:ext cx="10668000" cy="44242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45000"/>
              <a:buChar char="•"/>
              <a:tabLst>
                <a:tab pos="355600" algn="l"/>
                <a:tab pos="356235" algn="l"/>
              </a:tabLst>
            </a:pPr>
            <a:r>
              <a:rPr sz="2800" spc="85" dirty="0">
                <a:latin typeface="Tahoma"/>
                <a:cs typeface="Tahoma"/>
              </a:rPr>
              <a:t>Cortar </a:t>
            </a:r>
            <a:r>
              <a:rPr sz="2800" spc="65" dirty="0">
                <a:latin typeface="Tahoma"/>
                <a:cs typeface="Tahoma"/>
              </a:rPr>
              <a:t>la </a:t>
            </a:r>
            <a:r>
              <a:rPr sz="2800" spc="80" dirty="0">
                <a:latin typeface="Tahoma"/>
                <a:cs typeface="Tahoma"/>
              </a:rPr>
              <a:t>corriente </a:t>
            </a:r>
            <a:r>
              <a:rPr sz="2800" spc="90" dirty="0">
                <a:latin typeface="Tahoma"/>
                <a:cs typeface="Tahoma"/>
              </a:rPr>
              <a:t>con </a:t>
            </a:r>
            <a:r>
              <a:rPr sz="2800" spc="120" dirty="0">
                <a:latin typeface="Tahoma"/>
                <a:cs typeface="Tahoma"/>
              </a:rPr>
              <a:t>un </a:t>
            </a:r>
            <a:r>
              <a:rPr lang="es-ES" sz="2800" spc="95" dirty="0" smtClean="0">
                <a:latin typeface="Tahoma"/>
                <a:cs typeface="Tahoma"/>
              </a:rPr>
              <a:t>seccionador de apertura</a:t>
            </a:r>
            <a:r>
              <a:rPr sz="2800" spc="100" dirty="0" smtClean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80" dirty="0">
                <a:latin typeface="Tahoma"/>
                <a:cs typeface="Tahoma"/>
              </a:rPr>
              <a:t>carga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forma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arco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largo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través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aire.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arco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puede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elevarse </a:t>
            </a:r>
            <a:r>
              <a:rPr sz="2800" spc="-61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muchos </a:t>
            </a:r>
            <a:r>
              <a:rPr sz="2800" spc="80" dirty="0">
                <a:latin typeface="Tahoma"/>
                <a:cs typeface="Tahoma"/>
              </a:rPr>
              <a:t>pies </a:t>
            </a:r>
            <a:r>
              <a:rPr sz="2800" spc="20" dirty="0">
                <a:latin typeface="Tahoma"/>
                <a:cs typeface="Tahoma"/>
              </a:rPr>
              <a:t>y </a:t>
            </a:r>
            <a:r>
              <a:rPr sz="2800" spc="105" dirty="0">
                <a:latin typeface="Tahoma"/>
                <a:cs typeface="Tahoma"/>
              </a:rPr>
              <a:t>durar </a:t>
            </a:r>
            <a:r>
              <a:rPr sz="2800" spc="70" dirty="0">
                <a:latin typeface="Tahoma"/>
                <a:cs typeface="Tahoma"/>
              </a:rPr>
              <a:t>varios </a:t>
            </a:r>
            <a:r>
              <a:rPr sz="2800" spc="100" dirty="0">
                <a:latin typeface="Tahoma"/>
                <a:cs typeface="Tahoma"/>
              </a:rPr>
              <a:t>segundos </a:t>
            </a:r>
            <a:r>
              <a:rPr sz="2800" spc="75" dirty="0">
                <a:latin typeface="Tahoma"/>
                <a:cs typeface="Tahoma"/>
              </a:rPr>
              <a:t>antes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105" dirty="0">
                <a:latin typeface="Tahoma"/>
                <a:cs typeface="Tahoma"/>
              </a:rPr>
              <a:t>que </a:t>
            </a:r>
            <a:r>
              <a:rPr sz="2800" spc="70" dirty="0">
                <a:latin typeface="Tahoma"/>
                <a:cs typeface="Tahoma"/>
              </a:rPr>
              <a:t>se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extienda </a:t>
            </a:r>
            <a:r>
              <a:rPr sz="2800" spc="90" dirty="0">
                <a:latin typeface="Tahoma"/>
                <a:cs typeface="Tahoma"/>
              </a:rPr>
              <a:t>lo </a:t>
            </a:r>
            <a:r>
              <a:rPr sz="2800" spc="70" dirty="0">
                <a:latin typeface="Tahoma"/>
                <a:cs typeface="Tahoma"/>
              </a:rPr>
              <a:t>suficiente </a:t>
            </a:r>
            <a:r>
              <a:rPr sz="2800" spc="114" dirty="0">
                <a:latin typeface="Tahoma"/>
                <a:cs typeface="Tahoma"/>
              </a:rPr>
              <a:t>como </a:t>
            </a:r>
            <a:r>
              <a:rPr sz="2800" spc="90" dirty="0">
                <a:latin typeface="Tahoma"/>
                <a:cs typeface="Tahoma"/>
              </a:rPr>
              <a:t>para </a:t>
            </a:r>
            <a:r>
              <a:rPr sz="2800" spc="80" dirty="0">
                <a:latin typeface="Tahoma"/>
                <a:cs typeface="Tahoma"/>
              </a:rPr>
              <a:t>enfriarse </a:t>
            </a:r>
            <a:r>
              <a:rPr sz="2800" spc="20" dirty="0">
                <a:latin typeface="Tahoma"/>
                <a:cs typeface="Tahoma"/>
              </a:rPr>
              <a:t>y </a:t>
            </a:r>
            <a:r>
              <a:rPr sz="2800" spc="70" dirty="0">
                <a:latin typeface="Tahoma"/>
                <a:cs typeface="Tahoma"/>
              </a:rPr>
              <a:t>extinguirse.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Durante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tiempo,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lang="es-ES" sz="2800" spc="70" dirty="0" smtClean="0">
                <a:latin typeface="Tahoma"/>
                <a:cs typeface="Tahoma"/>
              </a:rPr>
              <a:t>cuchilla del seccionador</a:t>
            </a:r>
            <a:r>
              <a:rPr sz="2800" spc="-105" dirty="0" smtClean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aleja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del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contacto </a:t>
            </a:r>
            <a:r>
              <a:rPr sz="2800" spc="65" dirty="0">
                <a:latin typeface="Tahoma"/>
                <a:cs typeface="Tahoma"/>
              </a:rPr>
              <a:t>estacionario. </a:t>
            </a:r>
            <a:r>
              <a:rPr sz="2800" spc="55" dirty="0">
                <a:latin typeface="Tahoma"/>
                <a:cs typeface="Tahoma"/>
              </a:rPr>
              <a:t>Esto evita </a:t>
            </a:r>
            <a:r>
              <a:rPr sz="2800" spc="105" dirty="0">
                <a:latin typeface="Tahoma"/>
                <a:cs typeface="Tahoma"/>
              </a:rPr>
              <a:t>que </a:t>
            </a:r>
            <a:r>
              <a:rPr sz="2800" spc="65" dirty="0">
                <a:latin typeface="Tahoma"/>
                <a:cs typeface="Tahoma"/>
              </a:rPr>
              <a:t>el </a:t>
            </a:r>
            <a:r>
              <a:rPr sz="2800" spc="80" dirty="0">
                <a:latin typeface="Tahoma"/>
                <a:cs typeface="Tahoma"/>
              </a:rPr>
              <a:t>arco </a:t>
            </a:r>
            <a:r>
              <a:rPr sz="2800" spc="70" dirty="0">
                <a:latin typeface="Tahoma"/>
                <a:cs typeface="Tahoma"/>
              </a:rPr>
              <a:t>se </a:t>
            </a:r>
            <a:r>
              <a:rPr sz="2800" spc="60" dirty="0">
                <a:latin typeface="Tahoma"/>
                <a:cs typeface="Tahoma"/>
              </a:rPr>
              <a:t>vuelva </a:t>
            </a:r>
            <a:r>
              <a:rPr sz="2800" spc="70" dirty="0">
                <a:latin typeface="Tahoma"/>
                <a:cs typeface="Tahoma"/>
              </a:rPr>
              <a:t>a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encender</a:t>
            </a:r>
            <a:r>
              <a:rPr sz="2800" spc="70" dirty="0" smtClean="0">
                <a:latin typeface="Tahoma"/>
                <a:cs typeface="Tahoma"/>
              </a:rPr>
              <a:t>.</a:t>
            </a:r>
            <a:endParaRPr lang="es-ES" sz="2800" spc="70" dirty="0" smtClean="0">
              <a:latin typeface="Tahoma"/>
              <a:cs typeface="Tahoma"/>
            </a:endParaRPr>
          </a:p>
          <a:p>
            <a:pPr marL="355600" marR="5080" indent="-343535" algn="just">
              <a:spcBef>
                <a:spcPts val="100"/>
              </a:spcBef>
              <a:buSzPct val="145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480059" indent="-343535" algn="just">
              <a:spcBef>
                <a:spcPts val="655"/>
              </a:spcBef>
              <a:buSzPct val="161111"/>
              <a:buChar char="•"/>
              <a:tabLst>
                <a:tab pos="355600" algn="l"/>
                <a:tab pos="356235" algn="l"/>
              </a:tabLst>
            </a:pP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ejemplo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simple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lang="es-ES" sz="2800" spc="85" dirty="0" smtClean="0">
                <a:latin typeface="Tahoma"/>
                <a:cs typeface="Tahoma"/>
              </a:rPr>
              <a:t>seccionador de apertura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carga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interruptor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luz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pared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una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casa.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447800"/>
            <a:ext cx="7772400" cy="44958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62200" y="381000"/>
            <a:ext cx="7543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5" dirty="0" smtClean="0">
                <a:solidFill>
                  <a:srgbClr val="0070C0"/>
                </a:solidFill>
              </a:rPr>
              <a:t>Seccionadores de apertura</a:t>
            </a:r>
            <a:r>
              <a:rPr sz="2800" b="1" spc="-125" dirty="0" smtClean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de</a:t>
            </a:r>
            <a:r>
              <a:rPr sz="2800" b="1" spc="-120" dirty="0">
                <a:solidFill>
                  <a:srgbClr val="0070C0"/>
                </a:solidFill>
              </a:rPr>
              <a:t> </a:t>
            </a:r>
            <a:r>
              <a:rPr sz="2800" b="1" spc="90" dirty="0">
                <a:solidFill>
                  <a:srgbClr val="0070C0"/>
                </a:solidFill>
              </a:rPr>
              <a:t>carga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1295400"/>
            <a:ext cx="6781800" cy="44958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6781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5" dirty="0" smtClean="0">
                <a:solidFill>
                  <a:srgbClr val="0070C0"/>
                </a:solidFill>
              </a:rPr>
              <a:t>Seccionadores de apertura</a:t>
            </a:r>
            <a:r>
              <a:rPr sz="2800" b="1" spc="-125" dirty="0" smtClean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de</a:t>
            </a:r>
            <a:r>
              <a:rPr sz="2800" b="1" spc="-120" dirty="0">
                <a:solidFill>
                  <a:srgbClr val="0070C0"/>
                </a:solidFill>
              </a:rPr>
              <a:t> </a:t>
            </a:r>
            <a:r>
              <a:rPr sz="2800" b="1" spc="90" dirty="0">
                <a:solidFill>
                  <a:srgbClr val="0070C0"/>
                </a:solidFill>
              </a:rPr>
              <a:t>carga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24200" y="381000"/>
            <a:ext cx="6172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0" dirty="0" smtClean="0">
                <a:solidFill>
                  <a:srgbClr val="0070C0"/>
                </a:solidFill>
              </a:rPr>
              <a:t>Seccionadores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0" y="842456"/>
            <a:ext cx="10820400" cy="5704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66666"/>
              <a:buChar char="•"/>
              <a:tabLst>
                <a:tab pos="355600" algn="l"/>
                <a:tab pos="356235" algn="l"/>
              </a:tabLst>
            </a:pPr>
            <a:r>
              <a:rPr sz="2800" spc="70" dirty="0">
                <a:latin typeface="Tahoma"/>
                <a:cs typeface="Tahoma"/>
              </a:rPr>
              <a:t>Los </a:t>
            </a:r>
            <a:r>
              <a:rPr lang="es-ES" sz="2800" spc="80" dirty="0" smtClean="0">
                <a:latin typeface="Tahoma"/>
                <a:cs typeface="Tahoma"/>
              </a:rPr>
              <a:t>seccionadores de desconexión</a:t>
            </a:r>
            <a:r>
              <a:rPr sz="2800" spc="80" dirty="0" smtClean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normalmente </a:t>
            </a:r>
            <a:r>
              <a:rPr sz="2800" spc="110" dirty="0">
                <a:latin typeface="Tahoma"/>
                <a:cs typeface="Tahoma"/>
              </a:rPr>
              <a:t>no </a:t>
            </a:r>
            <a:r>
              <a:rPr sz="2800" spc="60" dirty="0">
                <a:latin typeface="Tahoma"/>
                <a:cs typeface="Tahoma"/>
              </a:rPr>
              <a:t>se </a:t>
            </a:r>
            <a:r>
              <a:rPr sz="2800" spc="65" dirty="0">
                <a:latin typeface="Tahoma"/>
                <a:cs typeface="Tahoma"/>
              </a:rPr>
              <a:t>utilizan </a:t>
            </a:r>
            <a:r>
              <a:rPr sz="2800" spc="80" dirty="0">
                <a:latin typeface="Tahoma"/>
                <a:cs typeface="Tahoma"/>
              </a:rPr>
              <a:t>para </a:t>
            </a:r>
            <a:r>
              <a:rPr sz="2800" spc="8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interrumpir </a:t>
            </a:r>
            <a:r>
              <a:rPr sz="2800" spc="55" dirty="0">
                <a:latin typeface="Tahoma"/>
                <a:cs typeface="Tahoma"/>
              </a:rPr>
              <a:t>las </a:t>
            </a:r>
            <a:r>
              <a:rPr sz="2800" spc="70" dirty="0">
                <a:latin typeface="Tahoma"/>
                <a:cs typeface="Tahoma"/>
              </a:rPr>
              <a:t>corrientes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70" dirty="0">
                <a:latin typeface="Tahoma"/>
                <a:cs typeface="Tahoma"/>
              </a:rPr>
              <a:t>carga normales. Los </a:t>
            </a:r>
            <a:r>
              <a:rPr sz="2800" spc="80" dirty="0">
                <a:latin typeface="Tahoma"/>
                <a:cs typeface="Tahoma"/>
              </a:rPr>
              <a:t>interruptores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desconexión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aíslan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líneas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otros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equipos,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como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transformadores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o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interruptores </a:t>
            </a:r>
            <a:r>
              <a:rPr sz="2800" spc="65" dirty="0">
                <a:latin typeface="Tahoma"/>
                <a:cs typeface="Tahoma"/>
              </a:rPr>
              <a:t>automáticos, </a:t>
            </a:r>
            <a:r>
              <a:rPr sz="2800" spc="80" dirty="0">
                <a:latin typeface="Tahoma"/>
                <a:cs typeface="Tahoma"/>
              </a:rPr>
              <a:t>después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5" dirty="0">
                <a:latin typeface="Tahoma"/>
                <a:cs typeface="Tahoma"/>
              </a:rPr>
              <a:t>que </a:t>
            </a:r>
            <a:r>
              <a:rPr sz="2800" spc="70" dirty="0">
                <a:latin typeface="Tahoma"/>
                <a:cs typeface="Tahoma"/>
              </a:rPr>
              <a:t>los </a:t>
            </a:r>
            <a:r>
              <a:rPr sz="2800" spc="80" dirty="0">
                <a:latin typeface="Tahoma"/>
                <a:cs typeface="Tahoma"/>
              </a:rPr>
              <a:t>interruptores </a:t>
            </a:r>
            <a:r>
              <a:rPr sz="2800" spc="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automáticos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interruptores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carga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hayan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interrumpido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corriente. </a:t>
            </a:r>
            <a:r>
              <a:rPr sz="2800" spc="-55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Pueden interrumpir </a:t>
            </a:r>
            <a:r>
              <a:rPr sz="2800" spc="55" dirty="0">
                <a:latin typeface="Tahoma"/>
                <a:cs typeface="Tahoma"/>
              </a:rPr>
              <a:t>las </a:t>
            </a:r>
            <a:r>
              <a:rPr sz="2800" spc="70" dirty="0">
                <a:latin typeface="Tahoma"/>
                <a:cs typeface="Tahoma"/>
              </a:rPr>
              <a:t>corrientes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70" dirty="0">
                <a:latin typeface="Tahoma"/>
                <a:cs typeface="Tahoma"/>
              </a:rPr>
              <a:t>carga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70" dirty="0">
                <a:latin typeface="Tahoma"/>
                <a:cs typeface="Tahoma"/>
              </a:rPr>
              <a:t>los dispositivos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descargados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que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están</a:t>
            </a:r>
            <a:endParaRPr sz="2800" dirty="0">
              <a:latin typeface="Tahoma"/>
              <a:cs typeface="Tahoma"/>
            </a:endParaRPr>
          </a:p>
          <a:p>
            <a:pPr marL="355600" algn="just">
              <a:spcBef>
                <a:spcPts val="125"/>
              </a:spcBef>
            </a:pPr>
            <a:r>
              <a:rPr sz="2800" spc="85" dirty="0">
                <a:latin typeface="Tahoma"/>
                <a:cs typeface="Tahoma"/>
              </a:rPr>
              <a:t>desconectado.</a:t>
            </a:r>
            <a:endParaRPr sz="2800" dirty="0">
              <a:latin typeface="Tahoma"/>
              <a:cs typeface="Tahoma"/>
            </a:endParaRPr>
          </a:p>
          <a:p>
            <a:pPr marL="355600" marR="300355" indent="-343535" algn="just">
              <a:spcBef>
                <a:spcPts val="615"/>
              </a:spcBef>
              <a:buSzPct val="157894"/>
              <a:buChar char="•"/>
              <a:tabLst>
                <a:tab pos="355600" algn="l"/>
                <a:tab pos="356235" algn="l"/>
              </a:tabLst>
            </a:pPr>
            <a:r>
              <a:rPr sz="2800" spc="75" dirty="0">
                <a:latin typeface="Tahoma"/>
                <a:cs typeface="Tahoma"/>
              </a:rPr>
              <a:t>Los </a:t>
            </a:r>
            <a:r>
              <a:rPr lang="es-ES" sz="2800" spc="85" dirty="0" smtClean="0">
                <a:latin typeface="Tahoma"/>
                <a:cs typeface="Tahoma"/>
              </a:rPr>
              <a:t>seccionadores de desconexión</a:t>
            </a:r>
            <a:r>
              <a:rPr sz="2800" spc="85" dirty="0" smtClean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pueden </a:t>
            </a:r>
            <a:r>
              <a:rPr sz="2800" spc="85" dirty="0">
                <a:latin typeface="Tahoma"/>
                <a:cs typeface="Tahoma"/>
              </a:rPr>
              <a:t>operarse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manualmente,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pero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algunos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pueden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operarse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automáticamente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por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control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remoto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por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relés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protección.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5600" y="533400"/>
            <a:ext cx="6553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0" dirty="0" smtClean="0">
                <a:solidFill>
                  <a:srgbClr val="0070C0"/>
                </a:solidFill>
              </a:rPr>
              <a:t>Seccionadores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381000" y="1295400"/>
            <a:ext cx="10962300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5470" marR="5080" indent="-343535" algn="just">
              <a:spcBef>
                <a:spcPts val="100"/>
              </a:spcBef>
              <a:buSzPct val="138095"/>
              <a:buChar char="•"/>
              <a:tabLst>
                <a:tab pos="586105" algn="l"/>
                <a:tab pos="586740" algn="l"/>
              </a:tabLst>
            </a:pPr>
            <a:r>
              <a:rPr sz="2800" spc="25" dirty="0"/>
              <a:t>El </a:t>
            </a:r>
            <a:r>
              <a:rPr lang="es-ES" sz="2800" b="1" spc="80" dirty="0">
                <a:solidFill>
                  <a:srgbClr val="0070C0"/>
                </a:solidFill>
              </a:rPr>
              <a:t>Seccionadores </a:t>
            </a:r>
            <a:r>
              <a:rPr sz="2800" spc="105" dirty="0" err="1" smtClean="0"/>
              <a:t>puede</a:t>
            </a:r>
            <a:r>
              <a:rPr sz="2800" spc="105" dirty="0" smtClean="0"/>
              <a:t> </a:t>
            </a:r>
            <a:r>
              <a:rPr sz="2800" spc="85" dirty="0"/>
              <a:t>ser </a:t>
            </a:r>
            <a:r>
              <a:rPr sz="2800" spc="125" dirty="0"/>
              <a:t>un </a:t>
            </a:r>
            <a:r>
              <a:rPr lang="es-ES" sz="2800" spc="95" dirty="0" smtClean="0"/>
              <a:t>seccionador</a:t>
            </a:r>
            <a:r>
              <a:rPr sz="2800" spc="95" dirty="0" smtClean="0"/>
              <a:t> </a:t>
            </a:r>
            <a:r>
              <a:rPr sz="2800" spc="100" dirty="0"/>
              <a:t>de </a:t>
            </a:r>
            <a:r>
              <a:rPr sz="2800" spc="105" dirty="0"/>
              <a:t> </a:t>
            </a:r>
            <a:r>
              <a:rPr sz="2800" spc="90" dirty="0"/>
              <a:t>tipo horizontal </a:t>
            </a:r>
            <a:r>
              <a:rPr sz="2800" spc="130" dirty="0"/>
              <a:t>o </a:t>
            </a:r>
            <a:r>
              <a:rPr sz="2800" spc="45" dirty="0"/>
              <a:t>vertical. </a:t>
            </a:r>
            <a:r>
              <a:rPr sz="2800" spc="90" dirty="0"/>
              <a:t>Cortar </a:t>
            </a:r>
            <a:r>
              <a:rPr sz="2800" spc="65" dirty="0"/>
              <a:t>la </a:t>
            </a:r>
            <a:r>
              <a:rPr sz="2800" spc="85" dirty="0"/>
              <a:t>corriente </a:t>
            </a:r>
            <a:r>
              <a:rPr sz="2800" spc="95" dirty="0"/>
              <a:t>con </a:t>
            </a:r>
            <a:r>
              <a:rPr sz="2800" spc="70" dirty="0"/>
              <a:t>este </a:t>
            </a:r>
            <a:r>
              <a:rPr sz="2800" spc="75" dirty="0"/>
              <a:t> </a:t>
            </a:r>
            <a:r>
              <a:rPr sz="2800" spc="80" dirty="0"/>
              <a:t>dispositivo </a:t>
            </a:r>
            <a:r>
              <a:rPr sz="2800" spc="110" dirty="0"/>
              <a:t>forma </a:t>
            </a:r>
            <a:r>
              <a:rPr sz="2800" spc="125" dirty="0"/>
              <a:t>un </a:t>
            </a:r>
            <a:r>
              <a:rPr sz="2800" spc="85" dirty="0"/>
              <a:t>arco </a:t>
            </a:r>
            <a:r>
              <a:rPr sz="2800" spc="100" dirty="0"/>
              <a:t>en </a:t>
            </a:r>
            <a:r>
              <a:rPr sz="2800" spc="70" dirty="0"/>
              <a:t>el </a:t>
            </a:r>
            <a:r>
              <a:rPr sz="2800" spc="50" dirty="0"/>
              <a:t>aire. </a:t>
            </a:r>
            <a:r>
              <a:rPr sz="2800" spc="25" dirty="0"/>
              <a:t>El </a:t>
            </a:r>
            <a:r>
              <a:rPr sz="2800" spc="85" dirty="0"/>
              <a:t>arco </a:t>
            </a:r>
            <a:r>
              <a:rPr sz="2800" spc="105" dirty="0"/>
              <a:t>puede </a:t>
            </a:r>
            <a:r>
              <a:rPr sz="2800" spc="110" dirty="0"/>
              <a:t> </a:t>
            </a:r>
            <a:r>
              <a:rPr sz="2800" spc="85" dirty="0"/>
              <a:t>extenderse </a:t>
            </a:r>
            <a:r>
              <a:rPr sz="2800" spc="114" dirty="0"/>
              <a:t>muchos </a:t>
            </a:r>
            <a:r>
              <a:rPr sz="2800" spc="85" dirty="0"/>
              <a:t>pies </a:t>
            </a:r>
            <a:r>
              <a:rPr sz="2800" spc="25" dirty="0"/>
              <a:t>y </a:t>
            </a:r>
            <a:r>
              <a:rPr sz="2800" spc="110" dirty="0"/>
              <a:t>durar </a:t>
            </a:r>
            <a:r>
              <a:rPr sz="2800" spc="75" dirty="0"/>
              <a:t>varios </a:t>
            </a:r>
            <a:r>
              <a:rPr sz="2800" spc="105" dirty="0"/>
              <a:t>segundos </a:t>
            </a:r>
            <a:r>
              <a:rPr sz="2800" spc="80" dirty="0"/>
              <a:t>antes </a:t>
            </a:r>
            <a:r>
              <a:rPr sz="2800" spc="100" dirty="0"/>
              <a:t>de </a:t>
            </a:r>
            <a:r>
              <a:rPr sz="2800" spc="105" dirty="0"/>
              <a:t> </a:t>
            </a:r>
            <a:r>
              <a:rPr sz="2800" spc="110" dirty="0"/>
              <a:t>que</a:t>
            </a:r>
            <a:r>
              <a:rPr sz="2800" spc="-120" dirty="0"/>
              <a:t> </a:t>
            </a:r>
            <a:r>
              <a:rPr sz="2800" spc="70" dirty="0"/>
              <a:t>se</a:t>
            </a:r>
            <a:r>
              <a:rPr sz="2800" spc="-120" dirty="0"/>
              <a:t> </a:t>
            </a:r>
            <a:r>
              <a:rPr sz="2800" spc="85" dirty="0"/>
              <a:t>extienda</a:t>
            </a:r>
            <a:r>
              <a:rPr sz="2800" spc="-120" dirty="0"/>
              <a:t> </a:t>
            </a:r>
            <a:r>
              <a:rPr sz="2800" spc="95" dirty="0"/>
              <a:t>lo</a:t>
            </a:r>
            <a:r>
              <a:rPr sz="2800" spc="-114" dirty="0"/>
              <a:t> </a:t>
            </a:r>
            <a:r>
              <a:rPr sz="2800" spc="75" dirty="0"/>
              <a:t>suficiente</a:t>
            </a:r>
            <a:r>
              <a:rPr sz="2800" spc="-120" dirty="0"/>
              <a:t> </a:t>
            </a:r>
            <a:r>
              <a:rPr sz="2800" spc="120" dirty="0"/>
              <a:t>como</a:t>
            </a:r>
            <a:r>
              <a:rPr sz="2800" spc="-120" dirty="0"/>
              <a:t> </a:t>
            </a:r>
            <a:r>
              <a:rPr sz="2800" spc="95" dirty="0"/>
              <a:t>para</a:t>
            </a:r>
            <a:r>
              <a:rPr sz="2800" spc="-120" dirty="0"/>
              <a:t> </a:t>
            </a:r>
            <a:r>
              <a:rPr sz="2800" spc="75" dirty="0"/>
              <a:t>extinguirse.</a:t>
            </a:r>
            <a:r>
              <a:rPr sz="2800" spc="-114" dirty="0"/>
              <a:t> </a:t>
            </a:r>
            <a:r>
              <a:rPr sz="2800" spc="95" dirty="0"/>
              <a:t>Durante </a:t>
            </a:r>
            <a:r>
              <a:rPr sz="2800" spc="-645" dirty="0"/>
              <a:t> </a:t>
            </a:r>
            <a:r>
              <a:rPr sz="2800" spc="70" dirty="0"/>
              <a:t>este </a:t>
            </a:r>
            <a:r>
              <a:rPr sz="2800" spc="80" dirty="0"/>
              <a:t>tiempo, </a:t>
            </a:r>
            <a:r>
              <a:rPr sz="2800" spc="105" dirty="0"/>
              <a:t>una </a:t>
            </a:r>
            <a:r>
              <a:rPr sz="2800" spc="70" dirty="0"/>
              <a:t>cuchilla se </a:t>
            </a:r>
            <a:r>
              <a:rPr sz="2800" spc="45" dirty="0"/>
              <a:t>aleja </a:t>
            </a:r>
            <a:r>
              <a:rPr sz="2800" spc="100" dirty="0"/>
              <a:t>de </a:t>
            </a:r>
            <a:r>
              <a:rPr sz="2800" spc="125" dirty="0"/>
              <a:t>un </a:t>
            </a:r>
            <a:r>
              <a:rPr sz="2800" spc="80" dirty="0"/>
              <a:t>contacto </a:t>
            </a:r>
            <a:r>
              <a:rPr sz="2800" spc="85" dirty="0"/>
              <a:t> </a:t>
            </a:r>
            <a:r>
              <a:rPr sz="2800" spc="70" dirty="0"/>
              <a:t>estacionario.</a:t>
            </a:r>
            <a:r>
              <a:rPr sz="2800" spc="-114" dirty="0"/>
              <a:t> </a:t>
            </a:r>
            <a:r>
              <a:rPr sz="2800" spc="70" dirty="0"/>
              <a:t>Eventualmente,</a:t>
            </a:r>
            <a:r>
              <a:rPr sz="2800" spc="-110" dirty="0"/>
              <a:t> </a:t>
            </a:r>
            <a:r>
              <a:rPr sz="2800" spc="65" dirty="0"/>
              <a:t>la</a:t>
            </a:r>
            <a:r>
              <a:rPr sz="2800" spc="-114" dirty="0"/>
              <a:t> </a:t>
            </a:r>
            <a:r>
              <a:rPr sz="2800" spc="70" dirty="0"/>
              <a:t>cuchilla</a:t>
            </a:r>
            <a:r>
              <a:rPr sz="2800" spc="-110" dirty="0"/>
              <a:t> </a:t>
            </a:r>
            <a:r>
              <a:rPr sz="2800" spc="70" dirty="0"/>
              <a:t>se</a:t>
            </a:r>
            <a:r>
              <a:rPr sz="2800" spc="-110" dirty="0"/>
              <a:t> </a:t>
            </a:r>
            <a:r>
              <a:rPr sz="2800" spc="45" dirty="0"/>
              <a:t>aleja</a:t>
            </a:r>
            <a:r>
              <a:rPr sz="2800" spc="-114" dirty="0"/>
              <a:t> </a:t>
            </a:r>
            <a:r>
              <a:rPr sz="2800" spc="95" dirty="0"/>
              <a:t>lo</a:t>
            </a:r>
            <a:r>
              <a:rPr sz="2800" spc="-110" dirty="0"/>
              <a:t> </a:t>
            </a:r>
            <a:r>
              <a:rPr sz="2800" spc="75" dirty="0"/>
              <a:t>suficiente </a:t>
            </a:r>
            <a:r>
              <a:rPr sz="2800" spc="80" dirty="0"/>
              <a:t> </a:t>
            </a:r>
            <a:r>
              <a:rPr sz="2800" spc="90" dirty="0"/>
              <a:t>del </a:t>
            </a:r>
            <a:r>
              <a:rPr sz="2800" spc="80" dirty="0"/>
              <a:t>contacto estacionario </a:t>
            </a:r>
            <a:r>
              <a:rPr sz="2800" spc="95" dirty="0"/>
              <a:t>para </a:t>
            </a:r>
            <a:r>
              <a:rPr sz="2800" spc="65" dirty="0"/>
              <a:t>evitar </a:t>
            </a:r>
            <a:r>
              <a:rPr sz="2800" spc="110" dirty="0"/>
              <a:t>que </a:t>
            </a:r>
            <a:r>
              <a:rPr sz="2800" spc="70" dirty="0"/>
              <a:t>el </a:t>
            </a:r>
            <a:r>
              <a:rPr sz="2800" spc="85" dirty="0"/>
              <a:t>arco </a:t>
            </a:r>
            <a:r>
              <a:rPr sz="2800" spc="60" dirty="0"/>
              <a:t>vuelva </a:t>
            </a:r>
            <a:r>
              <a:rPr sz="2800" spc="75" dirty="0"/>
              <a:t>a </a:t>
            </a:r>
            <a:r>
              <a:rPr sz="2800" spc="80" dirty="0"/>
              <a:t> </a:t>
            </a:r>
            <a:r>
              <a:rPr sz="2800" spc="75" dirty="0"/>
              <a:t>encenderse.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524000"/>
            <a:ext cx="7620000" cy="4419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00400" y="685800"/>
            <a:ext cx="613524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0" dirty="0" smtClean="0">
                <a:solidFill>
                  <a:srgbClr val="0070C0"/>
                </a:solidFill>
              </a:rPr>
              <a:t>Seccionadores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524000"/>
            <a:ext cx="7086600" cy="4343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48000" y="762000"/>
            <a:ext cx="638022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0" dirty="0" smtClean="0">
                <a:solidFill>
                  <a:srgbClr val="0070C0"/>
                </a:solidFill>
              </a:rPr>
              <a:t>Seccionadores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0" y="762000"/>
            <a:ext cx="651624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80" dirty="0" smtClean="0">
                <a:solidFill>
                  <a:srgbClr val="0070C0"/>
                </a:solidFill>
              </a:rPr>
              <a:t>Seccionadores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773555"/>
            <a:ext cx="10820400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8421"/>
              <a:buChar char="•"/>
              <a:tabLst>
                <a:tab pos="356235" algn="l"/>
              </a:tabLst>
            </a:pP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tipo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especial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lang="es-ES" sz="2800" spc="90" dirty="0" smtClean="0">
                <a:latin typeface="Tahoma"/>
                <a:cs typeface="Tahoma"/>
              </a:rPr>
              <a:t>seccionador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desconexión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alto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45" dirty="0" err="1">
                <a:latin typeface="Tahoma"/>
                <a:cs typeface="Tahoma"/>
              </a:rPr>
              <a:t>voltaje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 err="1" smtClean="0">
                <a:latin typeface="Tahoma"/>
                <a:cs typeface="Tahoma"/>
              </a:rPr>
              <a:t>es</a:t>
            </a:r>
            <a:r>
              <a:rPr lang="es-ES" sz="2800" spc="65" dirty="0" smtClean="0">
                <a:latin typeface="Tahoma"/>
                <a:cs typeface="Tahoma"/>
              </a:rPr>
              <a:t> </a:t>
            </a:r>
            <a:r>
              <a:rPr sz="2800" spc="60" dirty="0" smtClean="0">
                <a:latin typeface="Tahoma"/>
                <a:cs typeface="Tahoma"/>
              </a:rPr>
              <a:t>el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lang="es-ES" sz="2800" spc="90" dirty="0" smtClean="0">
                <a:latin typeface="Tahoma"/>
                <a:cs typeface="Tahoma"/>
              </a:rPr>
              <a:t>seccionador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tierra.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lang="es-ES" sz="2800" spc="85" dirty="0" smtClean="0">
                <a:latin typeface="Tahoma"/>
                <a:cs typeface="Tahoma"/>
              </a:rPr>
              <a:t>seccionadores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puesta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tierra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son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lang="es-ES" sz="2800" spc="85" dirty="0" smtClean="0">
                <a:latin typeface="Tahoma"/>
                <a:cs typeface="Tahoma"/>
              </a:rPr>
              <a:t>seccionadores de desconexión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que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proporcionan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conexión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tierra </a:t>
            </a:r>
            <a:r>
              <a:rPr sz="2800" spc="75" dirty="0">
                <a:latin typeface="Tahoma"/>
                <a:cs typeface="Tahoma"/>
              </a:rPr>
              <a:t>sólida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95" dirty="0">
                <a:latin typeface="Tahoma"/>
                <a:cs typeface="Tahoma"/>
              </a:rPr>
              <a:t>una </a:t>
            </a:r>
            <a:r>
              <a:rPr sz="2800" spc="70" dirty="0">
                <a:latin typeface="Tahoma"/>
                <a:cs typeface="Tahoma"/>
              </a:rPr>
              <a:t>línea </a:t>
            </a:r>
            <a:r>
              <a:rPr sz="2800" spc="60" dirty="0">
                <a:latin typeface="Tahoma"/>
                <a:cs typeface="Tahoma"/>
              </a:rPr>
              <a:t>eléctrica </a:t>
            </a:r>
            <a:r>
              <a:rPr sz="2800" spc="114" dirty="0">
                <a:latin typeface="Tahoma"/>
                <a:cs typeface="Tahoma"/>
              </a:rPr>
              <a:t>o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110" dirty="0">
                <a:latin typeface="Tahoma"/>
                <a:cs typeface="Tahoma"/>
              </a:rPr>
              <a:t>un </a:t>
            </a:r>
            <a:r>
              <a:rPr sz="2800" spc="95" dirty="0">
                <a:latin typeface="Tahoma"/>
                <a:cs typeface="Tahoma"/>
              </a:rPr>
              <a:t>equipo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60" dirty="0">
                <a:latin typeface="Tahoma"/>
                <a:cs typeface="Tahoma"/>
              </a:rPr>
              <a:t>la </a:t>
            </a:r>
            <a:r>
              <a:rPr sz="2800" spc="55" dirty="0">
                <a:latin typeface="Tahoma"/>
                <a:cs typeface="Tahoma"/>
              </a:rPr>
              <a:t>estación,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como un </a:t>
            </a:r>
            <a:r>
              <a:rPr sz="2800" spc="90" dirty="0">
                <a:latin typeface="Tahoma"/>
                <a:cs typeface="Tahoma"/>
              </a:rPr>
              <a:t>banco </a:t>
            </a:r>
            <a:r>
              <a:rPr sz="2800" spc="114" dirty="0">
                <a:latin typeface="Tahoma"/>
                <a:cs typeface="Tahoma"/>
              </a:rPr>
              <a:t>o </a:t>
            </a:r>
            <a:r>
              <a:rPr sz="2800" spc="110" dirty="0">
                <a:latin typeface="Tahoma"/>
                <a:cs typeface="Tahoma"/>
              </a:rPr>
              <a:t>un </a:t>
            </a:r>
            <a:r>
              <a:rPr sz="2800" spc="70" dirty="0" err="1" smtClean="0">
                <a:latin typeface="Tahoma"/>
                <a:cs typeface="Tahoma"/>
              </a:rPr>
              <a:t>bús</a:t>
            </a:r>
            <a:r>
              <a:rPr sz="2800" spc="70" dirty="0">
                <a:latin typeface="Tahoma"/>
                <a:cs typeface="Tahoma"/>
              </a:rPr>
              <a:t>.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85" dirty="0">
                <a:latin typeface="Tahoma"/>
                <a:cs typeface="Tahoma"/>
              </a:rPr>
              <a:t>función general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110" dirty="0">
                <a:latin typeface="Tahoma"/>
                <a:cs typeface="Tahoma"/>
              </a:rPr>
              <a:t>un </a:t>
            </a:r>
            <a:r>
              <a:rPr sz="2800" spc="114" dirty="0">
                <a:latin typeface="Tahoma"/>
                <a:cs typeface="Tahoma"/>
              </a:rPr>
              <a:t> </a:t>
            </a:r>
            <a:r>
              <a:rPr lang="es-ES" sz="2800" spc="90" dirty="0" smtClean="0">
                <a:latin typeface="Tahoma"/>
                <a:cs typeface="Tahoma"/>
              </a:rPr>
              <a:t>seccionador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tierra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proporcionar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tierra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seguridad.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0" y="304800"/>
            <a:ext cx="44342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75" dirty="0" smtClean="0">
                <a:solidFill>
                  <a:srgbClr val="0070C0"/>
                </a:solidFill>
              </a:rPr>
              <a:t>Seccionadores</a:t>
            </a:r>
            <a:r>
              <a:rPr lang="es-ES" sz="2800" b="1" spc="-85" dirty="0" smtClean="0">
                <a:solidFill>
                  <a:srgbClr val="0070C0"/>
                </a:solidFill>
              </a:rPr>
              <a:t> </a:t>
            </a:r>
            <a:r>
              <a:rPr lang="es-ES" sz="2800" b="1" spc="80" dirty="0">
                <a:solidFill>
                  <a:srgbClr val="0070C0"/>
                </a:solidFill>
              </a:rPr>
              <a:t>de</a:t>
            </a:r>
            <a:r>
              <a:rPr lang="es-ES" sz="2800" b="1" spc="-85" dirty="0">
                <a:solidFill>
                  <a:srgbClr val="0070C0"/>
                </a:solidFill>
              </a:rPr>
              <a:t> </a:t>
            </a:r>
            <a:r>
              <a:rPr lang="es-ES" sz="2800" b="1" spc="65" dirty="0">
                <a:solidFill>
                  <a:srgbClr val="0070C0"/>
                </a:solidFill>
              </a:rPr>
              <a:t>tierra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133326"/>
            <a:ext cx="10896600" cy="53662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4705"/>
              <a:buChar char="•"/>
              <a:tabLst>
                <a:tab pos="355600" algn="l"/>
                <a:tab pos="356235" algn="l"/>
              </a:tabLst>
            </a:pPr>
            <a:r>
              <a:rPr sz="2800" spc="65" dirty="0">
                <a:latin typeface="Tahoma"/>
                <a:cs typeface="Tahoma"/>
              </a:rPr>
              <a:t>Los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lang="es-ES" sz="2800" spc="75" dirty="0" smtClean="0">
                <a:latin typeface="Tahoma"/>
                <a:cs typeface="Tahoma"/>
              </a:rPr>
              <a:t>seccionadores</a:t>
            </a:r>
            <a:r>
              <a:rPr sz="2800" spc="-85" dirty="0" smtClean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tierra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proporcionan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una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manera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 err="1">
                <a:latin typeface="Tahoma"/>
                <a:cs typeface="Tahoma"/>
              </a:rPr>
              <a:t>conveniente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 smtClean="0">
                <a:latin typeface="Tahoma"/>
                <a:cs typeface="Tahoma"/>
              </a:rPr>
              <a:t>de</a:t>
            </a:r>
            <a:r>
              <a:rPr lang="es-ES" sz="2800" spc="80" dirty="0" smtClean="0">
                <a:latin typeface="Tahoma"/>
                <a:cs typeface="Tahoma"/>
              </a:rPr>
              <a:t> </a:t>
            </a:r>
            <a:r>
              <a:rPr sz="2800" spc="60" dirty="0" err="1" smtClean="0">
                <a:latin typeface="Tahoma"/>
                <a:cs typeface="Tahoma"/>
              </a:rPr>
              <a:t>aplicar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una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tierra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seguridad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 smtClean="0">
                <a:latin typeface="Tahoma"/>
                <a:cs typeface="Tahoma"/>
              </a:rPr>
              <a:t>un</a:t>
            </a:r>
            <a:r>
              <a:rPr sz="2800" spc="-90" dirty="0" smtClean="0">
                <a:latin typeface="Tahoma"/>
                <a:cs typeface="Tahoma"/>
              </a:rPr>
              <a:t> </a:t>
            </a:r>
            <a:r>
              <a:rPr lang="es-ES" sz="2800" spc="95" dirty="0" smtClean="0">
                <a:latin typeface="Tahoma"/>
                <a:cs typeface="Tahoma"/>
              </a:rPr>
              <a:t>equipo </a:t>
            </a:r>
            <a:r>
              <a:rPr sz="2800" spc="65" dirty="0" err="1" smtClean="0">
                <a:latin typeface="Tahoma"/>
                <a:cs typeface="Tahoma"/>
              </a:rPr>
              <a:t>desenergizad</a:t>
            </a:r>
            <a:r>
              <a:rPr lang="es-ES" sz="2800" spc="65" dirty="0" smtClean="0">
                <a:latin typeface="Tahoma"/>
                <a:cs typeface="Tahoma"/>
              </a:rPr>
              <a:t>o</a:t>
            </a:r>
            <a:r>
              <a:rPr sz="2800" spc="65" dirty="0" smtClean="0"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  <a:p>
            <a:pPr marL="355600" marR="631190" algn="just">
              <a:lnSpc>
                <a:spcPct val="116700"/>
              </a:lnSpc>
              <a:spcBef>
                <a:spcPts val="140"/>
              </a:spcBef>
            </a:pPr>
            <a:r>
              <a:rPr sz="2800" spc="114" dirty="0" err="1" smtClean="0">
                <a:latin typeface="Tahoma"/>
                <a:cs typeface="Tahoma"/>
              </a:rPr>
              <a:t>Protegen</a:t>
            </a:r>
            <a:r>
              <a:rPr sz="2800" spc="-135" dirty="0" smtClean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al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personal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mantenimiento </a:t>
            </a:r>
            <a:r>
              <a:rPr sz="2800" spc="-73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reactivación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accidental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del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equipo.</a:t>
            </a: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lnSpc>
                <a:spcPct val="133400"/>
              </a:lnSpc>
              <a:spcBef>
                <a:spcPts val="610"/>
              </a:spcBef>
              <a:buSzPct val="133333"/>
              <a:buChar char="•"/>
              <a:tabLst>
                <a:tab pos="355600" algn="l"/>
                <a:tab pos="356235" algn="l"/>
              </a:tabLst>
            </a:pPr>
            <a:r>
              <a:rPr sz="2800" spc="85" dirty="0">
                <a:latin typeface="Tahoma"/>
                <a:cs typeface="Tahoma"/>
              </a:rPr>
              <a:t>También </a:t>
            </a:r>
            <a:r>
              <a:rPr sz="2800" spc="105" dirty="0">
                <a:latin typeface="Tahoma"/>
                <a:cs typeface="Tahoma"/>
              </a:rPr>
              <a:t>brindan </a:t>
            </a:r>
            <a:r>
              <a:rPr sz="2800" spc="70" dirty="0">
                <a:latin typeface="Tahoma"/>
                <a:cs typeface="Tahoma"/>
              </a:rPr>
              <a:t>cierta </a:t>
            </a:r>
            <a:r>
              <a:rPr sz="2800" spc="90" dirty="0">
                <a:latin typeface="Tahoma"/>
                <a:cs typeface="Tahoma"/>
              </a:rPr>
              <a:t>protección </a:t>
            </a:r>
            <a:r>
              <a:rPr sz="2800" spc="85" dirty="0">
                <a:latin typeface="Tahoma"/>
                <a:cs typeface="Tahoma"/>
              </a:rPr>
              <a:t>contra </a:t>
            </a:r>
            <a:r>
              <a:rPr sz="2800" spc="65" dirty="0">
                <a:latin typeface="Tahoma"/>
                <a:cs typeface="Tahoma"/>
              </a:rPr>
              <a:t>la </a:t>
            </a:r>
            <a:r>
              <a:rPr sz="2800" spc="85" dirty="0">
                <a:latin typeface="Tahoma"/>
                <a:cs typeface="Tahoma"/>
              </a:rPr>
              <a:t>carga </a:t>
            </a:r>
            <a:r>
              <a:rPr sz="2800" spc="90" dirty="0">
                <a:latin typeface="Tahoma"/>
                <a:cs typeface="Tahoma"/>
              </a:rPr>
              <a:t> almacenada </a:t>
            </a:r>
            <a:r>
              <a:rPr sz="2800" spc="100" dirty="0">
                <a:latin typeface="Tahoma"/>
                <a:cs typeface="Tahoma"/>
              </a:rPr>
              <a:t>en </a:t>
            </a:r>
            <a:r>
              <a:rPr sz="2800" spc="70" dirty="0">
                <a:latin typeface="Tahoma"/>
                <a:cs typeface="Tahoma"/>
              </a:rPr>
              <a:t>el </a:t>
            </a:r>
            <a:r>
              <a:rPr sz="2800" spc="105" dirty="0">
                <a:latin typeface="Tahoma"/>
                <a:cs typeface="Tahoma"/>
              </a:rPr>
              <a:t>equipo </a:t>
            </a:r>
            <a:r>
              <a:rPr sz="2800" spc="130" dirty="0">
                <a:latin typeface="Tahoma"/>
                <a:cs typeface="Tahoma"/>
              </a:rPr>
              <a:t>o </a:t>
            </a:r>
            <a:r>
              <a:rPr sz="2800" spc="65" dirty="0">
                <a:latin typeface="Tahoma"/>
                <a:cs typeface="Tahoma"/>
              </a:rPr>
              <a:t>la </a:t>
            </a:r>
            <a:r>
              <a:rPr sz="2800" spc="85" dirty="0">
                <a:latin typeface="Tahoma"/>
                <a:cs typeface="Tahoma"/>
              </a:rPr>
              <a:t>carga </a:t>
            </a:r>
            <a:r>
              <a:rPr sz="2800" spc="90" dirty="0">
                <a:latin typeface="Tahoma"/>
                <a:cs typeface="Tahoma"/>
              </a:rPr>
              <a:t>inducida </a:t>
            </a:r>
            <a:r>
              <a:rPr sz="2800" spc="100" dirty="0">
                <a:latin typeface="Tahoma"/>
                <a:cs typeface="Tahoma"/>
              </a:rPr>
              <a:t>de equipos </a:t>
            </a:r>
            <a:r>
              <a:rPr sz="2800" spc="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energizados </a:t>
            </a:r>
            <a:r>
              <a:rPr sz="2800" spc="65" dirty="0">
                <a:latin typeface="Tahoma"/>
                <a:cs typeface="Tahoma"/>
              </a:rPr>
              <a:t>cercanos. </a:t>
            </a:r>
            <a:r>
              <a:rPr sz="2800" spc="55" dirty="0">
                <a:latin typeface="Tahoma"/>
                <a:cs typeface="Tahoma"/>
              </a:rPr>
              <a:t>Sin </a:t>
            </a:r>
            <a:r>
              <a:rPr sz="2800" spc="95" dirty="0">
                <a:latin typeface="Tahoma"/>
                <a:cs typeface="Tahoma"/>
              </a:rPr>
              <a:t>embargo, </a:t>
            </a:r>
            <a:r>
              <a:rPr sz="2800" spc="65" dirty="0">
                <a:latin typeface="Tahoma"/>
                <a:cs typeface="Tahoma"/>
              </a:rPr>
              <a:t>esta </a:t>
            </a:r>
            <a:r>
              <a:rPr sz="2800" spc="90" dirty="0">
                <a:latin typeface="Tahoma"/>
                <a:cs typeface="Tahoma"/>
              </a:rPr>
              <a:t>protección </a:t>
            </a:r>
            <a:r>
              <a:rPr sz="2800" spc="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generalmente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considera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inadecuada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y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cuadrillas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usan </a:t>
            </a:r>
            <a:r>
              <a:rPr sz="2800" spc="-64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terrenos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personales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lugar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trabajo.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70758" y="665607"/>
            <a:ext cx="44342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110" dirty="0" smtClean="0">
                <a:solidFill>
                  <a:srgbClr val="0070C0"/>
                </a:solidFill>
              </a:rPr>
              <a:t>Conmutador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760855"/>
            <a:ext cx="108204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0000"/>
              <a:buChar char="•"/>
              <a:tabLst>
                <a:tab pos="356235" algn="l"/>
              </a:tabLst>
            </a:pPr>
            <a:r>
              <a:rPr sz="2000" spc="135" dirty="0">
                <a:latin typeface="Tahoma"/>
                <a:cs typeface="Tahoma"/>
              </a:rPr>
              <a:t>Un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105" dirty="0">
                <a:latin typeface="Tahoma"/>
                <a:cs typeface="Tahoma"/>
              </a:rPr>
              <a:t>conmutador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circuito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es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120" dirty="0">
                <a:latin typeface="Tahoma"/>
                <a:cs typeface="Tahoma"/>
              </a:rPr>
              <a:t>un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90" dirty="0">
                <a:latin typeface="Tahoma"/>
                <a:cs typeface="Tahoma"/>
              </a:rPr>
              <a:t>tipo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lang="es-ES" sz="2000" spc="95" dirty="0" smtClean="0">
                <a:latin typeface="Tahoma"/>
                <a:cs typeface="Tahoma"/>
              </a:rPr>
              <a:t>seccionador</a:t>
            </a:r>
            <a:r>
              <a:rPr sz="2000" spc="-105" dirty="0" smtClean="0">
                <a:latin typeface="Tahoma"/>
                <a:cs typeface="Tahoma"/>
              </a:rPr>
              <a:t> </a:t>
            </a:r>
            <a:r>
              <a:rPr sz="2000" spc="95" dirty="0" smtClean="0">
                <a:latin typeface="Tahoma"/>
                <a:cs typeface="Tahoma"/>
              </a:rPr>
              <a:t>de</a:t>
            </a:r>
            <a:r>
              <a:rPr lang="es-ES" sz="2000" spc="95" dirty="0" smtClean="0">
                <a:latin typeface="Tahoma"/>
                <a:cs typeface="Tahoma"/>
              </a:rPr>
              <a:t> </a:t>
            </a:r>
            <a:r>
              <a:rPr sz="2000" spc="90" dirty="0" err="1" smtClean="0">
                <a:latin typeface="Tahoma"/>
                <a:cs typeface="Tahoma"/>
              </a:rPr>
              <a:t>desconexión</a:t>
            </a:r>
            <a:r>
              <a:rPr sz="2000" spc="-110" dirty="0" smtClean="0">
                <a:latin typeface="Tahoma"/>
                <a:cs typeface="Tahoma"/>
              </a:rPr>
              <a:t> </a:t>
            </a:r>
            <a:r>
              <a:rPr sz="2000" spc="105" dirty="0">
                <a:latin typeface="Tahoma"/>
                <a:cs typeface="Tahoma"/>
              </a:rPr>
              <a:t>que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75" dirty="0">
                <a:latin typeface="Tahoma"/>
                <a:cs typeface="Tahoma"/>
              </a:rPr>
              <a:t>tiene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100" dirty="0">
                <a:latin typeface="Tahoma"/>
                <a:cs typeface="Tahoma"/>
              </a:rPr>
              <a:t>una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80" dirty="0">
                <a:latin typeface="Tahoma"/>
                <a:cs typeface="Tahoma"/>
              </a:rPr>
              <a:t>capacidad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90" dirty="0">
                <a:latin typeface="Tahoma"/>
                <a:cs typeface="Tahoma"/>
              </a:rPr>
              <a:t>interrupción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85" dirty="0">
                <a:latin typeface="Tahoma"/>
                <a:cs typeface="Tahoma"/>
              </a:rPr>
              <a:t>limitada </a:t>
            </a:r>
            <a:r>
              <a:rPr sz="2000" spc="-610" dirty="0">
                <a:latin typeface="Tahoma"/>
                <a:cs typeface="Tahoma"/>
              </a:rPr>
              <a:t> </a:t>
            </a:r>
            <a:r>
              <a:rPr sz="2000" spc="20" dirty="0">
                <a:latin typeface="Tahoma"/>
                <a:cs typeface="Tahoma"/>
              </a:rPr>
              <a:t>y </a:t>
            </a:r>
            <a:r>
              <a:rPr sz="2000" spc="70" dirty="0">
                <a:latin typeface="Tahoma"/>
                <a:cs typeface="Tahoma"/>
              </a:rPr>
              <a:t>se </a:t>
            </a:r>
            <a:r>
              <a:rPr sz="2000" spc="65" dirty="0">
                <a:latin typeface="Tahoma"/>
                <a:cs typeface="Tahoma"/>
              </a:rPr>
              <a:t>utiliza </a:t>
            </a:r>
            <a:r>
              <a:rPr sz="2000" spc="90" dirty="0">
                <a:latin typeface="Tahoma"/>
                <a:cs typeface="Tahoma"/>
              </a:rPr>
              <a:t>principalmente para </a:t>
            </a:r>
            <a:r>
              <a:rPr sz="2000" spc="100" dirty="0">
                <a:latin typeface="Tahoma"/>
                <a:cs typeface="Tahoma"/>
              </a:rPr>
              <a:t>conmutar </a:t>
            </a:r>
            <a:r>
              <a:rPr sz="2000" spc="95" dirty="0">
                <a:latin typeface="Tahoma"/>
                <a:cs typeface="Tahoma"/>
              </a:rPr>
              <a:t>condensadores </a:t>
            </a:r>
            <a:r>
              <a:rPr sz="2000" spc="20" dirty="0">
                <a:latin typeface="Tahoma"/>
                <a:cs typeface="Tahoma"/>
              </a:rPr>
              <a:t>y </a:t>
            </a:r>
            <a:r>
              <a:rPr sz="2000" spc="25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reactores. </a:t>
            </a:r>
            <a:r>
              <a:rPr sz="2000" spc="80" dirty="0">
                <a:latin typeface="Tahoma"/>
                <a:cs typeface="Tahoma"/>
              </a:rPr>
              <a:t>También </a:t>
            </a:r>
            <a:r>
              <a:rPr sz="2000" spc="70" dirty="0">
                <a:latin typeface="Tahoma"/>
                <a:cs typeface="Tahoma"/>
              </a:rPr>
              <a:t>se </a:t>
            </a:r>
            <a:r>
              <a:rPr sz="2000" spc="100" dirty="0">
                <a:latin typeface="Tahoma"/>
                <a:cs typeface="Tahoma"/>
              </a:rPr>
              <a:t>puede </a:t>
            </a:r>
            <a:r>
              <a:rPr sz="2000" spc="70" dirty="0">
                <a:latin typeface="Tahoma"/>
                <a:cs typeface="Tahoma"/>
              </a:rPr>
              <a:t>utilizar </a:t>
            </a:r>
            <a:r>
              <a:rPr sz="2000" spc="90" dirty="0">
                <a:latin typeface="Tahoma"/>
                <a:cs typeface="Tahoma"/>
              </a:rPr>
              <a:t>para </a:t>
            </a:r>
            <a:r>
              <a:rPr sz="2000" spc="70" dirty="0">
                <a:latin typeface="Tahoma"/>
                <a:cs typeface="Tahoma"/>
              </a:rPr>
              <a:t>aislar secciones </a:t>
            </a:r>
            <a:r>
              <a:rPr sz="2000" spc="95" dirty="0">
                <a:latin typeface="Tahoma"/>
                <a:cs typeface="Tahoma"/>
              </a:rPr>
              <a:t>de </a:t>
            </a:r>
            <a:r>
              <a:rPr sz="2000" spc="-610" dirty="0">
                <a:latin typeface="Tahoma"/>
                <a:cs typeface="Tahoma"/>
              </a:rPr>
              <a:t> </a:t>
            </a:r>
            <a:r>
              <a:rPr sz="2000" spc="100" dirty="0">
                <a:latin typeface="Tahoma"/>
                <a:cs typeface="Tahoma"/>
              </a:rPr>
              <a:t>una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50" dirty="0">
                <a:latin typeface="Tahoma"/>
                <a:cs typeface="Tahoma"/>
              </a:rPr>
              <a:t>línea.</a:t>
            </a:r>
            <a:endParaRPr sz="2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7899" y="1295400"/>
            <a:ext cx="4495800" cy="5181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06330" y="533400"/>
            <a:ext cx="521893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130" dirty="0">
                <a:solidFill>
                  <a:srgbClr val="0070C0"/>
                </a:solidFill>
              </a:rPr>
              <a:t>Conmutador</a:t>
            </a:r>
            <a:r>
              <a:rPr sz="2800" b="1" spc="-150" dirty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de</a:t>
            </a:r>
            <a:r>
              <a:rPr sz="2800" b="1" spc="-150" dirty="0">
                <a:solidFill>
                  <a:srgbClr val="0070C0"/>
                </a:solidFill>
              </a:rPr>
              <a:t> </a:t>
            </a:r>
            <a:r>
              <a:rPr sz="2800" b="1" spc="85" dirty="0">
                <a:solidFill>
                  <a:srgbClr val="0070C0"/>
                </a:solidFill>
              </a:rPr>
              <a:t>circuito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74701"/>
            <a:ext cx="9144000" cy="5610225"/>
            <a:chOff x="0" y="274700"/>
            <a:chExt cx="9144000" cy="561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447787"/>
              <a:ext cx="7620000" cy="443661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95672" y="1738248"/>
              <a:ext cx="859790" cy="1233805"/>
            </a:xfrm>
            <a:custGeom>
              <a:avLst/>
              <a:gdLst/>
              <a:ahLst/>
              <a:cxnLst/>
              <a:rect l="l" t="t" r="r" b="b"/>
              <a:pathLst>
                <a:path w="859789" h="1233805">
                  <a:moveTo>
                    <a:pt x="43561" y="990853"/>
                  </a:moveTo>
                  <a:lnTo>
                    <a:pt x="0" y="1233677"/>
                  </a:lnTo>
                  <a:lnTo>
                    <a:pt x="57629" y="1206500"/>
                  </a:lnTo>
                  <a:lnTo>
                    <a:pt x="49529" y="1206500"/>
                  </a:lnTo>
                  <a:lnTo>
                    <a:pt x="7747" y="1177671"/>
                  </a:lnTo>
                  <a:lnTo>
                    <a:pt x="60942" y="1100293"/>
                  </a:lnTo>
                  <a:lnTo>
                    <a:pt x="67055" y="1018031"/>
                  </a:lnTo>
                  <a:lnTo>
                    <a:pt x="65778" y="1008034"/>
                  </a:lnTo>
                  <a:lnTo>
                    <a:pt x="60928" y="999585"/>
                  </a:lnTo>
                  <a:lnTo>
                    <a:pt x="53268" y="993564"/>
                  </a:lnTo>
                  <a:lnTo>
                    <a:pt x="43561" y="990853"/>
                  </a:lnTo>
                  <a:close/>
                </a:path>
                <a:path w="859789" h="1233805">
                  <a:moveTo>
                    <a:pt x="60942" y="1100293"/>
                  </a:moveTo>
                  <a:lnTo>
                    <a:pt x="7747" y="1177671"/>
                  </a:lnTo>
                  <a:lnTo>
                    <a:pt x="49529" y="1206500"/>
                  </a:lnTo>
                  <a:lnTo>
                    <a:pt x="58086" y="1194053"/>
                  </a:lnTo>
                  <a:lnTo>
                    <a:pt x="53975" y="1194053"/>
                  </a:lnTo>
                  <a:lnTo>
                    <a:pt x="17779" y="1169162"/>
                  </a:lnTo>
                  <a:lnTo>
                    <a:pt x="57207" y="1150561"/>
                  </a:lnTo>
                  <a:lnTo>
                    <a:pt x="60942" y="1100293"/>
                  </a:lnTo>
                  <a:close/>
                </a:path>
                <a:path w="859789" h="1233805">
                  <a:moveTo>
                    <a:pt x="187215" y="1091451"/>
                  </a:moveTo>
                  <a:lnTo>
                    <a:pt x="177418" y="1093851"/>
                  </a:lnTo>
                  <a:lnTo>
                    <a:pt x="102764" y="1129070"/>
                  </a:lnTo>
                  <a:lnTo>
                    <a:pt x="49529" y="1206500"/>
                  </a:lnTo>
                  <a:lnTo>
                    <a:pt x="57629" y="1206500"/>
                  </a:lnTo>
                  <a:lnTo>
                    <a:pt x="199009" y="1139825"/>
                  </a:lnTo>
                  <a:lnTo>
                    <a:pt x="207111" y="1133814"/>
                  </a:lnTo>
                  <a:lnTo>
                    <a:pt x="212105" y="1125458"/>
                  </a:lnTo>
                  <a:lnTo>
                    <a:pt x="213600" y="1115839"/>
                  </a:lnTo>
                  <a:lnTo>
                    <a:pt x="211200" y="1106042"/>
                  </a:lnTo>
                  <a:lnTo>
                    <a:pt x="205190" y="1097940"/>
                  </a:lnTo>
                  <a:lnTo>
                    <a:pt x="196834" y="1092946"/>
                  </a:lnTo>
                  <a:lnTo>
                    <a:pt x="187215" y="1091451"/>
                  </a:lnTo>
                  <a:close/>
                </a:path>
                <a:path w="859789" h="1233805">
                  <a:moveTo>
                    <a:pt x="57207" y="1150561"/>
                  </a:moveTo>
                  <a:lnTo>
                    <a:pt x="17779" y="1169162"/>
                  </a:lnTo>
                  <a:lnTo>
                    <a:pt x="53975" y="1194053"/>
                  </a:lnTo>
                  <a:lnTo>
                    <a:pt x="57207" y="1150561"/>
                  </a:lnTo>
                  <a:close/>
                </a:path>
                <a:path w="859789" h="1233805">
                  <a:moveTo>
                    <a:pt x="102764" y="1129070"/>
                  </a:moveTo>
                  <a:lnTo>
                    <a:pt x="57207" y="1150561"/>
                  </a:lnTo>
                  <a:lnTo>
                    <a:pt x="53975" y="1194053"/>
                  </a:lnTo>
                  <a:lnTo>
                    <a:pt x="58086" y="1194053"/>
                  </a:lnTo>
                  <a:lnTo>
                    <a:pt x="102764" y="1129070"/>
                  </a:lnTo>
                  <a:close/>
                </a:path>
                <a:path w="859789" h="1233805">
                  <a:moveTo>
                    <a:pt x="817372" y="0"/>
                  </a:moveTo>
                  <a:lnTo>
                    <a:pt x="60942" y="1100293"/>
                  </a:lnTo>
                  <a:lnTo>
                    <a:pt x="57207" y="1150561"/>
                  </a:lnTo>
                  <a:lnTo>
                    <a:pt x="102764" y="1129070"/>
                  </a:lnTo>
                  <a:lnTo>
                    <a:pt x="859281" y="28701"/>
                  </a:lnTo>
                  <a:lnTo>
                    <a:pt x="8173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17442" y="457200"/>
            <a:ext cx="620445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65" dirty="0">
                <a:solidFill>
                  <a:srgbClr val="0070C0"/>
                </a:solidFill>
              </a:rPr>
              <a:t>Falla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110" dirty="0">
                <a:solidFill>
                  <a:srgbClr val="0070C0"/>
                </a:solidFill>
              </a:rPr>
              <a:t>del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conmutador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125" dirty="0">
                <a:solidFill>
                  <a:srgbClr val="0070C0"/>
                </a:solidFill>
              </a:rPr>
              <a:t>de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95" dirty="0">
                <a:solidFill>
                  <a:srgbClr val="0070C0"/>
                </a:solidFill>
              </a:rPr>
              <a:t>circuito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2825768"/>
            <a:ext cx="4343400" cy="37902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10265" y="457200"/>
            <a:ext cx="32003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8364" y="990600"/>
            <a:ext cx="10744200" cy="1745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40000"/>
              </a:lnSpc>
              <a:spcBef>
                <a:spcPts val="100"/>
              </a:spcBef>
              <a:buSzPct val="140000"/>
              <a:buChar char="•"/>
              <a:tabLst>
                <a:tab pos="355600" algn="l"/>
                <a:tab pos="356235" algn="l"/>
              </a:tabLst>
            </a:pPr>
            <a:r>
              <a:rPr sz="2800" spc="135" dirty="0">
                <a:latin typeface="Tahoma"/>
                <a:cs typeface="Tahoma"/>
              </a:rPr>
              <a:t>Un </a:t>
            </a:r>
            <a:r>
              <a:rPr sz="2800" spc="75" dirty="0">
                <a:latin typeface="Tahoma"/>
                <a:cs typeface="Tahoma"/>
              </a:rPr>
              <a:t>capacitor </a:t>
            </a:r>
            <a:r>
              <a:rPr sz="2800" spc="70" dirty="0">
                <a:latin typeface="Tahoma"/>
                <a:cs typeface="Tahoma"/>
              </a:rPr>
              <a:t>es </a:t>
            </a:r>
            <a:r>
              <a:rPr sz="2800" spc="120" dirty="0">
                <a:latin typeface="Tahoma"/>
                <a:cs typeface="Tahoma"/>
              </a:rPr>
              <a:t>un </a:t>
            </a:r>
            <a:r>
              <a:rPr sz="2800" spc="80" dirty="0">
                <a:latin typeface="Tahoma"/>
                <a:cs typeface="Tahoma"/>
              </a:rPr>
              <a:t>conjunto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70" dirty="0">
                <a:latin typeface="Tahoma"/>
                <a:cs typeface="Tahoma"/>
              </a:rPr>
              <a:t>placas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metal </a:t>
            </a:r>
            <a:r>
              <a:rPr sz="2800" spc="85" dirty="0">
                <a:latin typeface="Tahoma"/>
                <a:cs typeface="Tahoma"/>
              </a:rPr>
              <a:t>separadas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por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material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aislante,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llamado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dieléctrico.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capacitores </a:t>
            </a:r>
            <a:r>
              <a:rPr sz="2800" spc="-61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introducen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capacitancia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circuito.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19600" y="460322"/>
            <a:ext cx="32048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1823" y="913428"/>
            <a:ext cx="10820400" cy="5582297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55600" marR="5080" indent="-343535" algn="just">
              <a:lnSpc>
                <a:spcPct val="142500"/>
              </a:lnSpc>
              <a:spcBef>
                <a:spcPts val="5"/>
              </a:spcBef>
              <a:buSzPct val="145454"/>
              <a:buChar char="•"/>
              <a:tabLst>
                <a:tab pos="356235" algn="l"/>
              </a:tabLst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Recordar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leer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sz="2800" b="1" i="1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 </a:t>
            </a:r>
            <a:r>
              <a:rPr sz="2800" b="1" i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Fundamentos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b="1" i="1" spc="-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lectricidad</a:t>
            </a:r>
            <a:r>
              <a:rPr sz="2800" b="1" i="1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</a:t>
            </a:r>
            <a:r>
              <a:rPr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oponerse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almacenada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42500"/>
              </a:lnSpc>
              <a:spcBef>
                <a:spcPts val="5"/>
              </a:spcBef>
              <a:buSzPct val="145454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744220" lvl="1" indent="-287020" algn="just">
              <a:lnSpc>
                <a:spcPts val="3360"/>
              </a:lnSpc>
              <a:spcBef>
                <a:spcPts val="1000"/>
              </a:spcBef>
              <a:buSzPct val="155555"/>
              <a:buChar char="–"/>
              <a:tabLst>
                <a:tab pos="756920" algn="l"/>
              </a:tabLst>
            </a:pP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capacitancia,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faradios,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5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placa</a:t>
            </a: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4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744220" lvl="1" indent="-287020" algn="just">
              <a:lnSpc>
                <a:spcPts val="3360"/>
              </a:lnSpc>
              <a:spcBef>
                <a:spcPts val="1000"/>
              </a:spcBef>
              <a:buSzPct val="155555"/>
              <a:buChar char="–"/>
              <a:tabLst>
                <a:tab pos="75692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508000" lvl="1" indent="-287020" algn="just">
              <a:lnSpc>
                <a:spcPts val="3360"/>
              </a:lnSpc>
              <a:spcBef>
                <a:spcPts val="475"/>
              </a:spcBef>
              <a:buSzPct val="164705"/>
              <a:buChar char="–"/>
              <a:tabLst>
                <a:tab pos="756920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espaciado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placas.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1" y="2667000"/>
            <a:ext cx="6315075" cy="23622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84371" y="487807"/>
            <a:ext cx="30651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190" dirty="0">
                <a:solidFill>
                  <a:srgbClr val="0070C0"/>
                </a:solidFill>
              </a:rPr>
              <a:t>Recordando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1642174"/>
            <a:ext cx="10744200" cy="1105431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spcBef>
                <a:spcPts val="300"/>
              </a:spcBef>
            </a:pPr>
            <a:r>
              <a:rPr sz="2200" b="1" spc="65" dirty="0">
                <a:latin typeface="Tahoma"/>
                <a:cs typeface="Tahoma"/>
              </a:rPr>
              <a:t>La</a:t>
            </a:r>
            <a:r>
              <a:rPr sz="2200" b="1" spc="-120" dirty="0">
                <a:latin typeface="Tahoma"/>
                <a:cs typeface="Tahoma"/>
              </a:rPr>
              <a:t> </a:t>
            </a:r>
            <a:r>
              <a:rPr sz="2200" b="1" spc="90" dirty="0">
                <a:latin typeface="Tahoma"/>
                <a:cs typeface="Tahoma"/>
              </a:rPr>
              <a:t>corriente</a:t>
            </a:r>
            <a:r>
              <a:rPr sz="2200" b="1" spc="-120" dirty="0">
                <a:latin typeface="Tahoma"/>
                <a:cs typeface="Tahoma"/>
              </a:rPr>
              <a:t> </a:t>
            </a:r>
            <a:r>
              <a:rPr sz="2200" b="1" spc="100" dirty="0">
                <a:latin typeface="Tahoma"/>
                <a:cs typeface="Tahoma"/>
              </a:rPr>
              <a:t>conduce</a:t>
            </a:r>
            <a:r>
              <a:rPr sz="2200" b="1" spc="-120" dirty="0">
                <a:latin typeface="Tahoma"/>
                <a:cs typeface="Tahoma"/>
              </a:rPr>
              <a:t> </a:t>
            </a:r>
            <a:r>
              <a:rPr sz="2200" b="1" spc="70" dirty="0">
                <a:latin typeface="Tahoma"/>
                <a:cs typeface="Tahoma"/>
              </a:rPr>
              <a:t>al</a:t>
            </a:r>
            <a:r>
              <a:rPr sz="2200" b="1" spc="-114" dirty="0">
                <a:latin typeface="Tahoma"/>
                <a:cs typeface="Tahoma"/>
              </a:rPr>
              <a:t> </a:t>
            </a:r>
            <a:r>
              <a:rPr sz="2200" b="1" spc="55" dirty="0">
                <a:latin typeface="Tahoma"/>
                <a:cs typeface="Tahoma"/>
              </a:rPr>
              <a:t>voltaje</a:t>
            </a:r>
            <a:r>
              <a:rPr sz="2200" b="1" spc="-120" dirty="0">
                <a:latin typeface="Tahoma"/>
                <a:cs typeface="Tahoma"/>
              </a:rPr>
              <a:t> </a:t>
            </a:r>
            <a:r>
              <a:rPr sz="2200" b="1" spc="105" dirty="0">
                <a:latin typeface="Tahoma"/>
                <a:cs typeface="Tahoma"/>
              </a:rPr>
              <a:t>en</a:t>
            </a:r>
            <a:r>
              <a:rPr sz="2200" b="1" spc="-120" dirty="0">
                <a:latin typeface="Tahoma"/>
                <a:cs typeface="Tahoma"/>
              </a:rPr>
              <a:t> </a:t>
            </a:r>
            <a:r>
              <a:rPr sz="2200" b="1" spc="130" dirty="0">
                <a:latin typeface="Tahoma"/>
                <a:cs typeface="Tahoma"/>
              </a:rPr>
              <a:t>un</a:t>
            </a:r>
            <a:r>
              <a:rPr sz="2200" b="1" spc="-120" dirty="0">
                <a:latin typeface="Tahoma"/>
                <a:cs typeface="Tahoma"/>
              </a:rPr>
              <a:t> </a:t>
            </a:r>
            <a:r>
              <a:rPr sz="2200" b="1" spc="80" dirty="0">
                <a:latin typeface="Tahoma"/>
                <a:cs typeface="Tahoma"/>
              </a:rPr>
              <a:t>circuito</a:t>
            </a:r>
            <a:r>
              <a:rPr sz="2200" b="1" spc="-114" dirty="0">
                <a:latin typeface="Tahoma"/>
                <a:cs typeface="Tahoma"/>
              </a:rPr>
              <a:t> </a:t>
            </a:r>
            <a:r>
              <a:rPr sz="2200" b="1" spc="55" dirty="0">
                <a:latin typeface="Tahoma"/>
                <a:cs typeface="Tahoma"/>
              </a:rPr>
              <a:t>capacitivo.</a:t>
            </a:r>
            <a:endParaRPr sz="2200" b="1" dirty="0">
              <a:latin typeface="Tahoma"/>
              <a:cs typeface="Tahoma"/>
            </a:endParaRPr>
          </a:p>
          <a:p>
            <a:pPr marL="292735" algn="ctr">
              <a:spcBef>
                <a:spcPts val="409"/>
              </a:spcBef>
            </a:pPr>
            <a:r>
              <a:rPr sz="4400" b="1" spc="-110" dirty="0">
                <a:solidFill>
                  <a:srgbClr val="FF0000"/>
                </a:solidFill>
                <a:latin typeface="Tahoma"/>
                <a:cs typeface="Tahoma"/>
              </a:rPr>
              <a:t>V</a:t>
            </a:r>
            <a:endParaRPr sz="44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800" y="5624169"/>
            <a:ext cx="10744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800" spc="60" dirty="0">
                <a:latin typeface="Tahoma"/>
                <a:cs typeface="Tahoma"/>
              </a:rPr>
              <a:t>La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corriente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fluye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inmediatamente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otro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lado,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pero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0" dirty="0" err="1" smtClean="0">
                <a:latin typeface="Tahoma"/>
                <a:cs typeface="Tahoma"/>
              </a:rPr>
              <a:t>voltaje</a:t>
            </a:r>
            <a:r>
              <a:rPr lang="es-ES" sz="2800" spc="50" dirty="0" smtClean="0">
                <a:latin typeface="Tahoma"/>
                <a:cs typeface="Tahoma"/>
              </a:rPr>
              <a:t> </a:t>
            </a:r>
            <a:r>
              <a:rPr sz="2800" spc="45" dirty="0" smtClean="0">
                <a:latin typeface="Tahoma"/>
                <a:cs typeface="Tahoma"/>
              </a:rPr>
              <a:t>se</a:t>
            </a:r>
            <a:r>
              <a:rPr sz="2800" spc="-80" dirty="0" smtClean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acumula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través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del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condensador.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95800" y="228600"/>
            <a:ext cx="33527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990600"/>
            <a:ext cx="11430000" cy="56143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42105"/>
              <a:buChar char="•"/>
              <a:tabLst>
                <a:tab pos="355600" algn="l"/>
                <a:tab pos="356235" algn="l"/>
              </a:tabLst>
            </a:pPr>
            <a:r>
              <a:rPr sz="2800" spc="75" dirty="0">
                <a:latin typeface="Tahoma"/>
                <a:cs typeface="Tahoma"/>
              </a:rPr>
              <a:t>Los </a:t>
            </a:r>
            <a:r>
              <a:rPr sz="2800" spc="60" dirty="0">
                <a:latin typeface="Tahoma"/>
                <a:cs typeface="Tahoma"/>
              </a:rPr>
              <a:t>vars </a:t>
            </a:r>
            <a:r>
              <a:rPr sz="2800" spc="100" dirty="0">
                <a:latin typeface="Tahoma"/>
                <a:cs typeface="Tahoma"/>
              </a:rPr>
              <a:t>que </a:t>
            </a:r>
            <a:r>
              <a:rPr lang="es-ES" sz="2800" spc="70" dirty="0" smtClean="0">
                <a:latin typeface="Tahoma"/>
                <a:cs typeface="Tahoma"/>
              </a:rPr>
              <a:t>circulan</a:t>
            </a:r>
            <a:r>
              <a:rPr sz="2800" spc="70" dirty="0" smtClean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sobre </a:t>
            </a:r>
            <a:r>
              <a:rPr sz="2800" spc="95" dirty="0">
                <a:latin typeface="Tahoma"/>
                <a:cs typeface="Tahoma"/>
              </a:rPr>
              <a:t>una </a:t>
            </a:r>
            <a:r>
              <a:rPr sz="2800" spc="70" dirty="0">
                <a:latin typeface="Tahoma"/>
                <a:cs typeface="Tahoma"/>
              </a:rPr>
              <a:t>línea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85" dirty="0">
                <a:latin typeface="Tahoma"/>
                <a:cs typeface="Tahoma"/>
              </a:rPr>
              <a:t>transmisión </a:t>
            </a:r>
            <a:r>
              <a:rPr sz="2800" spc="114" dirty="0">
                <a:latin typeface="Tahoma"/>
                <a:cs typeface="Tahoma"/>
              </a:rPr>
              <a:t>o </a:t>
            </a:r>
            <a:r>
              <a:rPr sz="2800" spc="110" dirty="0">
                <a:latin typeface="Tahoma"/>
                <a:cs typeface="Tahoma"/>
              </a:rPr>
              <a:t>un </a:t>
            </a:r>
            <a:r>
              <a:rPr sz="2800" spc="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alimentador de </a:t>
            </a:r>
            <a:r>
              <a:rPr sz="2800" spc="80" dirty="0">
                <a:latin typeface="Tahoma"/>
                <a:cs typeface="Tahoma"/>
              </a:rPr>
              <a:t>distribución </a:t>
            </a:r>
            <a:r>
              <a:rPr sz="2800" spc="85" dirty="0">
                <a:latin typeface="Tahoma"/>
                <a:cs typeface="Tahoma"/>
              </a:rPr>
              <a:t>provocan </a:t>
            </a:r>
            <a:r>
              <a:rPr sz="2800" spc="65" dirty="0">
                <a:latin typeface="Tahoma"/>
                <a:cs typeface="Tahoma"/>
              </a:rPr>
              <a:t>caídas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45" dirty="0">
                <a:latin typeface="Tahoma"/>
                <a:cs typeface="Tahoma"/>
              </a:rPr>
              <a:t>voltaje </a:t>
            </a:r>
            <a:r>
              <a:rPr sz="2800" spc="80" dirty="0">
                <a:latin typeface="Tahoma"/>
                <a:cs typeface="Tahoma"/>
              </a:rPr>
              <a:t>entre </a:t>
            </a:r>
            <a:r>
              <a:rPr sz="2800" spc="60" dirty="0">
                <a:latin typeface="Tahoma"/>
                <a:cs typeface="Tahoma"/>
              </a:rPr>
              <a:t>la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fuente </a:t>
            </a:r>
            <a:r>
              <a:rPr sz="2800" spc="20" dirty="0">
                <a:latin typeface="Tahoma"/>
                <a:cs typeface="Tahoma"/>
              </a:rPr>
              <a:t>y </a:t>
            </a:r>
            <a:r>
              <a:rPr sz="2800" spc="60" dirty="0">
                <a:latin typeface="Tahoma"/>
                <a:cs typeface="Tahoma"/>
              </a:rPr>
              <a:t>la </a:t>
            </a:r>
            <a:r>
              <a:rPr sz="2800" spc="50" dirty="0">
                <a:latin typeface="Tahoma"/>
                <a:cs typeface="Tahoma"/>
              </a:rPr>
              <a:t>carga.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75" dirty="0">
                <a:latin typeface="Tahoma"/>
                <a:cs typeface="Tahoma"/>
              </a:rPr>
              <a:t>corriente </a:t>
            </a:r>
            <a:r>
              <a:rPr sz="2800" spc="70" dirty="0">
                <a:latin typeface="Tahoma"/>
                <a:cs typeface="Tahoma"/>
              </a:rPr>
              <a:t>asociada </a:t>
            </a:r>
            <a:r>
              <a:rPr sz="2800" spc="85" dirty="0">
                <a:latin typeface="Tahoma"/>
                <a:cs typeface="Tahoma"/>
              </a:rPr>
              <a:t>con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55" dirty="0">
                <a:latin typeface="Tahoma"/>
                <a:cs typeface="Tahoma"/>
              </a:rPr>
              <a:t>flujo Var </a:t>
            </a:r>
            <a:r>
              <a:rPr sz="2800" spc="90" dirty="0">
                <a:latin typeface="Tahoma"/>
                <a:cs typeface="Tahoma"/>
              </a:rPr>
              <a:t>también </a:t>
            </a:r>
            <a:r>
              <a:rPr sz="2800" spc="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reduce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capacidad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circuito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para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transportar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vatios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aumenta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 </a:t>
            </a:r>
            <a:r>
              <a:rPr sz="2800" spc="90" dirty="0">
                <a:latin typeface="Tahoma"/>
                <a:cs typeface="Tahoma"/>
              </a:rPr>
              <a:t>pérdida de </a:t>
            </a:r>
            <a:r>
              <a:rPr sz="2800" spc="60" dirty="0">
                <a:latin typeface="Tahoma"/>
                <a:cs typeface="Tahoma"/>
              </a:rPr>
              <a:t>potencia. </a:t>
            </a:r>
            <a:r>
              <a:rPr sz="2800" spc="20" dirty="0">
                <a:latin typeface="Tahoma"/>
                <a:cs typeface="Tahoma"/>
              </a:rPr>
              <a:t>Si </a:t>
            </a:r>
            <a:r>
              <a:rPr sz="2800" spc="90" dirty="0">
                <a:latin typeface="Tahoma"/>
                <a:cs typeface="Tahoma"/>
              </a:rPr>
              <a:t>hubiera </a:t>
            </a:r>
            <a:r>
              <a:rPr sz="2800" spc="95" dirty="0">
                <a:latin typeface="Tahoma"/>
                <a:cs typeface="Tahoma"/>
              </a:rPr>
              <a:t>una </a:t>
            </a:r>
            <a:r>
              <a:rPr sz="2800" spc="100" dirty="0">
                <a:latin typeface="Tahoma"/>
                <a:cs typeface="Tahoma"/>
              </a:rPr>
              <a:t>forma </a:t>
            </a:r>
            <a:r>
              <a:rPr sz="2800" spc="90" dirty="0">
                <a:latin typeface="Tahoma"/>
                <a:cs typeface="Tahoma"/>
              </a:rPr>
              <a:t>de generar </a:t>
            </a:r>
            <a:r>
              <a:rPr sz="2800" spc="55" dirty="0">
                <a:latin typeface="Tahoma"/>
                <a:cs typeface="Tahoma"/>
              </a:rPr>
              <a:t>Vars </a:t>
            </a:r>
            <a:r>
              <a:rPr sz="2800" spc="90" dirty="0">
                <a:latin typeface="Tahoma"/>
                <a:cs typeface="Tahoma"/>
              </a:rPr>
              <a:t>en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cada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carga,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podríamos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eliminar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flujo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excesivo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Var.</a:t>
            </a:r>
            <a:endParaRPr sz="2800" dirty="0">
              <a:latin typeface="Tahoma"/>
              <a:cs typeface="Tahoma"/>
            </a:endParaRPr>
          </a:p>
          <a:p>
            <a:pPr algn="just">
              <a:spcBef>
                <a:spcPts val="20"/>
              </a:spcBef>
              <a:buFont typeface="Tahoma"/>
              <a:buChar char="•"/>
            </a:pPr>
            <a:endParaRPr sz="2800" dirty="0">
              <a:latin typeface="Tahoma"/>
              <a:cs typeface="Tahoma"/>
            </a:endParaRPr>
          </a:p>
          <a:p>
            <a:pPr marL="355600" marR="163830" indent="-343535" algn="just">
              <a:buSzPct val="180000"/>
              <a:buChar char="•"/>
              <a:tabLst>
                <a:tab pos="355600" algn="l"/>
                <a:tab pos="356235" algn="l"/>
              </a:tabLst>
            </a:pPr>
            <a:r>
              <a:rPr sz="2800" spc="60" dirty="0">
                <a:latin typeface="Tahoma"/>
                <a:cs typeface="Tahoma"/>
              </a:rPr>
              <a:t>Generalmente,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las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empresas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servicios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públicos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usan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condensadores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bancos </a:t>
            </a:r>
            <a:r>
              <a:rPr sz="2800" spc="-45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(grupos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condensadores).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Dado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que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no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práctico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desde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punto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vista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físico </a:t>
            </a:r>
            <a:r>
              <a:rPr sz="2800" spc="-45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o </a:t>
            </a:r>
            <a:r>
              <a:rPr sz="2800" spc="70" dirty="0">
                <a:latin typeface="Tahoma"/>
                <a:cs typeface="Tahoma"/>
              </a:rPr>
              <a:t>económico generar </a:t>
            </a:r>
            <a:r>
              <a:rPr sz="2800" spc="45" dirty="0">
                <a:latin typeface="Tahoma"/>
                <a:cs typeface="Tahoma"/>
              </a:rPr>
              <a:t>Vars </a:t>
            </a:r>
            <a:r>
              <a:rPr sz="2800" spc="70" dirty="0">
                <a:latin typeface="Tahoma"/>
                <a:cs typeface="Tahoma"/>
              </a:rPr>
              <a:t>en </a:t>
            </a:r>
            <a:r>
              <a:rPr sz="2800" spc="55" dirty="0">
                <a:latin typeface="Tahoma"/>
                <a:cs typeface="Tahoma"/>
              </a:rPr>
              <a:t>cada </a:t>
            </a:r>
            <a:r>
              <a:rPr sz="2800" spc="40" dirty="0">
                <a:latin typeface="Tahoma"/>
                <a:cs typeface="Tahoma"/>
              </a:rPr>
              <a:t>carga, </a:t>
            </a:r>
            <a:r>
              <a:rPr sz="2800" spc="45" dirty="0">
                <a:latin typeface="Tahoma"/>
                <a:cs typeface="Tahoma"/>
              </a:rPr>
              <a:t>las </a:t>
            </a:r>
            <a:r>
              <a:rPr sz="2800" spc="70" dirty="0">
                <a:latin typeface="Tahoma"/>
                <a:cs typeface="Tahoma"/>
              </a:rPr>
              <a:t>empresas de </a:t>
            </a:r>
            <a:r>
              <a:rPr sz="2800" spc="50" dirty="0">
                <a:latin typeface="Tahoma"/>
                <a:cs typeface="Tahoma"/>
              </a:rPr>
              <a:t>servicios </a:t>
            </a:r>
            <a:r>
              <a:rPr sz="2800" spc="65" dirty="0">
                <a:latin typeface="Tahoma"/>
                <a:cs typeface="Tahoma"/>
              </a:rPr>
              <a:t>públicos </a:t>
            </a:r>
            <a:r>
              <a:rPr sz="2800" spc="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instalan </a:t>
            </a:r>
            <a:r>
              <a:rPr sz="2800" spc="65" dirty="0">
                <a:latin typeface="Tahoma"/>
                <a:cs typeface="Tahoma"/>
              </a:rPr>
              <a:t>bancos </a:t>
            </a:r>
            <a:r>
              <a:rPr sz="2800" spc="70" dirty="0">
                <a:latin typeface="Tahoma"/>
                <a:cs typeface="Tahoma"/>
              </a:rPr>
              <a:t>de </a:t>
            </a:r>
            <a:r>
              <a:rPr sz="2800" spc="55" dirty="0">
                <a:latin typeface="Tahoma"/>
                <a:cs typeface="Tahoma"/>
              </a:rPr>
              <a:t>capacitores </a:t>
            </a:r>
            <a:r>
              <a:rPr sz="2800" spc="70" dirty="0">
                <a:latin typeface="Tahoma"/>
                <a:cs typeface="Tahoma"/>
              </a:rPr>
              <a:t>en </a:t>
            </a:r>
            <a:r>
              <a:rPr sz="2800" spc="55" dirty="0">
                <a:latin typeface="Tahoma"/>
                <a:cs typeface="Tahoma"/>
              </a:rPr>
              <a:t>derivación </a:t>
            </a:r>
            <a:r>
              <a:rPr sz="2800" spc="60" dirty="0">
                <a:latin typeface="Tahoma"/>
                <a:cs typeface="Tahoma"/>
              </a:rPr>
              <a:t>tan </a:t>
            </a:r>
            <a:r>
              <a:rPr sz="2800" spc="45" dirty="0">
                <a:latin typeface="Tahoma"/>
                <a:cs typeface="Tahoma"/>
              </a:rPr>
              <a:t>cerca </a:t>
            </a:r>
            <a:r>
              <a:rPr sz="2800" spc="70" dirty="0">
                <a:latin typeface="Tahoma"/>
                <a:cs typeface="Tahoma"/>
              </a:rPr>
              <a:t>de </a:t>
            </a:r>
            <a:r>
              <a:rPr sz="2800" spc="45" dirty="0">
                <a:latin typeface="Tahoma"/>
                <a:cs typeface="Tahoma"/>
              </a:rPr>
              <a:t>la </a:t>
            </a:r>
            <a:r>
              <a:rPr sz="2800" spc="60" dirty="0">
                <a:latin typeface="Tahoma"/>
                <a:cs typeface="Tahoma"/>
              </a:rPr>
              <a:t>carga </a:t>
            </a:r>
            <a:r>
              <a:rPr sz="2800" spc="85" dirty="0">
                <a:latin typeface="Tahoma"/>
                <a:cs typeface="Tahoma"/>
              </a:rPr>
              <a:t>como </a:t>
            </a:r>
            <a:r>
              <a:rPr sz="2800" spc="50" dirty="0">
                <a:latin typeface="Tahoma"/>
                <a:cs typeface="Tahoma"/>
              </a:rPr>
              <a:t>sea </a:t>
            </a:r>
            <a:r>
              <a:rPr sz="2800" spc="55" dirty="0">
                <a:latin typeface="Tahoma"/>
                <a:cs typeface="Tahoma"/>
              </a:rPr>
              <a:t> práctico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para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generar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Vars.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3925" y="679688"/>
            <a:ext cx="32003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580452"/>
            <a:ext cx="10744200" cy="25425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52400"/>
              </a:lnSpc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105" dirty="0">
                <a:latin typeface="Tahoma"/>
                <a:cs typeface="Tahoma"/>
              </a:rPr>
              <a:t>Debido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que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necesita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tiempo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para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descargar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carga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almacenada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capacitor,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generalmente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impone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 </a:t>
            </a:r>
            <a:r>
              <a:rPr sz="2800" spc="13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tiempo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mínimo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entre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operaciones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conmutación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del </a:t>
            </a:r>
            <a:r>
              <a:rPr sz="2800" spc="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capacitor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para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permitir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que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capacitor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descargue.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31677" y="397701"/>
            <a:ext cx="31286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836193"/>
            <a:ext cx="10820400" cy="582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01675" indent="-343535" algn="just">
              <a:lnSpc>
                <a:spcPct val="152400"/>
              </a:lnSpc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80" dirty="0">
                <a:latin typeface="Tahoma"/>
                <a:cs typeface="Tahoma"/>
              </a:rPr>
              <a:t>Los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capacitores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tienen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muchos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usos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sistema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energía,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65" dirty="0" err="1">
                <a:latin typeface="Tahoma"/>
                <a:cs typeface="Tahoma"/>
              </a:rPr>
              <a:t>incluyendo</a:t>
            </a:r>
            <a:r>
              <a:rPr sz="2800" spc="65" dirty="0" smtClean="0">
                <a:latin typeface="Tahoma"/>
                <a:cs typeface="Tahoma"/>
              </a:rPr>
              <a:t>:</a:t>
            </a:r>
            <a:endParaRPr lang="es-ES" sz="2800" spc="65" dirty="0" smtClean="0">
              <a:latin typeface="Tahoma"/>
              <a:cs typeface="Tahoma"/>
            </a:endParaRPr>
          </a:p>
          <a:p>
            <a:pPr marL="355600" marR="701675" indent="-343535" algn="just">
              <a:lnSpc>
                <a:spcPct val="152400"/>
              </a:lnSpc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756285" marR="5080" lvl="1" indent="-287020" algn="just">
              <a:lnSpc>
                <a:spcPts val="3360"/>
              </a:lnSpc>
              <a:spcBef>
                <a:spcPts val="1020"/>
              </a:spcBef>
              <a:buSzPct val="186666"/>
              <a:buChar char="–"/>
              <a:tabLst>
                <a:tab pos="756920" algn="l"/>
              </a:tabLst>
            </a:pPr>
            <a:r>
              <a:rPr sz="2800" b="1" i="1" spc="55" dirty="0">
                <a:solidFill>
                  <a:srgbClr val="0070C0"/>
                </a:solidFill>
                <a:latin typeface="Tahoma"/>
                <a:cs typeface="Tahoma"/>
              </a:rPr>
              <a:t>Regulación</a:t>
            </a:r>
            <a:r>
              <a:rPr sz="2800" b="1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15" dirty="0">
                <a:solidFill>
                  <a:srgbClr val="0070C0"/>
                </a:solidFill>
                <a:latin typeface="Tahoma"/>
                <a:cs typeface="Tahoma"/>
              </a:rPr>
              <a:t>voltaje</a:t>
            </a:r>
            <a:r>
              <a:rPr sz="2800" spc="15" dirty="0">
                <a:latin typeface="Tahoma"/>
                <a:cs typeface="Tahoma"/>
              </a:rPr>
              <a:t>: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las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empresas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servicios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públicos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instalan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capacitores </a:t>
            </a:r>
            <a:r>
              <a:rPr sz="2800" spc="-45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para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mantener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voltaje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dentro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los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0" dirty="0" err="1">
                <a:latin typeface="Tahoma"/>
                <a:cs typeface="Tahoma"/>
              </a:rPr>
              <a:t>límites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0" dirty="0" err="1" smtClean="0">
                <a:latin typeface="Tahoma"/>
                <a:cs typeface="Tahoma"/>
              </a:rPr>
              <a:t>preestablecidos</a:t>
            </a:r>
            <a:r>
              <a:rPr lang="es-ES" sz="2800" spc="60" dirty="0" smtClean="0">
                <a:latin typeface="Tahoma"/>
                <a:cs typeface="Tahoma"/>
              </a:rPr>
              <a:t> </a:t>
            </a:r>
            <a:r>
              <a:rPr sz="2800" spc="114" dirty="0" err="1" smtClean="0">
                <a:latin typeface="Tahoma"/>
                <a:cs typeface="Tahoma"/>
              </a:rPr>
              <a:t>generando</a:t>
            </a:r>
            <a:r>
              <a:rPr sz="2800" spc="-155" dirty="0" smtClean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Vars</a:t>
            </a:r>
            <a:r>
              <a:rPr sz="2800" spc="35" dirty="0" smtClean="0">
                <a:latin typeface="Tahoma"/>
                <a:cs typeface="Tahoma"/>
              </a:rPr>
              <a:t>.</a:t>
            </a:r>
            <a:endParaRPr lang="es-ES" sz="2800" spc="35" dirty="0" smtClean="0">
              <a:latin typeface="Tahoma"/>
              <a:cs typeface="Tahoma"/>
            </a:endParaRPr>
          </a:p>
          <a:p>
            <a:pPr marL="756285" marR="5080" lvl="1" indent="-287020" algn="just">
              <a:lnSpc>
                <a:spcPts val="3360"/>
              </a:lnSpc>
              <a:spcBef>
                <a:spcPts val="1020"/>
              </a:spcBef>
              <a:buSzPct val="186666"/>
              <a:buChar char="–"/>
              <a:tabLst>
                <a:tab pos="756920" algn="l"/>
              </a:tabLst>
            </a:pPr>
            <a:endParaRPr sz="2800" dirty="0">
              <a:latin typeface="Tahoma"/>
              <a:cs typeface="Tahoma"/>
            </a:endParaRPr>
          </a:p>
          <a:p>
            <a:pPr marL="756285" marR="24765" lvl="1" indent="-287020" algn="just">
              <a:lnSpc>
                <a:spcPts val="3360"/>
              </a:lnSpc>
              <a:spcBef>
                <a:spcPts val="705"/>
              </a:spcBef>
              <a:buSzPct val="186666"/>
              <a:buChar char="–"/>
              <a:tabLst>
                <a:tab pos="756920" algn="l"/>
              </a:tabLst>
            </a:pPr>
            <a:r>
              <a:rPr sz="2800" b="1" i="1" spc="60" dirty="0">
                <a:solidFill>
                  <a:srgbClr val="0070C0"/>
                </a:solidFill>
                <a:latin typeface="Tahoma"/>
                <a:cs typeface="Tahoma"/>
              </a:rPr>
              <a:t>Corrección</a:t>
            </a:r>
            <a:r>
              <a:rPr sz="2800" b="1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60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55" dirty="0">
                <a:solidFill>
                  <a:srgbClr val="0070C0"/>
                </a:solidFill>
                <a:latin typeface="Tahoma"/>
                <a:cs typeface="Tahoma"/>
              </a:rPr>
              <a:t>factor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40" dirty="0">
                <a:solidFill>
                  <a:srgbClr val="0070C0"/>
                </a:solidFill>
                <a:latin typeface="Tahoma"/>
                <a:cs typeface="Tahoma"/>
              </a:rPr>
              <a:t>potencia</a:t>
            </a:r>
            <a:r>
              <a:rPr sz="2800" spc="40" dirty="0">
                <a:latin typeface="Tahoma"/>
                <a:cs typeface="Tahoma"/>
              </a:rPr>
              <a:t>: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las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empresas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servicios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públicos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instalan </a:t>
            </a:r>
            <a:r>
              <a:rPr sz="2800" spc="-45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condensadores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derivación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los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circuitos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distribución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para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mejorar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 </a:t>
            </a:r>
            <a:r>
              <a:rPr sz="2800" spc="-45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factor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potencia.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84077" y="304800"/>
            <a:ext cx="29762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748511"/>
            <a:ext cx="10820400" cy="615104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5080" indent="-343535" algn="just">
              <a:spcBef>
                <a:spcPts val="125"/>
              </a:spcBef>
              <a:buSzPct val="158823"/>
              <a:buChar char="•"/>
              <a:tabLst>
                <a:tab pos="355600" algn="l"/>
                <a:tab pos="356235" algn="l"/>
              </a:tabLst>
            </a:pPr>
            <a:r>
              <a:rPr sz="2800" b="1" i="1" spc="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Reducción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8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b="1" i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instalan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capacitores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largas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transmisión 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compensar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inductancia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serie.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mejora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transferencia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potencia.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Discutimos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 </a:t>
            </a:r>
            <a:r>
              <a:rPr sz="2800" b="1" i="1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9: 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Principios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Operación de Sistemas de 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b="1" i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125"/>
              </a:spcBef>
              <a:buSzPct val="158823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22860" indent="-343535" algn="just">
              <a:spcBef>
                <a:spcPts val="67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b="1" i="1" spc="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Dispositivos </a:t>
            </a:r>
            <a:r>
              <a:rPr sz="2800" b="1" i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medición </a:t>
            </a:r>
            <a:r>
              <a:rPr sz="2800" b="1" i="1" spc="8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b="1" i="1" spc="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b="1" i="1" spc="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b="1" i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capacitancia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acoplamiento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(CCVT) </a:t>
            </a:r>
            <a:r>
              <a:rPr sz="2800" spc="-5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capacitores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resistencias.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CCVT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miden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5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más.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Discutimos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CCVT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detalle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8: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05845" y="469058"/>
            <a:ext cx="30479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1066800"/>
            <a:ext cx="11582400" cy="57861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0" marR="5080" indent="-343535" algn="just">
              <a:lnSpc>
                <a:spcPts val="2900"/>
              </a:lnSpc>
              <a:spcBef>
                <a:spcPts val="120"/>
              </a:spcBef>
              <a:buSzPct val="138888"/>
              <a:buChar char="•"/>
              <a:tabLst>
                <a:tab pos="355600" algn="l"/>
                <a:tab pos="356235" algn="l"/>
              </a:tabLst>
            </a:pPr>
            <a:r>
              <a:rPr sz="2800" b="1" i="1" spc="8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Comunicaciones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8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portadora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b="1" i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 </a:t>
            </a:r>
            <a:r>
              <a:rPr sz="2800" spc="-5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ideales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portadoras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 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frecuencia.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Recordar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sz="2800"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2: </a:t>
            </a:r>
            <a:r>
              <a:rPr sz="2800" b="1" i="1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Fundamentos</a:t>
            </a:r>
            <a:r>
              <a:rPr sz="2800"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Electricidad,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1/(2 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πfC),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cuanto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frecuencia,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reactancia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capacitiva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(impedancia).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2900"/>
              </a:lnSpc>
              <a:spcBef>
                <a:spcPts val="30"/>
              </a:spcBef>
              <a:buFont typeface="Tahoma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5720" indent="-343535" algn="just">
              <a:lnSpc>
                <a:spcPts val="2900"/>
              </a:lnSpc>
              <a:buSzPct val="147058"/>
              <a:buChar char="•"/>
              <a:tabLst>
                <a:tab pos="355600" algn="l"/>
                <a:tab pos="356235" algn="l"/>
              </a:tabLst>
            </a:pPr>
            <a:r>
              <a:rPr sz="2800" b="1" i="1" spc="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Filtros </a:t>
            </a:r>
            <a:r>
              <a:rPr sz="2800" b="1" i="1" spc="7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b="1" i="1" spc="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 </a:t>
            </a:r>
            <a:r>
              <a:rPr sz="2800" b="1" i="1" spc="8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 </a:t>
            </a:r>
            <a:r>
              <a:rPr sz="2800" b="1" i="1" spc="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 </a:t>
            </a:r>
            <a:r>
              <a:rPr sz="2800" b="1" i="1" spc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b="1" i="1" spc="4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deseadas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condensadores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filtran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alimentación.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particularmente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 en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-5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(HVDC)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convertidores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armónicas.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3919" y="533400"/>
            <a:ext cx="31286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824355"/>
            <a:ext cx="10668000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213333"/>
              <a:buChar char="•"/>
              <a:tabLst>
                <a:tab pos="356235" algn="l"/>
              </a:tabLst>
            </a:pPr>
            <a:r>
              <a:rPr sz="2800" spc="45" dirty="0">
                <a:latin typeface="Tahoma"/>
                <a:cs typeface="Tahoma"/>
              </a:rPr>
              <a:t>Las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empresas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servicios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públicos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instalan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bancos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capacitores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 err="1">
                <a:latin typeface="Tahoma"/>
                <a:cs typeface="Tahoma"/>
              </a:rPr>
              <a:t>derivación</a:t>
            </a:r>
            <a:r>
              <a:rPr sz="2800" spc="45" dirty="0" smtClean="0">
                <a:latin typeface="Tahoma"/>
                <a:cs typeface="Tahoma"/>
              </a:rPr>
              <a:t>,</a:t>
            </a:r>
            <a:r>
              <a:rPr lang="es-ES" sz="2800" spc="45" dirty="0" smtClean="0">
                <a:latin typeface="Tahoma"/>
                <a:cs typeface="Tahoma"/>
              </a:rPr>
              <a:t> </a:t>
            </a:r>
            <a:r>
              <a:rPr sz="2800" spc="70" dirty="0" err="1" smtClean="0">
                <a:latin typeface="Tahoma"/>
                <a:cs typeface="Tahoma"/>
              </a:rPr>
              <a:t>generalmente</a:t>
            </a:r>
            <a:r>
              <a:rPr sz="2800" spc="-80" dirty="0" smtClean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conectados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un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lugar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conexión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 err="1">
                <a:latin typeface="Tahoma"/>
                <a:cs typeface="Tahoma"/>
              </a:rPr>
              <a:t>tierra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90" dirty="0" smtClean="0">
                <a:latin typeface="Tahoma"/>
                <a:cs typeface="Tahoma"/>
              </a:rPr>
              <a:t>o</a:t>
            </a:r>
            <a:r>
              <a:rPr lang="es-ES" sz="2800" spc="90" dirty="0" smtClean="0">
                <a:latin typeface="Tahoma"/>
                <a:cs typeface="Tahoma"/>
              </a:rPr>
              <a:t> </a:t>
            </a:r>
            <a:r>
              <a:rPr sz="2800" spc="100" dirty="0" err="1" smtClean="0">
                <a:latin typeface="Tahoma"/>
                <a:cs typeface="Tahoma"/>
              </a:rPr>
              <a:t>Configuración</a:t>
            </a:r>
            <a:r>
              <a:rPr sz="2800" spc="-125" dirty="0" smtClean="0">
                <a:latin typeface="Tahoma"/>
                <a:cs typeface="Tahoma"/>
              </a:rPr>
              <a:t> </a:t>
            </a:r>
            <a:r>
              <a:rPr sz="2800" spc="5" dirty="0">
                <a:latin typeface="Tahoma"/>
                <a:cs typeface="Tahoma"/>
              </a:rPr>
              <a:t>WYE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(estrella)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sin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conexión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tierra,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con </a:t>
            </a:r>
            <a:r>
              <a:rPr sz="2800" spc="10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protección </a:t>
            </a:r>
            <a:r>
              <a:rPr sz="2800" spc="105" dirty="0">
                <a:latin typeface="Tahoma"/>
                <a:cs typeface="Tahoma"/>
              </a:rPr>
              <a:t>de </a:t>
            </a:r>
            <a:r>
              <a:rPr sz="2800" spc="85" dirty="0">
                <a:latin typeface="Tahoma"/>
                <a:cs typeface="Tahoma"/>
              </a:rPr>
              <a:t>fusibles </a:t>
            </a:r>
            <a:r>
              <a:rPr sz="2800" spc="100" dirty="0">
                <a:latin typeface="Tahoma"/>
                <a:cs typeface="Tahoma"/>
              </a:rPr>
              <a:t>para </a:t>
            </a:r>
            <a:r>
              <a:rPr sz="2800" spc="70" dirty="0">
                <a:latin typeface="Tahoma"/>
                <a:cs typeface="Tahoma"/>
              </a:rPr>
              <a:t>fases </a:t>
            </a:r>
            <a:r>
              <a:rPr sz="2800" spc="75" dirty="0">
                <a:latin typeface="Tahoma"/>
                <a:cs typeface="Tahoma"/>
              </a:rPr>
              <a:t>individuales, </a:t>
            </a:r>
            <a:r>
              <a:rPr sz="2800" spc="135" dirty="0">
                <a:latin typeface="Tahoma"/>
                <a:cs typeface="Tahoma"/>
              </a:rPr>
              <a:t>o </a:t>
            </a:r>
            <a:r>
              <a:rPr sz="2800" spc="14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unidades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condensadores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individuales,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según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tipo </a:t>
            </a:r>
            <a:r>
              <a:rPr sz="2800" spc="-67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instalación.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3454" y="1371600"/>
            <a:ext cx="6076188" cy="440956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69448" y="609600"/>
            <a:ext cx="31241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74700"/>
            <a:ext cx="9144000" cy="6050280"/>
            <a:chOff x="0" y="274700"/>
            <a:chExt cx="9144000" cy="6050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447800"/>
              <a:ext cx="4419600" cy="4876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7275" y="1456054"/>
              <a:ext cx="3743325" cy="449173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07877" y="457200"/>
            <a:ext cx="32810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Condensadores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54586" y="457200"/>
            <a:ext cx="236448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300" b="1" spc="130" dirty="0" smtClean="0">
                <a:solidFill>
                  <a:srgbClr val="0070C0"/>
                </a:solidFill>
              </a:rPr>
              <a:t>R</a:t>
            </a:r>
            <a:r>
              <a:rPr sz="3300" b="1" spc="130" dirty="0" err="1" smtClean="0">
                <a:solidFill>
                  <a:srgbClr val="0070C0"/>
                </a:solidFill>
              </a:rPr>
              <a:t>eactores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1066800"/>
            <a:ext cx="11506200" cy="58067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51510" indent="-343535" algn="just">
              <a:spcBef>
                <a:spcPts val="100"/>
              </a:spcBef>
              <a:buSzPct val="166666"/>
              <a:buChar char="•"/>
              <a:tabLst>
                <a:tab pos="355600" algn="l"/>
                <a:tab pos="356235" algn="l"/>
              </a:tabLst>
            </a:pPr>
            <a:r>
              <a:rPr sz="2800" spc="120" dirty="0">
                <a:latin typeface="Tahoma"/>
                <a:cs typeface="Tahoma"/>
              </a:rPr>
              <a:t>Un </a:t>
            </a:r>
            <a:r>
              <a:rPr sz="2800" spc="70" dirty="0">
                <a:latin typeface="Tahoma"/>
                <a:cs typeface="Tahoma"/>
              </a:rPr>
              <a:t>reactor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70" dirty="0">
                <a:latin typeface="Tahoma"/>
                <a:cs typeface="Tahoma"/>
              </a:rPr>
              <a:t>derivación </a:t>
            </a:r>
            <a:r>
              <a:rPr sz="2800" spc="60" dirty="0">
                <a:latin typeface="Tahoma"/>
                <a:cs typeface="Tahoma"/>
              </a:rPr>
              <a:t>es </a:t>
            </a:r>
            <a:r>
              <a:rPr sz="2800" spc="105" dirty="0">
                <a:latin typeface="Tahoma"/>
                <a:cs typeface="Tahoma"/>
              </a:rPr>
              <a:t>un </a:t>
            </a:r>
            <a:r>
              <a:rPr sz="2800" spc="80" dirty="0">
                <a:latin typeface="Tahoma"/>
                <a:cs typeface="Tahoma"/>
              </a:rPr>
              <a:t>inductor </a:t>
            </a:r>
            <a:r>
              <a:rPr sz="2800" spc="-20" dirty="0">
                <a:latin typeface="Tahoma"/>
                <a:cs typeface="Tahoma"/>
              </a:rPr>
              <a:t>(o </a:t>
            </a:r>
            <a:r>
              <a:rPr sz="2800" spc="90" dirty="0">
                <a:latin typeface="Tahoma"/>
                <a:cs typeface="Tahoma"/>
              </a:rPr>
              <a:t>una </a:t>
            </a:r>
            <a:r>
              <a:rPr sz="2800" spc="55" dirty="0">
                <a:latin typeface="Tahoma"/>
                <a:cs typeface="Tahoma"/>
              </a:rPr>
              <a:t>bobina) 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conectado </a:t>
            </a:r>
            <a:r>
              <a:rPr sz="2800" spc="80" dirty="0">
                <a:latin typeface="Tahoma"/>
                <a:cs typeface="Tahoma"/>
              </a:rPr>
              <a:t>desde </a:t>
            </a:r>
            <a:r>
              <a:rPr sz="2800" spc="60" dirty="0">
                <a:latin typeface="Tahoma"/>
                <a:cs typeface="Tahoma"/>
              </a:rPr>
              <a:t>el </a:t>
            </a:r>
            <a:r>
              <a:rPr sz="2800" spc="80" dirty="0">
                <a:latin typeface="Tahoma"/>
                <a:cs typeface="Tahoma"/>
              </a:rPr>
              <a:t>conductor </a:t>
            </a:r>
            <a:r>
              <a:rPr sz="2800" spc="65" dirty="0">
                <a:latin typeface="Tahoma"/>
                <a:cs typeface="Tahoma"/>
              </a:rPr>
              <a:t>a </a:t>
            </a:r>
            <a:r>
              <a:rPr sz="2800" spc="50" dirty="0">
                <a:latin typeface="Tahoma"/>
                <a:cs typeface="Tahoma"/>
              </a:rPr>
              <a:t>tierra. </a:t>
            </a:r>
            <a:r>
              <a:rPr sz="2800" spc="70" dirty="0">
                <a:latin typeface="Tahoma"/>
                <a:cs typeface="Tahoma"/>
              </a:rPr>
              <a:t>Los reactores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derivación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absorben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Vars,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produciendo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efecto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opuesto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condensadores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derivación.</a:t>
            </a:r>
            <a:endParaRPr sz="2800" dirty="0">
              <a:latin typeface="Tahoma"/>
              <a:cs typeface="Tahoma"/>
            </a:endParaRPr>
          </a:p>
          <a:p>
            <a:pPr marL="355600" marR="1296670" indent="-343535" algn="just">
              <a:spcBef>
                <a:spcPts val="660"/>
              </a:spcBef>
              <a:buSzPct val="200000"/>
              <a:buChar char="•"/>
              <a:tabLst>
                <a:tab pos="355600" algn="l"/>
                <a:tab pos="356235" algn="l"/>
              </a:tabLst>
            </a:pPr>
            <a:r>
              <a:rPr sz="2800" spc="45" dirty="0">
                <a:latin typeface="Tahoma"/>
                <a:cs typeface="Tahoma"/>
              </a:rPr>
              <a:t>Las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empresas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servicios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públicos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utilizan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reactores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para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lang="es-ES" sz="2800" spc="-75" dirty="0" smtClean="0">
                <a:latin typeface="Tahoma"/>
                <a:cs typeface="Tahoma"/>
              </a:rPr>
              <a:t>r</a:t>
            </a:r>
            <a:r>
              <a:rPr sz="2800" spc="55" dirty="0" err="1" smtClean="0">
                <a:latin typeface="Tahoma"/>
                <a:cs typeface="Tahoma"/>
              </a:rPr>
              <a:t>ealizar</a:t>
            </a:r>
            <a:r>
              <a:rPr sz="2800" spc="-75" dirty="0" smtClean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las </a:t>
            </a:r>
            <a:r>
              <a:rPr sz="2800" spc="-45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siguientes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funciones:</a:t>
            </a:r>
            <a:endParaRPr sz="2800" dirty="0">
              <a:latin typeface="Tahoma"/>
              <a:cs typeface="Tahoma"/>
            </a:endParaRPr>
          </a:p>
          <a:p>
            <a:pPr marL="756285" marR="5080" indent="-287020" algn="just">
              <a:spcBef>
                <a:spcPts val="775"/>
              </a:spcBef>
            </a:pPr>
            <a:r>
              <a:rPr sz="2800" spc="-120" dirty="0">
                <a:latin typeface="Tahoma"/>
                <a:cs typeface="Tahoma"/>
              </a:rPr>
              <a:t>–</a:t>
            </a:r>
            <a:r>
              <a:rPr sz="2800" spc="150" dirty="0">
                <a:latin typeface="Tahoma"/>
                <a:cs typeface="Tahoma"/>
              </a:rPr>
              <a:t> </a:t>
            </a:r>
            <a:r>
              <a:rPr sz="2800" b="1" i="1" spc="50" dirty="0">
                <a:solidFill>
                  <a:srgbClr val="0070C0"/>
                </a:solidFill>
                <a:latin typeface="Tahoma"/>
                <a:cs typeface="Tahoma"/>
              </a:rPr>
              <a:t>Cancelación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6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55" dirty="0">
                <a:solidFill>
                  <a:srgbClr val="0070C0"/>
                </a:solidFill>
                <a:latin typeface="Tahoma"/>
                <a:cs typeface="Tahoma"/>
              </a:rPr>
              <a:t>los</a:t>
            </a:r>
            <a:r>
              <a:rPr sz="2800" b="1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45" dirty="0">
                <a:solidFill>
                  <a:srgbClr val="0070C0"/>
                </a:solidFill>
                <a:latin typeface="Tahoma"/>
                <a:cs typeface="Tahoma"/>
              </a:rPr>
              <a:t>efectos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6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40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45" dirty="0">
                <a:solidFill>
                  <a:srgbClr val="0070C0"/>
                </a:solidFill>
                <a:latin typeface="Tahoma"/>
                <a:cs typeface="Tahoma"/>
              </a:rPr>
              <a:t>capacitancia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65" dirty="0">
                <a:solidFill>
                  <a:srgbClr val="0070C0"/>
                </a:solidFill>
                <a:latin typeface="Tahoma"/>
                <a:cs typeface="Tahoma"/>
              </a:rPr>
              <a:t>en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50" dirty="0">
                <a:solidFill>
                  <a:srgbClr val="0070C0"/>
                </a:solidFill>
                <a:latin typeface="Tahoma"/>
                <a:cs typeface="Tahoma"/>
              </a:rPr>
              <a:t>derivación</a:t>
            </a:r>
            <a:r>
              <a:rPr sz="2800" b="1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6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40" dirty="0">
                <a:solidFill>
                  <a:srgbClr val="0070C0"/>
                </a:solidFill>
                <a:latin typeface="Tahoma"/>
                <a:cs typeface="Tahoma"/>
              </a:rPr>
              <a:t>las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50" dirty="0">
                <a:solidFill>
                  <a:srgbClr val="0070C0"/>
                </a:solidFill>
                <a:latin typeface="Tahoma"/>
                <a:cs typeface="Tahoma"/>
              </a:rPr>
              <a:t>líneas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6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45" dirty="0">
                <a:solidFill>
                  <a:srgbClr val="0070C0"/>
                </a:solidFill>
                <a:latin typeface="Tahoma"/>
                <a:cs typeface="Tahoma"/>
              </a:rPr>
              <a:t>transmisión</a:t>
            </a:r>
            <a:r>
              <a:rPr sz="2800" spc="45" dirty="0">
                <a:latin typeface="Tahoma"/>
                <a:cs typeface="Tahoma"/>
              </a:rPr>
              <a:t>: </a:t>
            </a:r>
            <a:r>
              <a:rPr sz="2800" spc="-409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las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empresas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servicios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públicos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instalan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reactores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derivación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terminales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 </a:t>
            </a:r>
            <a:r>
              <a:rPr sz="2800" spc="-40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las </a:t>
            </a:r>
            <a:r>
              <a:rPr sz="2800" spc="50" dirty="0">
                <a:latin typeface="Tahoma"/>
                <a:cs typeface="Tahoma"/>
              </a:rPr>
              <a:t>líneas </a:t>
            </a:r>
            <a:r>
              <a:rPr sz="2800" spc="65" dirty="0">
                <a:latin typeface="Tahoma"/>
                <a:cs typeface="Tahoma"/>
              </a:rPr>
              <a:t>de </a:t>
            </a:r>
            <a:r>
              <a:rPr sz="2800" spc="60" dirty="0">
                <a:latin typeface="Tahoma"/>
                <a:cs typeface="Tahoma"/>
              </a:rPr>
              <a:t>transmisión </a:t>
            </a:r>
            <a:r>
              <a:rPr sz="2800" spc="55" dirty="0">
                <a:latin typeface="Tahoma"/>
                <a:cs typeface="Tahoma"/>
              </a:rPr>
              <a:t>largas </a:t>
            </a:r>
            <a:r>
              <a:rPr sz="2800" spc="60" dirty="0">
                <a:latin typeface="Tahoma"/>
                <a:cs typeface="Tahoma"/>
              </a:rPr>
              <a:t>para reducir </a:t>
            </a:r>
            <a:r>
              <a:rPr sz="2800" spc="55" dirty="0">
                <a:latin typeface="Tahoma"/>
                <a:cs typeface="Tahoma"/>
              </a:rPr>
              <a:t>los </a:t>
            </a:r>
            <a:r>
              <a:rPr sz="2800" spc="45" dirty="0">
                <a:latin typeface="Tahoma"/>
                <a:cs typeface="Tahoma"/>
              </a:rPr>
              <a:t>efectos </a:t>
            </a:r>
            <a:r>
              <a:rPr sz="2800" spc="55" dirty="0">
                <a:latin typeface="Tahoma"/>
                <a:cs typeface="Tahoma"/>
              </a:rPr>
              <a:t>del </a:t>
            </a:r>
            <a:r>
              <a:rPr sz="2800" spc="70" dirty="0">
                <a:latin typeface="Tahoma"/>
                <a:cs typeface="Tahoma"/>
              </a:rPr>
              <a:t>aumento </a:t>
            </a:r>
            <a:r>
              <a:rPr sz="2800" spc="65" dirty="0">
                <a:latin typeface="Tahoma"/>
                <a:cs typeface="Tahoma"/>
              </a:rPr>
              <a:t>de </a:t>
            </a:r>
            <a:r>
              <a:rPr sz="2800" spc="30" dirty="0">
                <a:latin typeface="Tahoma"/>
                <a:cs typeface="Tahoma"/>
              </a:rPr>
              <a:t>voltaje </a:t>
            </a:r>
            <a:r>
              <a:rPr sz="2800" spc="65" dirty="0">
                <a:latin typeface="Tahoma"/>
                <a:cs typeface="Tahoma"/>
              </a:rPr>
              <a:t>de </a:t>
            </a:r>
            <a:r>
              <a:rPr sz="2800" spc="40" dirty="0">
                <a:latin typeface="Tahoma"/>
                <a:cs typeface="Tahoma"/>
              </a:rPr>
              <a:t>la </a:t>
            </a:r>
            <a:r>
              <a:rPr sz="2800" spc="45" dirty="0">
                <a:latin typeface="Tahoma"/>
                <a:cs typeface="Tahoma"/>
              </a:rPr>
              <a:t> capacitancia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derivación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las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líneas.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La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instalación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reactores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derivación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puede </a:t>
            </a:r>
            <a:r>
              <a:rPr sz="2800" spc="-40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afectar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procedimientos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normales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conmutación.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19979" y="381000"/>
            <a:ext cx="236448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300" b="1" spc="130" dirty="0" smtClean="0">
                <a:solidFill>
                  <a:srgbClr val="0070C0"/>
                </a:solidFill>
              </a:rPr>
              <a:t>R</a:t>
            </a:r>
            <a:r>
              <a:rPr sz="3300" b="1" spc="130" dirty="0" err="1" smtClean="0">
                <a:solidFill>
                  <a:srgbClr val="0070C0"/>
                </a:solidFill>
              </a:rPr>
              <a:t>eactores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219200"/>
            <a:ext cx="10820400" cy="518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76470"/>
              <a:buChar char="•"/>
              <a:tabLst>
                <a:tab pos="355600" algn="l"/>
                <a:tab pos="356235" algn="l"/>
              </a:tabLst>
            </a:pPr>
            <a:r>
              <a:rPr sz="2800" b="1" i="1" spc="70" dirty="0">
                <a:solidFill>
                  <a:srgbClr val="0070C0"/>
                </a:solidFill>
                <a:latin typeface="Tahoma"/>
                <a:cs typeface="Tahoma"/>
              </a:rPr>
              <a:t>Limitar </a:t>
            </a:r>
            <a:r>
              <a:rPr sz="2800" b="1" i="1" spc="55" dirty="0">
                <a:solidFill>
                  <a:srgbClr val="0070C0"/>
                </a:solidFill>
                <a:latin typeface="Tahoma"/>
                <a:cs typeface="Tahoma"/>
              </a:rPr>
              <a:t>la </a:t>
            </a:r>
            <a:r>
              <a:rPr sz="2800" b="1" i="1" spc="90" dirty="0">
                <a:solidFill>
                  <a:srgbClr val="0070C0"/>
                </a:solidFill>
                <a:latin typeface="Tahoma"/>
                <a:cs typeface="Tahoma"/>
              </a:rPr>
              <a:t>magnitud </a:t>
            </a:r>
            <a:r>
              <a:rPr sz="2800" b="1" i="1" spc="80" dirty="0">
                <a:solidFill>
                  <a:srgbClr val="0070C0"/>
                </a:solidFill>
                <a:latin typeface="Tahoma"/>
                <a:cs typeface="Tahoma"/>
              </a:rPr>
              <a:t>de </a:t>
            </a:r>
            <a:r>
              <a:rPr sz="2800" b="1" i="1" spc="55" dirty="0">
                <a:solidFill>
                  <a:srgbClr val="0070C0"/>
                </a:solidFill>
                <a:latin typeface="Tahoma"/>
                <a:cs typeface="Tahoma"/>
              </a:rPr>
              <a:t>la </a:t>
            </a:r>
            <a:r>
              <a:rPr sz="2800" b="1" i="1" spc="70" dirty="0">
                <a:solidFill>
                  <a:srgbClr val="0070C0"/>
                </a:solidFill>
                <a:latin typeface="Tahoma"/>
                <a:cs typeface="Tahoma"/>
              </a:rPr>
              <a:t>corriente </a:t>
            </a:r>
            <a:r>
              <a:rPr sz="2800" b="1" i="1" spc="80" dirty="0">
                <a:solidFill>
                  <a:srgbClr val="0070C0"/>
                </a:solidFill>
                <a:latin typeface="Tahoma"/>
                <a:cs typeface="Tahoma"/>
              </a:rPr>
              <a:t>de </a:t>
            </a:r>
            <a:r>
              <a:rPr sz="2800" b="1" i="1" spc="20" dirty="0">
                <a:solidFill>
                  <a:srgbClr val="0070C0"/>
                </a:solidFill>
                <a:latin typeface="Tahoma"/>
                <a:cs typeface="Tahoma"/>
              </a:rPr>
              <a:t>falla</a:t>
            </a:r>
            <a:r>
              <a:rPr sz="2800" spc="20" dirty="0">
                <a:latin typeface="Tahoma"/>
                <a:cs typeface="Tahoma"/>
              </a:rPr>
              <a:t>: </a:t>
            </a:r>
            <a:r>
              <a:rPr sz="2800" spc="55" dirty="0">
                <a:latin typeface="Tahoma"/>
                <a:cs typeface="Tahoma"/>
              </a:rPr>
              <a:t>las </a:t>
            </a:r>
            <a:r>
              <a:rPr sz="2800" spc="80" dirty="0">
                <a:latin typeface="Tahoma"/>
                <a:cs typeface="Tahoma"/>
              </a:rPr>
              <a:t>empresas de </a:t>
            </a:r>
            <a:r>
              <a:rPr sz="2800" spc="55" dirty="0">
                <a:latin typeface="Tahoma"/>
                <a:cs typeface="Tahoma"/>
              </a:rPr>
              <a:t>servicios 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públicos </a:t>
            </a:r>
            <a:r>
              <a:rPr sz="2800" spc="90" dirty="0">
                <a:latin typeface="Tahoma"/>
                <a:cs typeface="Tahoma"/>
              </a:rPr>
              <a:t>pueden </a:t>
            </a:r>
            <a:r>
              <a:rPr sz="2800" spc="65" dirty="0">
                <a:latin typeface="Tahoma"/>
                <a:cs typeface="Tahoma"/>
              </a:rPr>
              <a:t>insertar reactores </a:t>
            </a:r>
            <a:r>
              <a:rPr sz="2800" spc="80" dirty="0">
                <a:latin typeface="Tahoma"/>
                <a:cs typeface="Tahoma"/>
              </a:rPr>
              <a:t>en </a:t>
            </a:r>
            <a:r>
              <a:rPr sz="2800" spc="60" dirty="0">
                <a:latin typeface="Tahoma"/>
                <a:cs typeface="Tahoma"/>
              </a:rPr>
              <a:t>serie </a:t>
            </a:r>
            <a:r>
              <a:rPr sz="2800" spc="75" dirty="0">
                <a:latin typeface="Tahoma"/>
                <a:cs typeface="Tahoma"/>
              </a:rPr>
              <a:t>con </a:t>
            </a:r>
            <a:r>
              <a:rPr sz="2800" spc="60" dirty="0">
                <a:latin typeface="Tahoma"/>
                <a:cs typeface="Tahoma"/>
              </a:rPr>
              <a:t>secciones </a:t>
            </a:r>
            <a:r>
              <a:rPr sz="2800" spc="80" dirty="0">
                <a:latin typeface="Tahoma"/>
                <a:cs typeface="Tahoma"/>
              </a:rPr>
              <a:t>de </a:t>
            </a:r>
            <a:r>
              <a:rPr sz="2800" spc="85" dirty="0">
                <a:latin typeface="Tahoma"/>
                <a:cs typeface="Tahoma"/>
              </a:rPr>
              <a:t>bus </a:t>
            </a:r>
            <a:r>
              <a:rPr sz="2800" spc="80" dirty="0">
                <a:latin typeface="Tahoma"/>
                <a:cs typeface="Tahoma"/>
              </a:rPr>
              <a:t>en </a:t>
            </a:r>
            <a:r>
              <a:rPr sz="2800" spc="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funcionamiento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-20" dirty="0">
                <a:latin typeface="Tahoma"/>
                <a:cs typeface="Tahoma"/>
              </a:rPr>
              <a:t>y,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menudo,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insertar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reactores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serie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circuitos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 </a:t>
            </a:r>
            <a:r>
              <a:rPr sz="2800" spc="-51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distribución </a:t>
            </a:r>
            <a:r>
              <a:rPr sz="2800" spc="75" dirty="0">
                <a:latin typeface="Tahoma"/>
                <a:cs typeface="Tahoma"/>
              </a:rPr>
              <a:t>para </a:t>
            </a:r>
            <a:r>
              <a:rPr sz="2800" spc="70" dirty="0">
                <a:latin typeface="Tahoma"/>
                <a:cs typeface="Tahoma"/>
              </a:rPr>
              <a:t>limitar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90" dirty="0">
                <a:latin typeface="Tahoma"/>
                <a:cs typeface="Tahoma"/>
              </a:rPr>
              <a:t>magnitud </a:t>
            </a:r>
            <a:r>
              <a:rPr sz="2800" spc="80" dirty="0">
                <a:latin typeface="Tahoma"/>
                <a:cs typeface="Tahoma"/>
              </a:rPr>
              <a:t>de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70" dirty="0">
                <a:latin typeface="Tahoma"/>
                <a:cs typeface="Tahoma"/>
              </a:rPr>
              <a:t>corriente </a:t>
            </a:r>
            <a:r>
              <a:rPr sz="2800" spc="80" dirty="0">
                <a:latin typeface="Tahoma"/>
                <a:cs typeface="Tahoma"/>
              </a:rPr>
              <a:t>de </a:t>
            </a:r>
            <a:r>
              <a:rPr sz="2800" spc="30" dirty="0">
                <a:latin typeface="Tahoma"/>
                <a:cs typeface="Tahoma"/>
              </a:rPr>
              <a:t>falla. </a:t>
            </a:r>
            <a:r>
              <a:rPr sz="2800" spc="45" dirty="0">
                <a:latin typeface="Tahoma"/>
                <a:cs typeface="Tahoma"/>
              </a:rPr>
              <a:t>Esto </a:t>
            </a:r>
            <a:r>
              <a:rPr sz="2800" spc="55" dirty="0">
                <a:latin typeface="Tahoma"/>
                <a:cs typeface="Tahoma"/>
              </a:rPr>
              <a:t>es 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particularmente </a:t>
            </a:r>
            <a:r>
              <a:rPr sz="2800" spc="60" dirty="0">
                <a:latin typeface="Tahoma"/>
                <a:cs typeface="Tahoma"/>
              </a:rPr>
              <a:t>útil </a:t>
            </a:r>
            <a:r>
              <a:rPr sz="2800" spc="80" dirty="0">
                <a:latin typeface="Tahoma"/>
                <a:cs typeface="Tahoma"/>
              </a:rPr>
              <a:t>en </a:t>
            </a:r>
            <a:r>
              <a:rPr sz="2800" spc="55" dirty="0">
                <a:latin typeface="Tahoma"/>
                <a:cs typeface="Tahoma"/>
              </a:rPr>
              <a:t>las </a:t>
            </a:r>
            <a:r>
              <a:rPr sz="2800" spc="65" dirty="0">
                <a:latin typeface="Tahoma"/>
                <a:cs typeface="Tahoma"/>
              </a:rPr>
              <a:t>subestaciones </a:t>
            </a:r>
            <a:r>
              <a:rPr sz="2800" spc="90" dirty="0">
                <a:latin typeface="Tahoma"/>
                <a:cs typeface="Tahoma"/>
              </a:rPr>
              <a:t>que </a:t>
            </a:r>
            <a:r>
              <a:rPr sz="2800" spc="65" dirty="0">
                <a:latin typeface="Tahoma"/>
                <a:cs typeface="Tahoma"/>
              </a:rPr>
              <a:t>están </a:t>
            </a:r>
            <a:r>
              <a:rPr sz="2800" spc="55" dirty="0">
                <a:latin typeface="Tahoma"/>
                <a:cs typeface="Tahoma"/>
              </a:rPr>
              <a:t>cerca </a:t>
            </a:r>
            <a:r>
              <a:rPr sz="2800" spc="80" dirty="0">
                <a:latin typeface="Tahoma"/>
                <a:cs typeface="Tahoma"/>
              </a:rPr>
              <a:t>de </a:t>
            </a:r>
            <a:r>
              <a:rPr sz="2800" spc="55" dirty="0">
                <a:latin typeface="Tahoma"/>
                <a:cs typeface="Tahoma"/>
              </a:rPr>
              <a:t>las </a:t>
            </a:r>
            <a:r>
              <a:rPr sz="2800" spc="60" dirty="0">
                <a:latin typeface="Tahoma"/>
                <a:cs typeface="Tahoma"/>
              </a:rPr>
              <a:t> estaciones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generadoras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principales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instalaciones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transmisión, </a:t>
            </a:r>
            <a:r>
              <a:rPr sz="2800" spc="-51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donde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magnitud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corriente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falla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puede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exceder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clasificación 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 </a:t>
            </a:r>
            <a:r>
              <a:rPr sz="2800" spc="75" dirty="0">
                <a:latin typeface="Tahoma"/>
                <a:cs typeface="Tahoma"/>
              </a:rPr>
              <a:t>interrupción </a:t>
            </a:r>
            <a:r>
              <a:rPr sz="2800" spc="70" dirty="0">
                <a:latin typeface="Tahoma"/>
                <a:cs typeface="Tahoma"/>
              </a:rPr>
              <a:t>del </a:t>
            </a:r>
            <a:r>
              <a:rPr sz="2800" spc="80" dirty="0">
                <a:latin typeface="Tahoma"/>
                <a:cs typeface="Tahoma"/>
              </a:rPr>
              <a:t>interruptor </a:t>
            </a:r>
            <a:r>
              <a:rPr sz="2800" spc="60" dirty="0">
                <a:latin typeface="Tahoma"/>
                <a:cs typeface="Tahoma"/>
              </a:rPr>
              <a:t>automático. </a:t>
            </a:r>
            <a:r>
              <a:rPr sz="2800" spc="50" dirty="0">
                <a:latin typeface="Tahoma"/>
                <a:cs typeface="Tahoma"/>
              </a:rPr>
              <a:t>Las </a:t>
            </a:r>
            <a:r>
              <a:rPr sz="2800" spc="80" dirty="0">
                <a:latin typeface="Tahoma"/>
                <a:cs typeface="Tahoma"/>
              </a:rPr>
              <a:t>empresas de </a:t>
            </a:r>
            <a:r>
              <a:rPr sz="2800" spc="55" dirty="0">
                <a:latin typeface="Tahoma"/>
                <a:cs typeface="Tahoma"/>
              </a:rPr>
              <a:t>servicios 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públicos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también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insertan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reactores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 err="1">
                <a:latin typeface="Tahoma"/>
                <a:cs typeface="Tahoma"/>
              </a:rPr>
              <a:t>en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lang="es-ES" sz="2800" spc="90" dirty="0">
                <a:latin typeface="Tahoma"/>
                <a:cs typeface="Tahoma"/>
              </a:rPr>
              <a:t>neutro</a:t>
            </a:r>
            <a:r>
              <a:rPr lang="es-ES" sz="2800" spc="-95" dirty="0">
                <a:latin typeface="Tahoma"/>
                <a:cs typeface="Tahoma"/>
              </a:rPr>
              <a:t> </a:t>
            </a:r>
            <a:r>
              <a:rPr lang="es-ES" sz="2800" spc="80" dirty="0">
                <a:latin typeface="Tahoma"/>
                <a:cs typeface="Tahoma"/>
              </a:rPr>
              <a:t>del</a:t>
            </a:r>
            <a:r>
              <a:rPr lang="es-ES" sz="2800" spc="-95" dirty="0">
                <a:latin typeface="Tahoma"/>
                <a:cs typeface="Tahoma"/>
              </a:rPr>
              <a:t> </a:t>
            </a:r>
            <a:r>
              <a:rPr lang="es-ES" sz="2800" spc="95" dirty="0">
                <a:latin typeface="Tahoma"/>
                <a:cs typeface="Tahoma"/>
              </a:rPr>
              <a:t>transformador</a:t>
            </a:r>
            <a:r>
              <a:rPr lang="es-ES" sz="2800" spc="-95" dirty="0">
                <a:latin typeface="Tahoma"/>
                <a:cs typeface="Tahoma"/>
              </a:rPr>
              <a:t> </a:t>
            </a:r>
            <a:r>
              <a:rPr lang="es-ES" sz="2800" spc="-95" dirty="0" smtClean="0">
                <a:latin typeface="Tahoma"/>
                <a:cs typeface="Tahoma"/>
              </a:rPr>
              <a:t>de </a:t>
            </a:r>
            <a:r>
              <a:rPr sz="2800" spc="55" dirty="0" smtClean="0">
                <a:latin typeface="Tahoma"/>
                <a:cs typeface="Tahoma"/>
              </a:rPr>
              <a:t>la</a:t>
            </a:r>
            <a:r>
              <a:rPr sz="2800" spc="-85" dirty="0" smtClean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subestación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 err="1" smtClean="0">
                <a:latin typeface="Tahoma"/>
                <a:cs typeface="Tahoma"/>
              </a:rPr>
              <a:t>distribución</a:t>
            </a:r>
            <a:r>
              <a:rPr lang="es-ES" sz="2800" spc="70" dirty="0" smtClean="0">
                <a:latin typeface="Tahoma"/>
                <a:cs typeface="Tahoma"/>
              </a:rPr>
              <a:t> </a:t>
            </a:r>
            <a:r>
              <a:rPr sz="2800" spc="85" dirty="0" smtClean="0">
                <a:latin typeface="Tahoma"/>
                <a:cs typeface="Tahoma"/>
              </a:rPr>
              <a:t>para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limitar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flujo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corriente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falla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tierra.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066800"/>
            <a:ext cx="10896600" cy="4842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b="1" i="1" spc="65" dirty="0">
                <a:solidFill>
                  <a:srgbClr val="0070C0"/>
                </a:solidFill>
                <a:latin typeface="Tahoma"/>
                <a:cs typeface="Tahoma"/>
              </a:rPr>
              <a:t>Filtro </a:t>
            </a:r>
            <a:r>
              <a:rPr sz="2800" b="1" i="1" spc="90" dirty="0">
                <a:solidFill>
                  <a:srgbClr val="0070C0"/>
                </a:solidFill>
                <a:latin typeface="Tahoma"/>
                <a:cs typeface="Tahoma"/>
              </a:rPr>
              <a:t>para </a:t>
            </a:r>
            <a:r>
              <a:rPr sz="2800" b="1" i="1" spc="75" dirty="0">
                <a:solidFill>
                  <a:srgbClr val="0070C0"/>
                </a:solidFill>
                <a:latin typeface="Tahoma"/>
                <a:cs typeface="Tahoma"/>
              </a:rPr>
              <a:t>señales </a:t>
            </a:r>
            <a:r>
              <a:rPr sz="2800" b="1" i="1" spc="95" dirty="0">
                <a:solidFill>
                  <a:srgbClr val="0070C0"/>
                </a:solidFill>
                <a:latin typeface="Tahoma"/>
                <a:cs typeface="Tahoma"/>
              </a:rPr>
              <a:t>de </a:t>
            </a:r>
            <a:r>
              <a:rPr sz="2800" b="1" i="1" spc="60" dirty="0">
                <a:solidFill>
                  <a:srgbClr val="0070C0"/>
                </a:solidFill>
                <a:latin typeface="Tahoma"/>
                <a:cs typeface="Tahoma"/>
              </a:rPr>
              <a:t>alta </a:t>
            </a:r>
            <a:r>
              <a:rPr sz="2800" b="1" i="1" spc="75" dirty="0">
                <a:solidFill>
                  <a:srgbClr val="0070C0"/>
                </a:solidFill>
                <a:latin typeface="Tahoma"/>
                <a:cs typeface="Tahoma"/>
              </a:rPr>
              <a:t>frecuencia </a:t>
            </a:r>
            <a:r>
              <a:rPr sz="2800" b="1" i="1" spc="120" dirty="0">
                <a:solidFill>
                  <a:srgbClr val="0070C0"/>
                </a:solidFill>
                <a:latin typeface="Tahoma"/>
                <a:cs typeface="Tahoma"/>
              </a:rPr>
              <a:t>no </a:t>
            </a:r>
            <a:r>
              <a:rPr sz="2800" b="1" i="1" spc="55" dirty="0">
                <a:solidFill>
                  <a:srgbClr val="0070C0"/>
                </a:solidFill>
                <a:latin typeface="Tahoma"/>
                <a:cs typeface="Tahoma"/>
              </a:rPr>
              <a:t>deseadas</a:t>
            </a:r>
            <a:r>
              <a:rPr sz="2800" spc="55" dirty="0">
                <a:latin typeface="Tahoma"/>
                <a:cs typeface="Tahoma"/>
              </a:rPr>
              <a:t>: </a:t>
            </a:r>
            <a:r>
              <a:rPr sz="2800" spc="65" dirty="0">
                <a:latin typeface="Tahoma"/>
                <a:cs typeface="Tahoma"/>
              </a:rPr>
              <a:t>las </a:t>
            </a:r>
            <a:r>
              <a:rPr sz="2800" spc="7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empresas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servicios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públicos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utilizan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reactores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junto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condensadores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para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filtrar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señales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alta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frecuencia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los </a:t>
            </a:r>
            <a:r>
              <a:rPr sz="2800" spc="50" dirty="0">
                <a:latin typeface="Tahoma"/>
                <a:cs typeface="Tahoma"/>
              </a:rPr>
              <a:t>voltajes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65" dirty="0">
                <a:latin typeface="Tahoma"/>
                <a:cs typeface="Tahoma"/>
              </a:rPr>
              <a:t>la </a:t>
            </a:r>
            <a:r>
              <a:rPr sz="2800" spc="75" dirty="0">
                <a:latin typeface="Tahoma"/>
                <a:cs typeface="Tahoma"/>
              </a:rPr>
              <a:t>línea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70" dirty="0">
                <a:latin typeface="Tahoma"/>
                <a:cs typeface="Tahoma"/>
              </a:rPr>
              <a:t>alimentación. </a:t>
            </a:r>
            <a:r>
              <a:rPr sz="2800" spc="45" dirty="0">
                <a:latin typeface="Tahoma"/>
                <a:cs typeface="Tahoma"/>
              </a:rPr>
              <a:t>Esta </a:t>
            </a:r>
            <a:r>
              <a:rPr sz="2800" spc="75" dirty="0">
                <a:latin typeface="Tahoma"/>
                <a:cs typeface="Tahoma"/>
              </a:rPr>
              <a:t>aplicación </a:t>
            </a:r>
            <a:r>
              <a:rPr sz="2800" spc="70" dirty="0">
                <a:latin typeface="Tahoma"/>
                <a:cs typeface="Tahoma"/>
              </a:rPr>
              <a:t>es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particularmente </a:t>
            </a:r>
            <a:r>
              <a:rPr sz="2800" spc="95" dirty="0">
                <a:latin typeface="Tahoma"/>
                <a:cs typeface="Tahoma"/>
              </a:rPr>
              <a:t>importante en </a:t>
            </a:r>
            <a:r>
              <a:rPr sz="2800" spc="80" dirty="0">
                <a:latin typeface="Tahoma"/>
                <a:cs typeface="Tahoma"/>
              </a:rPr>
              <a:t>los </a:t>
            </a:r>
            <a:r>
              <a:rPr sz="2800" spc="85" dirty="0">
                <a:latin typeface="Tahoma"/>
                <a:cs typeface="Tahoma"/>
              </a:rPr>
              <a:t>terminales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convertidores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75" dirty="0">
                <a:latin typeface="Tahoma"/>
                <a:cs typeface="Tahoma"/>
              </a:rPr>
              <a:t>línea HVDC </a:t>
            </a:r>
            <a:r>
              <a:rPr sz="2800" spc="90" dirty="0">
                <a:latin typeface="Tahoma"/>
                <a:cs typeface="Tahoma"/>
              </a:rPr>
              <a:t>para </a:t>
            </a:r>
            <a:r>
              <a:rPr sz="2800" spc="70" dirty="0">
                <a:latin typeface="Tahoma"/>
                <a:cs typeface="Tahoma"/>
              </a:rPr>
              <a:t>filtrar </a:t>
            </a:r>
            <a:r>
              <a:rPr sz="2800" spc="65" dirty="0">
                <a:latin typeface="Tahoma"/>
                <a:cs typeface="Tahoma"/>
              </a:rPr>
              <a:t>las </a:t>
            </a:r>
            <a:r>
              <a:rPr sz="2800" spc="70" dirty="0">
                <a:latin typeface="Tahoma"/>
                <a:cs typeface="Tahoma"/>
              </a:rPr>
              <a:t>frecuencias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armónicas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creadas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por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equipo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convertidor</a:t>
            </a:r>
            <a:r>
              <a:rPr sz="2800" spc="70" dirty="0" smtClean="0">
                <a:latin typeface="Tahoma"/>
                <a:cs typeface="Tahoma"/>
              </a:rPr>
              <a:t>.</a:t>
            </a:r>
            <a:endParaRPr lang="es-ES" sz="2800" spc="70" dirty="0" smtClean="0">
              <a:latin typeface="Tahoma"/>
              <a:cs typeface="Tahoma"/>
            </a:endParaRPr>
          </a:p>
          <a:p>
            <a:pPr marL="355600" marR="5080" indent="-343535" algn="just"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172085" indent="-343535" algn="just">
              <a:spcBef>
                <a:spcPts val="620"/>
              </a:spcBef>
              <a:buSzPct val="200000"/>
              <a:buChar char="•"/>
              <a:tabLst>
                <a:tab pos="355600" algn="l"/>
                <a:tab pos="356235" algn="l"/>
              </a:tabLst>
            </a:pPr>
            <a:r>
              <a:rPr sz="2800" b="1" i="1" spc="55" dirty="0">
                <a:solidFill>
                  <a:srgbClr val="0070C0"/>
                </a:solidFill>
                <a:latin typeface="Tahoma"/>
                <a:cs typeface="Tahoma"/>
              </a:rPr>
              <a:t>Regulación</a:t>
            </a:r>
            <a:r>
              <a:rPr sz="2800" b="1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i="1" spc="15" dirty="0">
                <a:solidFill>
                  <a:srgbClr val="0070C0"/>
                </a:solidFill>
                <a:latin typeface="Tahoma"/>
                <a:cs typeface="Tahoma"/>
              </a:rPr>
              <a:t>voltaje</a:t>
            </a:r>
            <a:r>
              <a:rPr sz="2800" spc="15" dirty="0">
                <a:latin typeface="Tahoma"/>
                <a:cs typeface="Tahoma"/>
              </a:rPr>
              <a:t>: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las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empresas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servicios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públicos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usan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reactores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para </a:t>
            </a:r>
            <a:r>
              <a:rPr sz="2800" spc="-45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mantener </a:t>
            </a:r>
            <a:r>
              <a:rPr sz="2800" spc="50" dirty="0">
                <a:latin typeface="Tahoma"/>
                <a:cs typeface="Tahoma"/>
              </a:rPr>
              <a:t>el </a:t>
            </a:r>
            <a:r>
              <a:rPr sz="2800" spc="35" dirty="0">
                <a:latin typeface="Tahoma"/>
                <a:cs typeface="Tahoma"/>
              </a:rPr>
              <a:t>voltaje </a:t>
            </a:r>
            <a:r>
              <a:rPr sz="2800" spc="75" dirty="0">
                <a:latin typeface="Tahoma"/>
                <a:cs typeface="Tahoma"/>
              </a:rPr>
              <a:t>dentro </a:t>
            </a:r>
            <a:r>
              <a:rPr sz="2800" spc="70" dirty="0">
                <a:latin typeface="Tahoma"/>
                <a:cs typeface="Tahoma"/>
              </a:rPr>
              <a:t>de </a:t>
            </a:r>
            <a:r>
              <a:rPr sz="2800" spc="60" dirty="0">
                <a:latin typeface="Tahoma"/>
                <a:cs typeface="Tahoma"/>
              </a:rPr>
              <a:t>los límites preestablecidos </a:t>
            </a:r>
            <a:r>
              <a:rPr sz="2800" spc="70" dirty="0">
                <a:latin typeface="Tahoma"/>
                <a:cs typeface="Tahoma"/>
              </a:rPr>
              <a:t>mediante </a:t>
            </a:r>
            <a:r>
              <a:rPr sz="2800" spc="45" dirty="0">
                <a:latin typeface="Tahoma"/>
                <a:cs typeface="Tahoma"/>
              </a:rPr>
              <a:t>la </a:t>
            </a:r>
            <a:r>
              <a:rPr sz="2800" spc="5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absorción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Vars.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4919979" y="381000"/>
            <a:ext cx="236448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3300" b="1" kern="0" spc="130" smtClean="0">
                <a:solidFill>
                  <a:srgbClr val="0070C0"/>
                </a:solidFill>
              </a:rPr>
              <a:t>Reactores</a:t>
            </a:r>
            <a:endParaRPr lang="es-ES" sz="33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143000"/>
            <a:ext cx="10820400" cy="5234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4705"/>
              <a:buChar char="•"/>
              <a:tabLst>
                <a:tab pos="355600" algn="l"/>
                <a:tab pos="356235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bancos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derivación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aplicaciones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lang="es-ES"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sz="2800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sumergen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llenos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potencia.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consideraciones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operativas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identificados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bancos</a:t>
            </a:r>
            <a:r>
              <a:rPr sz="2800" spc="-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reactores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sumergidos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aceite.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(Ocuparse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 </a:t>
            </a:r>
            <a:r>
              <a:rPr sz="2800" b="1" i="1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</a:t>
            </a:r>
            <a:r>
              <a:rPr sz="2800"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Transformadores,</a:t>
            </a:r>
            <a:r>
              <a:rPr sz="2800"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información</a:t>
            </a:r>
            <a:r>
              <a:rPr sz="2800" b="1" i="1" spc="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</a:t>
            </a:r>
            <a:endParaRPr lang="es-ES" sz="2800" b="1" i="1" spc="1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00"/>
              </a:spcBef>
              <a:buSzPct val="164705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300"/>
              </a:spcBef>
              <a:buSzPct val="186666"/>
              <a:buChar char="•"/>
              <a:tabLst>
                <a:tab pos="355600" algn="l"/>
                <a:tab pos="356235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aplicaciones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(p.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ej.,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aplicaciones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distribución),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 </a:t>
            </a:r>
            <a:r>
              <a:rPr sz="2800" spc="-4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unidades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enfriadas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seco.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poco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ningún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mantenimiento.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4919979" y="381000"/>
            <a:ext cx="236448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3300" b="1" kern="0" spc="130" smtClean="0">
                <a:solidFill>
                  <a:srgbClr val="0070C0"/>
                </a:solidFill>
              </a:rPr>
              <a:t>Reactores</a:t>
            </a:r>
            <a:endParaRPr lang="es-ES" sz="33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74701"/>
            <a:ext cx="9144000" cy="6246495"/>
            <a:chOff x="0" y="274700"/>
            <a:chExt cx="9144000" cy="6246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1447761"/>
              <a:ext cx="3962400" cy="50733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1413992"/>
              <a:ext cx="3962400" cy="4545965"/>
            </a:xfrm>
            <a:prstGeom prst="rect">
              <a:avLst/>
            </a:prstGeom>
          </p:spPr>
        </p:pic>
      </p:grpSp>
      <p:sp>
        <p:nvSpPr>
          <p:cNvPr id="8" name="object 3"/>
          <p:cNvSpPr txBox="1">
            <a:spLocks/>
          </p:cNvSpPr>
          <p:nvPr/>
        </p:nvSpPr>
        <p:spPr>
          <a:xfrm>
            <a:off x="3352800" y="533400"/>
            <a:ext cx="533399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300" b="1" kern="0" spc="130" dirty="0" smtClean="0">
                <a:solidFill>
                  <a:srgbClr val="0070C0"/>
                </a:solidFill>
              </a:rPr>
              <a:t>Reactores de Líneas</a:t>
            </a:r>
            <a:endParaRPr lang="es-ES" sz="33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0857" y="1447800"/>
            <a:ext cx="6019800" cy="474751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66800" y="533400"/>
            <a:ext cx="998791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Reactor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</a:rPr>
              <a:t>Terciario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85" dirty="0">
                <a:solidFill>
                  <a:srgbClr val="0070C0"/>
                </a:solidFill>
              </a:rPr>
              <a:t>Baja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Tensión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-35" dirty="0">
                <a:solidFill>
                  <a:srgbClr val="0070C0"/>
                </a:solidFill>
              </a:rPr>
              <a:t>(13.8kV)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1" y="1600200"/>
            <a:ext cx="4169283" cy="4114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1" y="2438400"/>
            <a:ext cx="4036567" cy="27432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92857" y="572617"/>
            <a:ext cx="804443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Reactor</a:t>
            </a:r>
            <a:r>
              <a:rPr sz="3200" b="1" spc="-18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terciario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85" dirty="0">
                <a:solidFill>
                  <a:srgbClr val="0070C0"/>
                </a:solidFill>
              </a:rPr>
              <a:t>baja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140" dirty="0">
                <a:solidFill>
                  <a:srgbClr val="0070C0"/>
                </a:solidFill>
              </a:rPr>
              <a:t>tensión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64992" y="457200"/>
            <a:ext cx="6414135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800" b="1" spc="190" dirty="0">
                <a:solidFill>
                  <a:srgbClr val="0070C0"/>
                </a:solidFill>
              </a:rPr>
              <a:t>Condensador</a:t>
            </a:r>
            <a:r>
              <a:rPr sz="3800" b="1" spc="-225" dirty="0">
                <a:solidFill>
                  <a:srgbClr val="0070C0"/>
                </a:solidFill>
              </a:rPr>
              <a:t> </a:t>
            </a:r>
            <a:r>
              <a:rPr sz="3800" b="1" spc="175" dirty="0">
                <a:solidFill>
                  <a:srgbClr val="0070C0"/>
                </a:solidFill>
              </a:rPr>
              <a:t>síncrono</a:t>
            </a:r>
            <a:endParaRPr sz="3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1295400"/>
            <a:ext cx="10814137" cy="3904402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55600" marR="5080" indent="-343535" algn="just">
              <a:lnSpc>
                <a:spcPct val="102200"/>
              </a:lnSpc>
              <a:spcBef>
                <a:spcPts val="45"/>
              </a:spcBef>
              <a:buSzPct val="114285"/>
              <a:buChar char="•"/>
              <a:tabLst>
                <a:tab pos="356235" algn="l"/>
              </a:tabLst>
            </a:pP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b="1" i="1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</a:t>
            </a:r>
            <a:r>
              <a:rPr sz="2800" b="1" i="1" spc="-1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9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síncrono</a:t>
            </a:r>
            <a:r>
              <a:rPr lang="es-ES" sz="2800" b="1" i="1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</a:t>
            </a:r>
            <a:r>
              <a:rPr sz="2800" spc="-1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8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generar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spc="1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absorber</a:t>
            </a:r>
            <a:r>
              <a:rPr sz="2800" spc="-1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</a:t>
            </a:r>
            <a:r>
              <a:rPr sz="2800" spc="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02200"/>
              </a:lnSpc>
              <a:spcBef>
                <a:spcPts val="45"/>
              </a:spcBef>
              <a:buSzPct val="114285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626745" indent="-343535" algn="just">
              <a:lnSpc>
                <a:spcPct val="115199"/>
              </a:lnSpc>
              <a:spcBef>
                <a:spcPts val="810"/>
              </a:spcBef>
              <a:buSzPct val="128000"/>
              <a:buChar char="•"/>
              <a:tabLst>
                <a:tab pos="356235" algn="l"/>
              </a:tabLst>
            </a:pP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síncrono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básicamente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7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síncrono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carga mecánica 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generador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síncrono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motor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primario.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condensador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7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controlar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7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74701"/>
            <a:ext cx="9144000" cy="5469255"/>
            <a:chOff x="0" y="274700"/>
            <a:chExt cx="9144000" cy="5469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313" y="1447800"/>
              <a:ext cx="4957311" cy="38594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2600" y="3733799"/>
              <a:ext cx="3281299" cy="200977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39465" y="538607"/>
            <a:ext cx="517080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90" dirty="0">
                <a:solidFill>
                  <a:srgbClr val="0070C0"/>
                </a:solidFill>
              </a:rPr>
              <a:t>Condensador</a:t>
            </a:r>
            <a:r>
              <a:rPr sz="3200" b="1" spc="-225" dirty="0">
                <a:solidFill>
                  <a:srgbClr val="0070C0"/>
                </a:solidFill>
              </a:rPr>
              <a:t> </a:t>
            </a:r>
            <a:r>
              <a:rPr sz="3200" b="1" spc="175" dirty="0">
                <a:solidFill>
                  <a:srgbClr val="0070C0"/>
                </a:solidFill>
              </a:rPr>
              <a:t>síncrono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465" y="538607"/>
            <a:ext cx="517080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90" dirty="0">
                <a:solidFill>
                  <a:srgbClr val="0070C0"/>
                </a:solidFill>
              </a:rPr>
              <a:t>Condensador</a:t>
            </a:r>
            <a:r>
              <a:rPr sz="3200" b="1" spc="-225" dirty="0">
                <a:solidFill>
                  <a:srgbClr val="0070C0"/>
                </a:solidFill>
              </a:rPr>
              <a:t> </a:t>
            </a:r>
            <a:r>
              <a:rPr sz="3200" b="1" spc="175" dirty="0">
                <a:solidFill>
                  <a:srgbClr val="0070C0"/>
                </a:solidFill>
              </a:rPr>
              <a:t>síncrono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143000"/>
            <a:ext cx="10820399" cy="4949432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99085" marR="62865" indent="-287020" algn="just">
              <a:lnSpc>
                <a:spcPts val="3360"/>
              </a:lnSpc>
              <a:spcBef>
                <a:spcPts val="370"/>
              </a:spcBef>
              <a:buSzPct val="140000"/>
              <a:buChar char="–"/>
              <a:tabLst>
                <a:tab pos="299720" algn="l"/>
              </a:tabLst>
            </a:pPr>
            <a:r>
              <a:rPr sz="2800" spc="20" dirty="0">
                <a:latin typeface="Tahoma"/>
                <a:cs typeface="Tahoma"/>
              </a:rPr>
              <a:t>Si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voltaje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sistema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disminuye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por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debajo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valor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especificado,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circuito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control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aumenta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excitación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campo.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Esto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hace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que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lang="es-ES" sz="2800" spc="65" dirty="0" smtClean="0">
                <a:latin typeface="Tahoma"/>
                <a:cs typeface="Tahoma"/>
              </a:rPr>
              <a:t>el</a:t>
            </a:r>
            <a:r>
              <a:rPr sz="2800" spc="-105" dirty="0" smtClean="0">
                <a:latin typeface="Tahoma"/>
                <a:cs typeface="Tahoma"/>
              </a:rPr>
              <a:t> </a:t>
            </a:r>
            <a:r>
              <a:rPr sz="2800" spc="90" dirty="0" err="1" smtClean="0">
                <a:latin typeface="Tahoma"/>
                <a:cs typeface="Tahoma"/>
              </a:rPr>
              <a:t>condensador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lang="es-ES" sz="2800" spc="1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síncrono,</a:t>
            </a:r>
            <a:r>
              <a:rPr lang="es-ES" sz="2800" b="1" spc="175" dirty="0" smtClean="0">
                <a:solidFill>
                  <a:srgbClr val="0070C0"/>
                </a:solidFill>
              </a:rPr>
              <a:t> </a:t>
            </a:r>
            <a:r>
              <a:rPr sz="2800" spc="85" dirty="0" smtClean="0">
                <a:latin typeface="Tahoma"/>
                <a:cs typeface="Tahoma"/>
              </a:rPr>
              <a:t>para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suministrar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Vars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sistema,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 err="1" smtClean="0">
                <a:latin typeface="Tahoma"/>
                <a:cs typeface="Tahoma"/>
              </a:rPr>
              <a:t>actua</a:t>
            </a:r>
            <a:r>
              <a:rPr sz="2800" spc="85" dirty="0" smtClean="0">
                <a:latin typeface="Tahoma"/>
                <a:cs typeface="Tahoma"/>
              </a:rPr>
              <a:t> </a:t>
            </a:r>
            <a:r>
              <a:rPr sz="2800" spc="-580" dirty="0" smtClean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como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condensador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generador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sobreexcitado</a:t>
            </a:r>
            <a:r>
              <a:rPr sz="2800" spc="70" dirty="0" smtClean="0">
                <a:latin typeface="Tahoma"/>
                <a:cs typeface="Tahoma"/>
              </a:rPr>
              <a:t>.</a:t>
            </a:r>
            <a:endParaRPr lang="es-ES" sz="2800" spc="70" dirty="0" smtClean="0">
              <a:latin typeface="Tahoma"/>
              <a:cs typeface="Tahoma"/>
            </a:endParaRPr>
          </a:p>
          <a:p>
            <a:pPr marL="299085" marR="62865" indent="-287020" algn="just">
              <a:lnSpc>
                <a:spcPts val="3360"/>
              </a:lnSpc>
              <a:spcBef>
                <a:spcPts val="370"/>
              </a:spcBef>
              <a:buSzPct val="140000"/>
              <a:buChar char="–"/>
              <a:tabLst>
                <a:tab pos="299720" algn="l"/>
              </a:tabLst>
            </a:pPr>
            <a:endParaRPr sz="2800" dirty="0">
              <a:latin typeface="Tahoma"/>
              <a:cs typeface="Tahoma"/>
            </a:endParaRPr>
          </a:p>
          <a:p>
            <a:pPr marL="299085" marR="5080" indent="-287020" algn="just">
              <a:lnSpc>
                <a:spcPts val="3360"/>
              </a:lnSpc>
              <a:spcBef>
                <a:spcPts val="670"/>
              </a:spcBef>
              <a:buSzPct val="140000"/>
              <a:buChar char="–"/>
              <a:tabLst>
                <a:tab pos="299720" algn="l"/>
              </a:tabLst>
            </a:pPr>
            <a:r>
              <a:rPr sz="2800" spc="20" dirty="0">
                <a:latin typeface="Tahoma"/>
                <a:cs typeface="Tahoma"/>
              </a:rPr>
              <a:t>Si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voltaje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sistema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aumenta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por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encima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valor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especificado,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circuito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control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disminuye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excitación </a:t>
            </a:r>
            <a:r>
              <a:rPr sz="2800" spc="-61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campo.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Esto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hace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que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 err="1" smtClean="0">
                <a:latin typeface="Tahoma"/>
                <a:cs typeface="Tahoma"/>
              </a:rPr>
              <a:t>condensador</a:t>
            </a:r>
            <a:r>
              <a:rPr sz="2800" spc="95" dirty="0" smtClean="0">
                <a:latin typeface="Tahoma"/>
                <a:cs typeface="Tahoma"/>
              </a:rPr>
              <a:t> </a:t>
            </a:r>
            <a:r>
              <a:rPr lang="es-ES" sz="2800" spc="1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síncrono,  </a:t>
            </a:r>
            <a:r>
              <a:rPr sz="2800" spc="90" dirty="0" smtClean="0">
                <a:latin typeface="Tahoma"/>
                <a:cs typeface="Tahoma"/>
              </a:rPr>
              <a:t>para </a:t>
            </a:r>
            <a:r>
              <a:rPr sz="2800" spc="95" dirty="0">
                <a:latin typeface="Tahoma"/>
                <a:cs typeface="Tahoma"/>
              </a:rPr>
              <a:t>absorber </a:t>
            </a:r>
            <a:r>
              <a:rPr sz="2800" spc="80" dirty="0">
                <a:latin typeface="Tahoma"/>
                <a:cs typeface="Tahoma"/>
              </a:rPr>
              <a:t>los </a:t>
            </a:r>
            <a:r>
              <a:rPr sz="2800" spc="25" dirty="0">
                <a:latin typeface="Tahoma"/>
                <a:cs typeface="Tahoma"/>
              </a:rPr>
              <a:t>VAR </a:t>
            </a:r>
            <a:r>
              <a:rPr sz="2800" spc="85" dirty="0">
                <a:latin typeface="Tahoma"/>
                <a:cs typeface="Tahoma"/>
              </a:rPr>
              <a:t>del </a:t>
            </a:r>
            <a:r>
              <a:rPr sz="2800" spc="60" dirty="0">
                <a:latin typeface="Tahoma"/>
                <a:cs typeface="Tahoma"/>
              </a:rPr>
              <a:t>sistema,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90" dirty="0" err="1" smtClean="0">
                <a:latin typeface="Tahoma"/>
                <a:cs typeface="Tahoma"/>
              </a:rPr>
              <a:t>actua</a:t>
            </a:r>
            <a:r>
              <a:rPr sz="2800" spc="-110" dirty="0" smtClean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como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reactor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generador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subexcitado.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6016" y="487807"/>
            <a:ext cx="33691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75" dirty="0">
                <a:solidFill>
                  <a:srgbClr val="0070C0"/>
                </a:solidFill>
              </a:rPr>
              <a:t>Pararrayos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219200"/>
            <a:ext cx="10896600" cy="5369034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55600" marR="438784" indent="-343535" algn="just">
              <a:lnSpc>
                <a:spcPct val="102899"/>
              </a:lnSpc>
              <a:spcBef>
                <a:spcPts val="25"/>
              </a:spcBef>
              <a:buSzPct val="128571"/>
              <a:buChar char="•"/>
              <a:tabLst>
                <a:tab pos="355600" algn="l"/>
                <a:tab pos="356235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pararrayos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equipos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de potencia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sobretensiones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derivar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sobretensión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tierra.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pararrayos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descargas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disruptivas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graves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38784" indent="-343535" algn="just">
              <a:lnSpc>
                <a:spcPct val="102899"/>
              </a:lnSpc>
              <a:spcBef>
                <a:spcPts val="25"/>
              </a:spcBef>
              <a:buSzPct val="128571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02699"/>
              </a:lnSpc>
              <a:spcBef>
                <a:spcPts val="550"/>
              </a:spcBef>
              <a:buSzPct val="128571"/>
              <a:buChar char="•"/>
              <a:tabLst>
                <a:tab pos="355600" algn="l"/>
                <a:tab pos="356235" algn="l"/>
              </a:tabLst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Pararrayos, </a:t>
            </a:r>
            <a:r>
              <a:rPr sz="2800" spc="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llamados</a:t>
            </a:r>
            <a:r>
              <a:rPr lang="es-ES"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pararrayos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9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</a:t>
            </a:r>
            <a:r>
              <a:rPr lang="es-ES"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producir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excesivo.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pararrayos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comienza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conducir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electricidad a </a:t>
            </a:r>
            <a:r>
              <a:rPr sz="2800" spc="-6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específico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encima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operación.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Luego,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pararrayos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convierte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abierto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sobrevoltaje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fluye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pararrayos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10584" y="1533525"/>
            <a:ext cx="5738495" cy="4095750"/>
            <a:chOff x="2386583" y="1533525"/>
            <a:chExt cx="5738495" cy="4095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6999" y="1533525"/>
              <a:ext cx="5457825" cy="40957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6583" y="2506980"/>
              <a:ext cx="1274064" cy="12496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29509" y="2530347"/>
              <a:ext cx="1075690" cy="1051560"/>
            </a:xfrm>
            <a:custGeom>
              <a:avLst/>
              <a:gdLst/>
              <a:ahLst/>
              <a:cxnLst/>
              <a:rect l="l" t="t" r="r" b="b"/>
              <a:pathLst>
                <a:path w="1075689" h="1051560">
                  <a:moveTo>
                    <a:pt x="968375" y="997965"/>
                  </a:moveTo>
                  <a:lnTo>
                    <a:pt x="961516" y="1002156"/>
                  </a:lnTo>
                  <a:lnTo>
                    <a:pt x="959865" y="1009014"/>
                  </a:lnTo>
                  <a:lnTo>
                    <a:pt x="958088" y="1015746"/>
                  </a:lnTo>
                  <a:lnTo>
                    <a:pt x="962278" y="1022603"/>
                  </a:lnTo>
                  <a:lnTo>
                    <a:pt x="969010" y="1024381"/>
                  </a:lnTo>
                  <a:lnTo>
                    <a:pt x="1075689" y="1051052"/>
                  </a:lnTo>
                  <a:lnTo>
                    <a:pt x="1073346" y="1042542"/>
                  </a:lnTo>
                  <a:lnTo>
                    <a:pt x="1048892" y="1042542"/>
                  </a:lnTo>
                  <a:lnTo>
                    <a:pt x="1015376" y="1009809"/>
                  </a:lnTo>
                  <a:lnTo>
                    <a:pt x="968375" y="997965"/>
                  </a:lnTo>
                  <a:close/>
                </a:path>
                <a:path w="1075689" h="1051560">
                  <a:moveTo>
                    <a:pt x="1015376" y="1009809"/>
                  </a:moveTo>
                  <a:lnTo>
                    <a:pt x="1048892" y="1042542"/>
                  </a:lnTo>
                  <a:lnTo>
                    <a:pt x="1054448" y="1036827"/>
                  </a:lnTo>
                  <a:lnTo>
                    <a:pt x="1045463" y="1036827"/>
                  </a:lnTo>
                  <a:lnTo>
                    <a:pt x="1039677" y="1015902"/>
                  </a:lnTo>
                  <a:lnTo>
                    <a:pt x="1015376" y="1009809"/>
                  </a:lnTo>
                  <a:close/>
                </a:path>
                <a:path w="1075689" h="1051560">
                  <a:moveTo>
                    <a:pt x="1037589" y="934338"/>
                  </a:moveTo>
                  <a:lnTo>
                    <a:pt x="1030859" y="936243"/>
                  </a:lnTo>
                  <a:lnTo>
                    <a:pt x="1024127" y="938022"/>
                  </a:lnTo>
                  <a:lnTo>
                    <a:pt x="1020190" y="945006"/>
                  </a:lnTo>
                  <a:lnTo>
                    <a:pt x="1021968" y="951864"/>
                  </a:lnTo>
                  <a:lnTo>
                    <a:pt x="1032947" y="991564"/>
                  </a:lnTo>
                  <a:lnTo>
                    <a:pt x="1066545" y="1024381"/>
                  </a:lnTo>
                  <a:lnTo>
                    <a:pt x="1048892" y="1042542"/>
                  </a:lnTo>
                  <a:lnTo>
                    <a:pt x="1073346" y="1042542"/>
                  </a:lnTo>
                  <a:lnTo>
                    <a:pt x="1046479" y="945006"/>
                  </a:lnTo>
                  <a:lnTo>
                    <a:pt x="1044575" y="938276"/>
                  </a:lnTo>
                  <a:lnTo>
                    <a:pt x="1037589" y="934338"/>
                  </a:lnTo>
                  <a:close/>
                </a:path>
                <a:path w="1075689" h="1051560">
                  <a:moveTo>
                    <a:pt x="1039677" y="1015902"/>
                  </a:moveTo>
                  <a:lnTo>
                    <a:pt x="1045463" y="1036827"/>
                  </a:lnTo>
                  <a:lnTo>
                    <a:pt x="1060830" y="1021206"/>
                  </a:lnTo>
                  <a:lnTo>
                    <a:pt x="1039677" y="1015902"/>
                  </a:lnTo>
                  <a:close/>
                </a:path>
                <a:path w="1075689" h="1051560">
                  <a:moveTo>
                    <a:pt x="1032947" y="991564"/>
                  </a:moveTo>
                  <a:lnTo>
                    <a:pt x="1039677" y="1015902"/>
                  </a:lnTo>
                  <a:lnTo>
                    <a:pt x="1060830" y="1021206"/>
                  </a:lnTo>
                  <a:lnTo>
                    <a:pt x="1045463" y="1036827"/>
                  </a:lnTo>
                  <a:lnTo>
                    <a:pt x="1054448" y="1036827"/>
                  </a:lnTo>
                  <a:lnTo>
                    <a:pt x="1066545" y="1024381"/>
                  </a:lnTo>
                  <a:lnTo>
                    <a:pt x="1032947" y="991564"/>
                  </a:lnTo>
                  <a:close/>
                </a:path>
                <a:path w="1075689" h="1051560">
                  <a:moveTo>
                    <a:pt x="17779" y="0"/>
                  </a:moveTo>
                  <a:lnTo>
                    <a:pt x="0" y="18161"/>
                  </a:lnTo>
                  <a:lnTo>
                    <a:pt x="1015376" y="1009809"/>
                  </a:lnTo>
                  <a:lnTo>
                    <a:pt x="1039677" y="1015902"/>
                  </a:lnTo>
                  <a:lnTo>
                    <a:pt x="1032947" y="991564"/>
                  </a:lnTo>
                  <a:lnTo>
                    <a:pt x="177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63570" y="2892171"/>
              <a:ext cx="918210" cy="918210"/>
            </a:xfrm>
            <a:custGeom>
              <a:avLst/>
              <a:gdLst/>
              <a:ahLst/>
              <a:cxnLst/>
              <a:rect l="l" t="t" r="r" b="b"/>
              <a:pathLst>
                <a:path w="918210" h="918210">
                  <a:moveTo>
                    <a:pt x="824483" y="883411"/>
                  </a:moveTo>
                  <a:lnTo>
                    <a:pt x="821944" y="884935"/>
                  </a:lnTo>
                  <a:lnTo>
                    <a:pt x="821182" y="887476"/>
                  </a:lnTo>
                  <a:lnTo>
                    <a:pt x="820546" y="890015"/>
                  </a:lnTo>
                  <a:lnTo>
                    <a:pt x="822070" y="892682"/>
                  </a:lnTo>
                  <a:lnTo>
                    <a:pt x="824611" y="893317"/>
                  </a:lnTo>
                  <a:lnTo>
                    <a:pt x="917829" y="917828"/>
                  </a:lnTo>
                  <a:lnTo>
                    <a:pt x="916960" y="914526"/>
                  </a:lnTo>
                  <a:lnTo>
                    <a:pt x="907795" y="914526"/>
                  </a:lnTo>
                  <a:lnTo>
                    <a:pt x="895296" y="902029"/>
                  </a:lnTo>
                  <a:lnTo>
                    <a:pt x="827024" y="884046"/>
                  </a:lnTo>
                  <a:lnTo>
                    <a:pt x="824483" y="883411"/>
                  </a:lnTo>
                  <a:close/>
                </a:path>
                <a:path w="918210" h="918210">
                  <a:moveTo>
                    <a:pt x="895296" y="902029"/>
                  </a:moveTo>
                  <a:lnTo>
                    <a:pt x="907795" y="914526"/>
                  </a:lnTo>
                  <a:lnTo>
                    <a:pt x="909955" y="912367"/>
                  </a:lnTo>
                  <a:lnTo>
                    <a:pt x="906526" y="912367"/>
                  </a:lnTo>
                  <a:lnTo>
                    <a:pt x="904437" y="904437"/>
                  </a:lnTo>
                  <a:lnTo>
                    <a:pt x="895296" y="902029"/>
                  </a:lnTo>
                  <a:close/>
                </a:path>
                <a:path w="918210" h="918210">
                  <a:moveTo>
                    <a:pt x="890016" y="820546"/>
                  </a:moveTo>
                  <a:lnTo>
                    <a:pt x="887476" y="821181"/>
                  </a:lnTo>
                  <a:lnTo>
                    <a:pt x="884936" y="821943"/>
                  </a:lnTo>
                  <a:lnTo>
                    <a:pt x="883412" y="824483"/>
                  </a:lnTo>
                  <a:lnTo>
                    <a:pt x="884046" y="827023"/>
                  </a:lnTo>
                  <a:lnTo>
                    <a:pt x="902029" y="895296"/>
                  </a:lnTo>
                  <a:lnTo>
                    <a:pt x="914527" y="907795"/>
                  </a:lnTo>
                  <a:lnTo>
                    <a:pt x="907795" y="914526"/>
                  </a:lnTo>
                  <a:lnTo>
                    <a:pt x="916960" y="914526"/>
                  </a:lnTo>
                  <a:lnTo>
                    <a:pt x="893286" y="824483"/>
                  </a:lnTo>
                  <a:lnTo>
                    <a:pt x="892682" y="822070"/>
                  </a:lnTo>
                  <a:lnTo>
                    <a:pt x="890016" y="820546"/>
                  </a:lnTo>
                  <a:close/>
                </a:path>
                <a:path w="918210" h="918210">
                  <a:moveTo>
                    <a:pt x="904437" y="904437"/>
                  </a:moveTo>
                  <a:lnTo>
                    <a:pt x="906526" y="912367"/>
                  </a:lnTo>
                  <a:lnTo>
                    <a:pt x="912368" y="906526"/>
                  </a:lnTo>
                  <a:lnTo>
                    <a:pt x="904437" y="904437"/>
                  </a:lnTo>
                  <a:close/>
                </a:path>
                <a:path w="918210" h="918210">
                  <a:moveTo>
                    <a:pt x="902029" y="895296"/>
                  </a:moveTo>
                  <a:lnTo>
                    <a:pt x="904437" y="904437"/>
                  </a:lnTo>
                  <a:lnTo>
                    <a:pt x="912368" y="906526"/>
                  </a:lnTo>
                  <a:lnTo>
                    <a:pt x="906526" y="912367"/>
                  </a:lnTo>
                  <a:lnTo>
                    <a:pt x="909955" y="912367"/>
                  </a:lnTo>
                  <a:lnTo>
                    <a:pt x="914527" y="907795"/>
                  </a:lnTo>
                  <a:lnTo>
                    <a:pt x="902029" y="895296"/>
                  </a:lnTo>
                  <a:close/>
                </a:path>
                <a:path w="918210" h="918210">
                  <a:moveTo>
                    <a:pt x="6858" y="0"/>
                  </a:moveTo>
                  <a:lnTo>
                    <a:pt x="0" y="6857"/>
                  </a:lnTo>
                  <a:lnTo>
                    <a:pt x="895296" y="902029"/>
                  </a:lnTo>
                  <a:lnTo>
                    <a:pt x="904437" y="904437"/>
                  </a:lnTo>
                  <a:lnTo>
                    <a:pt x="902029" y="895296"/>
                  </a:lnTo>
                  <a:lnTo>
                    <a:pt x="6858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905000" y="2373872"/>
            <a:ext cx="2057400" cy="305853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1440">
              <a:spcBef>
                <a:spcPts val="345"/>
              </a:spcBef>
            </a:pPr>
            <a:r>
              <a:rPr sz="1700" spc="70" dirty="0">
                <a:latin typeface="Tahoma"/>
                <a:cs typeface="Tahoma"/>
              </a:rPr>
              <a:t>Pararrayos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3946016" y="487807"/>
            <a:ext cx="33691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175" smtClean="0">
                <a:solidFill>
                  <a:srgbClr val="0070C0"/>
                </a:solidFill>
              </a:rPr>
              <a:t>Pararrayos</a:t>
            </a:r>
            <a:endParaRPr lang="es-ES" sz="32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598294"/>
            <a:ext cx="10820400" cy="25828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14300"/>
              </a:lnSpc>
              <a:spcBef>
                <a:spcPts val="100"/>
              </a:spcBef>
              <a:buSzPct val="114285"/>
              <a:buChar char="•"/>
              <a:tabLst>
                <a:tab pos="356235" algn="l"/>
              </a:tabLst>
            </a:pPr>
            <a:r>
              <a:rPr sz="2800" spc="185" dirty="0">
                <a:latin typeface="Tahoma"/>
                <a:cs typeface="Tahoma"/>
              </a:rPr>
              <a:t>Un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pararrayos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incluye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los</a:t>
            </a:r>
            <a:r>
              <a:rPr sz="2800" spc="-14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siguientes </a:t>
            </a:r>
            <a:r>
              <a:rPr sz="2800" spc="-860" dirty="0">
                <a:latin typeface="Tahoma"/>
                <a:cs typeface="Tahoma"/>
              </a:rPr>
              <a:t> </a:t>
            </a:r>
            <a:r>
              <a:rPr sz="2800" spc="90" dirty="0" err="1">
                <a:latin typeface="Tahoma"/>
                <a:cs typeface="Tahoma"/>
              </a:rPr>
              <a:t>elementos</a:t>
            </a:r>
            <a:r>
              <a:rPr sz="2800" spc="90" dirty="0" smtClean="0">
                <a:latin typeface="Tahoma"/>
                <a:cs typeface="Tahoma"/>
              </a:rPr>
              <a:t>:</a:t>
            </a:r>
            <a:endParaRPr lang="es-ES" sz="2800" spc="90" dirty="0" smtClean="0">
              <a:latin typeface="Tahoma"/>
              <a:cs typeface="Tahoma"/>
            </a:endParaRPr>
          </a:p>
          <a:p>
            <a:pPr marL="355600" marR="5080" indent="-343535" algn="just">
              <a:lnSpc>
                <a:spcPct val="114300"/>
              </a:lnSpc>
              <a:spcBef>
                <a:spcPts val="100"/>
              </a:spcBef>
              <a:buSzPct val="114285"/>
              <a:buChar char="•"/>
              <a:tabLst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spcBef>
                <a:spcPts val="765"/>
              </a:spcBef>
              <a:buSzPct val="207407"/>
              <a:buChar char="–"/>
              <a:tabLst>
                <a:tab pos="756920" algn="l"/>
              </a:tabLst>
            </a:pPr>
            <a:r>
              <a:rPr sz="2800" b="1" spc="60" dirty="0">
                <a:solidFill>
                  <a:srgbClr val="0070C0"/>
                </a:solidFill>
                <a:latin typeface="Tahoma"/>
                <a:cs typeface="Tahoma"/>
              </a:rPr>
              <a:t>entrehierro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675"/>
              </a:spcBef>
              <a:buSzPct val="140000"/>
              <a:buChar char="–"/>
              <a:tabLst>
                <a:tab pos="756920" algn="l"/>
              </a:tabLst>
            </a:pP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elementos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resistivos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670"/>
              </a:spcBef>
              <a:buSzPct val="107692"/>
              <a:buChar char="–"/>
              <a:tabLst>
                <a:tab pos="756920" algn="l"/>
              </a:tabLst>
            </a:pPr>
            <a:r>
              <a:rPr sz="2800" b="1" spc="114" dirty="0">
                <a:solidFill>
                  <a:srgbClr val="0070C0"/>
                </a:solidFill>
                <a:latin typeface="Tahoma"/>
                <a:cs typeface="Tahoma"/>
              </a:rPr>
              <a:t>conexión</a:t>
            </a:r>
            <a:r>
              <a:rPr sz="2800" b="1" spc="-16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a</a:t>
            </a:r>
            <a:r>
              <a:rPr sz="2800" b="1" spc="-15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tierra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3946016" y="487807"/>
            <a:ext cx="33691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75" dirty="0">
                <a:solidFill>
                  <a:srgbClr val="0070C0"/>
                </a:solidFill>
              </a:rPr>
              <a:t>Pararrayos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4575" y="2983891"/>
            <a:ext cx="6293342" cy="34712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800" y="1002469"/>
            <a:ext cx="10896600" cy="18004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9860" indent="-343535" algn="just">
              <a:spcBef>
                <a:spcPts val="100"/>
              </a:spcBef>
              <a:buSzPct val="162962"/>
              <a:buChar char="•"/>
              <a:tabLst>
                <a:tab pos="355600" algn="l"/>
                <a:tab pos="356235" algn="l"/>
              </a:tabLst>
            </a:pPr>
            <a:r>
              <a:rPr sz="2800" spc="15" dirty="0">
                <a:latin typeface="Tahoma"/>
                <a:cs typeface="Tahoma"/>
              </a:rPr>
              <a:t>El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espacio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aire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permite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que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una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sobretensión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alto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voltaje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salte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través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del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espacio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 </a:t>
            </a:r>
            <a:r>
              <a:rPr sz="2800" spc="-405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tierra.</a:t>
            </a: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spcBef>
                <a:spcPts val="535"/>
              </a:spcBef>
              <a:buSzPct val="157142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/>
                <a:cs typeface="Tahoma"/>
              </a:rPr>
              <a:t>Los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elementos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resistivos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permiten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el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flujo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corriente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alto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voltaje,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pero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evitan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el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flujo </a:t>
            </a:r>
            <a:r>
              <a:rPr sz="2800" spc="-42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corriente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al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voltaje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línea.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4406654" y="375366"/>
            <a:ext cx="33691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75" dirty="0">
                <a:solidFill>
                  <a:srgbClr val="0070C0"/>
                </a:solidFill>
              </a:rPr>
              <a:t>Pararrayos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6526" y="1619250"/>
            <a:ext cx="4410075" cy="48006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883152" y="2631948"/>
            <a:ext cx="4392295" cy="1430020"/>
            <a:chOff x="2359151" y="2631948"/>
            <a:chExt cx="4392295" cy="14300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9151" y="2631948"/>
              <a:ext cx="4392167" cy="14295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14599" y="2654808"/>
              <a:ext cx="4194810" cy="1259840"/>
            </a:xfrm>
            <a:custGeom>
              <a:avLst/>
              <a:gdLst/>
              <a:ahLst/>
              <a:cxnLst/>
              <a:rect l="l" t="t" r="r" b="b"/>
              <a:pathLst>
                <a:path w="4194809" h="1259839">
                  <a:moveTo>
                    <a:pt x="88518" y="1146302"/>
                  </a:moveTo>
                  <a:lnTo>
                    <a:pt x="80518" y="1146555"/>
                  </a:lnTo>
                  <a:lnTo>
                    <a:pt x="0" y="1231391"/>
                  </a:lnTo>
                  <a:lnTo>
                    <a:pt x="106680" y="1258061"/>
                  </a:lnTo>
                  <a:lnTo>
                    <a:pt x="113411" y="1259839"/>
                  </a:lnTo>
                  <a:lnTo>
                    <a:pt x="120395" y="1255648"/>
                  </a:lnTo>
                  <a:lnTo>
                    <a:pt x="122047" y="1248790"/>
                  </a:lnTo>
                  <a:lnTo>
                    <a:pt x="123698" y="1242059"/>
                  </a:lnTo>
                  <a:lnTo>
                    <a:pt x="120461" y="1236598"/>
                  </a:lnTo>
                  <a:lnTo>
                    <a:pt x="27686" y="1236598"/>
                  </a:lnTo>
                  <a:lnTo>
                    <a:pt x="20574" y="1212214"/>
                  </a:lnTo>
                  <a:lnTo>
                    <a:pt x="65740" y="1199075"/>
                  </a:lnTo>
                  <a:lnTo>
                    <a:pt x="98932" y="1164081"/>
                  </a:lnTo>
                  <a:lnTo>
                    <a:pt x="98679" y="1156080"/>
                  </a:lnTo>
                  <a:lnTo>
                    <a:pt x="93599" y="1151254"/>
                  </a:lnTo>
                  <a:lnTo>
                    <a:pt x="88518" y="1146302"/>
                  </a:lnTo>
                  <a:close/>
                </a:path>
                <a:path w="4194809" h="1259839">
                  <a:moveTo>
                    <a:pt x="65740" y="1199075"/>
                  </a:moveTo>
                  <a:lnTo>
                    <a:pt x="20574" y="1212214"/>
                  </a:lnTo>
                  <a:lnTo>
                    <a:pt x="27686" y="1236598"/>
                  </a:lnTo>
                  <a:lnTo>
                    <a:pt x="39472" y="1233169"/>
                  </a:lnTo>
                  <a:lnTo>
                    <a:pt x="33400" y="1233169"/>
                  </a:lnTo>
                  <a:lnTo>
                    <a:pt x="27177" y="1212087"/>
                  </a:lnTo>
                  <a:lnTo>
                    <a:pt x="53397" y="1212087"/>
                  </a:lnTo>
                  <a:lnTo>
                    <a:pt x="65740" y="1199075"/>
                  </a:lnTo>
                  <a:close/>
                </a:path>
                <a:path w="4194809" h="1259839">
                  <a:moveTo>
                    <a:pt x="72827" y="1223466"/>
                  </a:moveTo>
                  <a:lnTo>
                    <a:pt x="27686" y="1236598"/>
                  </a:lnTo>
                  <a:lnTo>
                    <a:pt x="120461" y="1236598"/>
                  </a:lnTo>
                  <a:lnTo>
                    <a:pt x="119633" y="1235202"/>
                  </a:lnTo>
                  <a:lnTo>
                    <a:pt x="112775" y="1233423"/>
                  </a:lnTo>
                  <a:lnTo>
                    <a:pt x="72827" y="1223466"/>
                  </a:lnTo>
                  <a:close/>
                </a:path>
                <a:path w="4194809" h="1259839">
                  <a:moveTo>
                    <a:pt x="27177" y="1212087"/>
                  </a:moveTo>
                  <a:lnTo>
                    <a:pt x="33400" y="1233169"/>
                  </a:lnTo>
                  <a:lnTo>
                    <a:pt x="48384" y="1217373"/>
                  </a:lnTo>
                  <a:lnTo>
                    <a:pt x="27177" y="1212087"/>
                  </a:lnTo>
                  <a:close/>
                </a:path>
                <a:path w="4194809" h="1259839">
                  <a:moveTo>
                    <a:pt x="48384" y="1217373"/>
                  </a:moveTo>
                  <a:lnTo>
                    <a:pt x="33400" y="1233169"/>
                  </a:lnTo>
                  <a:lnTo>
                    <a:pt x="39472" y="1233169"/>
                  </a:lnTo>
                  <a:lnTo>
                    <a:pt x="72827" y="1223466"/>
                  </a:lnTo>
                  <a:lnTo>
                    <a:pt x="48384" y="1217373"/>
                  </a:lnTo>
                  <a:close/>
                </a:path>
                <a:path w="4194809" h="1259839">
                  <a:moveTo>
                    <a:pt x="4187444" y="0"/>
                  </a:moveTo>
                  <a:lnTo>
                    <a:pt x="65740" y="1199075"/>
                  </a:lnTo>
                  <a:lnTo>
                    <a:pt x="48384" y="1217373"/>
                  </a:lnTo>
                  <a:lnTo>
                    <a:pt x="72827" y="1223466"/>
                  </a:lnTo>
                  <a:lnTo>
                    <a:pt x="4194556" y="24383"/>
                  </a:lnTo>
                  <a:lnTo>
                    <a:pt x="4187444" y="0"/>
                  </a:lnTo>
                  <a:close/>
                </a:path>
                <a:path w="4194809" h="1259839">
                  <a:moveTo>
                    <a:pt x="53397" y="1212087"/>
                  </a:moveTo>
                  <a:lnTo>
                    <a:pt x="27177" y="1212087"/>
                  </a:lnTo>
                  <a:lnTo>
                    <a:pt x="48384" y="1217373"/>
                  </a:lnTo>
                  <a:lnTo>
                    <a:pt x="53397" y="12120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29600" y="2438388"/>
            <a:ext cx="2057400" cy="305853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2075">
              <a:spcBef>
                <a:spcPts val="345"/>
              </a:spcBef>
            </a:pPr>
            <a:r>
              <a:rPr sz="1700" spc="70" dirty="0">
                <a:latin typeface="Tahoma"/>
                <a:cs typeface="Tahoma"/>
              </a:rPr>
              <a:t>Pararrayos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3946016" y="487807"/>
            <a:ext cx="33691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75" dirty="0">
                <a:solidFill>
                  <a:srgbClr val="0070C0"/>
                </a:solidFill>
              </a:rPr>
              <a:t>Pararrayos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676400"/>
            <a:ext cx="10820400" cy="3733800"/>
          </a:xfrm>
          <a:prstGeom prst="rect">
            <a:avLst/>
          </a:prstGeom>
        </p:spPr>
      </p:pic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3946016" y="487807"/>
            <a:ext cx="33691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75" dirty="0">
                <a:solidFill>
                  <a:srgbClr val="0070C0"/>
                </a:solidFill>
              </a:rPr>
              <a:t>Pararrayos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76700" y="304800"/>
            <a:ext cx="40385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00" dirty="0">
                <a:solidFill>
                  <a:srgbClr val="0070C0"/>
                </a:solidFill>
              </a:rPr>
              <a:t>Trampas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de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lang="es-ES" sz="3200" b="1" spc="100" dirty="0" smtClean="0">
                <a:solidFill>
                  <a:srgbClr val="0070C0"/>
                </a:solidFill>
              </a:rPr>
              <a:t>Ondas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799" y="844514"/>
            <a:ext cx="10820400" cy="5850961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55600" marR="443230" indent="-343535" algn="just">
              <a:spcBef>
                <a:spcPts val="145"/>
              </a:spcBef>
              <a:buSzPct val="168750"/>
              <a:buChar char="•"/>
              <a:tabLst>
                <a:tab pos="355600" algn="l"/>
                <a:tab pos="356235" algn="l"/>
              </a:tabLst>
            </a:pPr>
            <a:r>
              <a:rPr lang="es-ES"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lang="es-ES" sz="2800" b="1" i="1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trampa de ondas</a:t>
            </a:r>
            <a:r>
              <a:rPr sz="2800" b="1" i="1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ambién</a:t>
            </a:r>
            <a:r>
              <a:rPr sz="2800" spc="-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trampa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línea,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dispositivo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spcBef>
                <a:spcPts val="229"/>
              </a:spcBef>
              <a:buSzPct val="141176"/>
              <a:buChar char="–"/>
              <a:tabLst>
                <a:tab pos="756920" algn="l"/>
              </a:tabLst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buSzPct val="160000"/>
              <a:buChar char="–"/>
              <a:tabLst>
                <a:tab pos="756920" algn="l"/>
              </a:tabLst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despreciable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89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trampas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710"/>
              </a:spcBef>
              <a:buSzPct val="135000"/>
              <a:buChar char="•"/>
              <a:tabLst>
                <a:tab pos="355600" algn="l"/>
                <a:tab pos="356235" algn="l"/>
              </a:tabLst>
            </a:pP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comunicación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fluya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subestación.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trampas 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ondas,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portadores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interferir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portadores 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conectadas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bus.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comprometería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integridad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protección.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Discutimos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detalle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sz="2800" b="1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8: </a:t>
            </a:r>
            <a:r>
              <a:rPr sz="2800" b="1" i="1" spc="-6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z="2800" b="1" i="1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588045"/>
            <a:ext cx="10820400" cy="336008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5080" indent="-343535" algn="just">
              <a:lnSpc>
                <a:spcPct val="132400"/>
              </a:lnSpc>
              <a:spcBef>
                <a:spcPts val="125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detrás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portadora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sz="2800" b="1" i="1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8:</a:t>
            </a:r>
            <a:r>
              <a:rPr sz="2800" b="1" i="1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z="2800" b="1" i="1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examinamos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cómo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envía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bloqueo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disparos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tales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fallas.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portador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cortocircuito,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ocurrir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falso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4076700" y="304800"/>
            <a:ext cx="40385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00" dirty="0">
                <a:solidFill>
                  <a:srgbClr val="0070C0"/>
                </a:solidFill>
              </a:rPr>
              <a:t>Trampas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de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lang="es-ES" sz="3200" b="1" spc="100" dirty="0" smtClean="0">
                <a:solidFill>
                  <a:srgbClr val="0070C0"/>
                </a:solidFill>
              </a:rPr>
              <a:t>Ondas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0" y="1976502"/>
            <a:ext cx="5638800" cy="3662299"/>
          </a:xfrm>
          <a:prstGeom prst="rect">
            <a:avLst/>
          </a:prstGeom>
        </p:spPr>
      </p:pic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4114800" y="685800"/>
            <a:ext cx="40385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00" dirty="0">
                <a:solidFill>
                  <a:srgbClr val="0070C0"/>
                </a:solidFill>
              </a:rPr>
              <a:t>Trampas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de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lang="es-ES" sz="3200" b="1" spc="100" dirty="0" smtClean="0">
                <a:solidFill>
                  <a:srgbClr val="0070C0"/>
                </a:solidFill>
              </a:rPr>
              <a:t>Ondas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20541" y="655122"/>
            <a:ext cx="667702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95" dirty="0">
                <a:solidFill>
                  <a:srgbClr val="0070C0"/>
                </a:solidFill>
              </a:rPr>
              <a:t>Casa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20" dirty="0">
                <a:solidFill>
                  <a:srgbClr val="0070C0"/>
                </a:solidFill>
              </a:rPr>
              <a:t>control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90" dirty="0">
                <a:solidFill>
                  <a:srgbClr val="0070C0"/>
                </a:solidFill>
              </a:rPr>
              <a:t>la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subestación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853" y="1295400"/>
            <a:ext cx="10820400" cy="54227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3535" algn="just">
              <a:lnSpc>
                <a:spcPct val="100099"/>
              </a:lnSpc>
              <a:spcBef>
                <a:spcPts val="90"/>
              </a:spcBef>
              <a:buSzPct val="128571"/>
              <a:buChar char="•"/>
              <a:tabLst>
                <a:tab pos="355600" algn="l"/>
                <a:tab pos="356235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leer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Sección</a:t>
            </a:r>
            <a:r>
              <a:rPr sz="2800" b="1" i="1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5-1:</a:t>
            </a:r>
            <a:r>
              <a:rPr sz="2800" b="1" i="1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Propósito</a:t>
            </a:r>
            <a:r>
              <a:rPr sz="2800" b="1" i="1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 </a:t>
            </a:r>
            <a:r>
              <a:rPr sz="2800"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Subestaciones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edificio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alberga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comunicaciones</a:t>
            </a:r>
            <a:r>
              <a:rPr sz="2800" spc="-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equipos.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edificio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casa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</a:t>
            </a:r>
            <a:r>
              <a:rPr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7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00099"/>
              </a:lnSpc>
              <a:spcBef>
                <a:spcPts val="90"/>
              </a:spcBef>
              <a:buSzPct val="128571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4925" indent="-343535" algn="just">
              <a:lnSpc>
                <a:spcPct val="108000"/>
              </a:lnSpc>
              <a:spcBef>
                <a:spcPts val="530"/>
              </a:spcBef>
              <a:buSzPct val="135000"/>
              <a:buChar char="•"/>
              <a:tabLst>
                <a:tab pos="355600" algn="l"/>
                <a:tab pos="356235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medidores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 reciben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información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de potencia</a:t>
            </a:r>
            <a:r>
              <a:rPr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cableado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subterráneo.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información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recibida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lvl="1" indent="-457200" algn="just">
              <a:spcBef>
                <a:spcPts val="155"/>
              </a:spcBef>
              <a:buSzPct val="177777"/>
              <a:buFont typeface="Wingdings" panose="05000000000000000000" pitchFamily="2" charset="2"/>
              <a:buChar char="ü"/>
              <a:tabLst>
                <a:tab pos="756920" algn="l"/>
              </a:tabLst>
            </a:pPr>
            <a:r>
              <a:rPr lang="es-ES" sz="2800" b="1" spc="5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b="1" spc="-7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7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TC</a:t>
            </a:r>
          </a:p>
          <a:p>
            <a:pPr marL="926465" lvl="1" indent="-457200" algn="just">
              <a:buSzPct val="150000"/>
              <a:buFont typeface="Wingdings" panose="05000000000000000000" pitchFamily="2" charset="2"/>
              <a:buChar char="ü"/>
              <a:tabLst>
                <a:tab pos="756920" algn="l"/>
              </a:tabLst>
            </a:pPr>
            <a:r>
              <a:rPr lang="es-ES" sz="2800" b="1" spc="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</a:t>
            </a:r>
            <a:r>
              <a:rPr sz="2800" b="1" spc="4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oltajes</a:t>
            </a:r>
            <a:r>
              <a:rPr sz="2800" b="1" spc="-12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12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2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TP</a:t>
            </a:r>
            <a:endParaRPr sz="28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lvl="1" indent="-457200" algn="just">
              <a:buSzPct val="218181"/>
              <a:buFont typeface="Wingdings" panose="05000000000000000000" pitchFamily="2" charset="2"/>
              <a:buChar char="ü"/>
              <a:tabLst>
                <a:tab pos="756920" algn="l"/>
              </a:tabLst>
            </a:pPr>
            <a:r>
              <a:rPr lang="es-ES" sz="2800" b="1" spc="45" dirty="0" smtClean="0">
                <a:solidFill>
                  <a:srgbClr val="0070C0"/>
                </a:solidFill>
                <a:latin typeface="Tahoma"/>
                <a:cs typeface="Tahoma"/>
              </a:rPr>
              <a:t>E</a:t>
            </a:r>
            <a:r>
              <a:rPr sz="2800" b="1" spc="45" dirty="0" err="1" smtClean="0">
                <a:solidFill>
                  <a:srgbClr val="0070C0"/>
                </a:solidFill>
                <a:latin typeface="Tahoma"/>
                <a:cs typeface="Tahoma"/>
              </a:rPr>
              <a:t>stados</a:t>
            </a:r>
            <a:r>
              <a:rPr sz="2800" b="1" spc="-7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45" dirty="0" err="1">
                <a:solidFill>
                  <a:srgbClr val="0070C0"/>
                </a:solidFill>
                <a:latin typeface="Tahoma"/>
                <a:cs typeface="Tahoma"/>
              </a:rPr>
              <a:t>los</a:t>
            </a:r>
            <a:r>
              <a:rPr sz="2800" b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0" dirty="0" err="1" smtClean="0">
                <a:solidFill>
                  <a:srgbClr val="0070C0"/>
                </a:solidFill>
                <a:latin typeface="Tahoma"/>
                <a:cs typeface="Tahoma"/>
              </a:rPr>
              <a:t>interruptores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1580431"/>
            <a:ext cx="10668000" cy="25425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52400"/>
              </a:lnSpc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80" dirty="0">
                <a:latin typeface="Tahoma"/>
                <a:cs typeface="Tahoma"/>
              </a:rPr>
              <a:t>Los </a:t>
            </a:r>
            <a:r>
              <a:rPr sz="2800" spc="75" dirty="0">
                <a:latin typeface="Tahoma"/>
                <a:cs typeface="Tahoma"/>
              </a:rPr>
              <a:t>relés </a:t>
            </a:r>
            <a:r>
              <a:rPr sz="2800" spc="100" dirty="0">
                <a:latin typeface="Tahoma"/>
                <a:cs typeface="Tahoma"/>
              </a:rPr>
              <a:t>de </a:t>
            </a:r>
            <a:r>
              <a:rPr sz="2800" spc="75" dirty="0">
                <a:latin typeface="Tahoma"/>
                <a:cs typeface="Tahoma"/>
              </a:rPr>
              <a:t>protección, </a:t>
            </a:r>
            <a:r>
              <a:rPr sz="2800" spc="70" dirty="0">
                <a:latin typeface="Tahoma"/>
                <a:cs typeface="Tahoma"/>
              </a:rPr>
              <a:t>el </a:t>
            </a:r>
            <a:r>
              <a:rPr sz="2800" spc="90" dirty="0">
                <a:latin typeface="Tahoma"/>
                <a:cs typeface="Tahoma"/>
              </a:rPr>
              <a:t>control </a:t>
            </a:r>
            <a:r>
              <a:rPr sz="2800" spc="100" dirty="0">
                <a:latin typeface="Tahoma"/>
                <a:cs typeface="Tahoma"/>
              </a:rPr>
              <a:t>de </a:t>
            </a:r>
            <a:r>
              <a:rPr sz="2800" spc="75" dirty="0">
                <a:latin typeface="Tahoma"/>
                <a:cs typeface="Tahoma"/>
              </a:rPr>
              <a:t>supervisión, </a:t>
            </a:r>
            <a:r>
              <a:rPr sz="2800" spc="85" dirty="0">
                <a:latin typeface="Tahoma"/>
                <a:cs typeface="Tahoma"/>
              </a:rPr>
              <a:t>los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controladores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lógicos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programables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y/o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los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interruptores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control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manual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envían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señales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control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los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equipos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alimentación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subestación.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2820541" y="655122"/>
            <a:ext cx="667702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95" dirty="0">
                <a:solidFill>
                  <a:srgbClr val="0070C0"/>
                </a:solidFill>
              </a:rPr>
              <a:t>Casa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20" dirty="0">
                <a:solidFill>
                  <a:srgbClr val="0070C0"/>
                </a:solidFill>
              </a:rPr>
              <a:t>control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90" dirty="0">
                <a:solidFill>
                  <a:srgbClr val="0070C0"/>
                </a:solidFill>
              </a:rPr>
              <a:t>la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subestación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99267" y="685800"/>
            <a:ext cx="370560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14" dirty="0">
                <a:solidFill>
                  <a:srgbClr val="0070C0"/>
                </a:solidFill>
              </a:rPr>
              <a:t>Paneles</a:t>
            </a:r>
            <a:r>
              <a:rPr sz="2800" b="1" spc="-180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75" dirty="0">
                <a:solidFill>
                  <a:srgbClr val="0070C0"/>
                </a:solidFill>
              </a:rPr>
              <a:t> </a:t>
            </a:r>
            <a:r>
              <a:rPr sz="2800" b="1" spc="120" dirty="0">
                <a:solidFill>
                  <a:srgbClr val="0070C0"/>
                </a:solidFill>
              </a:rPr>
              <a:t>control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773555"/>
            <a:ext cx="10744200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8421"/>
              <a:buChar char="•"/>
              <a:tabLst>
                <a:tab pos="356235" algn="l"/>
              </a:tabLst>
            </a:pPr>
            <a:r>
              <a:rPr sz="2800" spc="75" dirty="0">
                <a:latin typeface="Tahoma"/>
                <a:cs typeface="Tahoma"/>
              </a:rPr>
              <a:t>Los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servicios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públicos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montan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equipo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casa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control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0" dirty="0" err="1" smtClean="0">
                <a:latin typeface="Tahoma"/>
                <a:cs typeface="Tahoma"/>
              </a:rPr>
              <a:t>en</a:t>
            </a:r>
            <a:r>
              <a:rPr lang="es-ES" sz="2800" spc="90" dirty="0" smtClean="0">
                <a:latin typeface="Tahoma"/>
                <a:cs typeface="Tahoma"/>
              </a:rPr>
              <a:t> </a:t>
            </a:r>
            <a:r>
              <a:rPr sz="2800" spc="80" dirty="0" err="1" smtClean="0">
                <a:latin typeface="Tahoma"/>
                <a:cs typeface="Tahoma"/>
              </a:rPr>
              <a:t>paneles</a:t>
            </a:r>
            <a:r>
              <a:rPr sz="2800" spc="-100" dirty="0" smtClean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verticales.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tapas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frontales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los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relés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protección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los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contadores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son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visibles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través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panel.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Esto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proporciona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una </a:t>
            </a:r>
            <a:r>
              <a:rPr sz="2800" spc="100" dirty="0">
                <a:latin typeface="Tahoma"/>
                <a:cs typeface="Tahoma"/>
              </a:rPr>
              <a:t>forma </a:t>
            </a:r>
            <a:r>
              <a:rPr sz="2800" spc="85" dirty="0">
                <a:latin typeface="Tahoma"/>
                <a:cs typeface="Tahoma"/>
              </a:rPr>
              <a:t>para </a:t>
            </a:r>
            <a:r>
              <a:rPr sz="2800" spc="100" dirty="0">
                <a:latin typeface="Tahoma"/>
                <a:cs typeface="Tahoma"/>
              </a:rPr>
              <a:t>que </a:t>
            </a:r>
            <a:r>
              <a:rPr sz="2800" spc="75" dirty="0" err="1">
                <a:latin typeface="Tahoma"/>
                <a:cs typeface="Tahoma"/>
              </a:rPr>
              <a:t>los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lang="es-ES" sz="2800" spc="90" dirty="0" smtClean="0">
                <a:latin typeface="Tahoma"/>
                <a:cs typeface="Tahoma"/>
              </a:rPr>
              <a:t>actuador</a:t>
            </a:r>
            <a:r>
              <a:rPr sz="2800" spc="90" dirty="0" err="1" smtClean="0">
                <a:latin typeface="Tahoma"/>
                <a:cs typeface="Tahoma"/>
              </a:rPr>
              <a:t>es</a:t>
            </a:r>
            <a:r>
              <a:rPr sz="2800" spc="90" dirty="0" smtClean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75" dirty="0">
                <a:latin typeface="Tahoma"/>
                <a:cs typeface="Tahoma"/>
              </a:rPr>
              <a:t>subestaciones </a:t>
            </a:r>
            <a:r>
              <a:rPr sz="2800" spc="95" dirty="0">
                <a:latin typeface="Tahoma"/>
                <a:cs typeface="Tahoma"/>
              </a:rPr>
              <a:t>obtengan </a:t>
            </a:r>
            <a:r>
              <a:rPr sz="2800" spc="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objetivos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retransmisión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lean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medidores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fácilmente.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acceso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cableado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cada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dispositivo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se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encuentra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detrás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panel.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41870" y="874430"/>
            <a:ext cx="10820400" cy="5960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94005" indent="-343535" algn="just"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20" dirty="0">
                <a:latin typeface="Tahoma"/>
                <a:cs typeface="Tahoma"/>
              </a:rPr>
              <a:t>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panel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control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transformador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generalmente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incluye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los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siguientes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elementos:</a:t>
            </a:r>
            <a:endParaRPr sz="2800" dirty="0">
              <a:latin typeface="Tahoma"/>
              <a:cs typeface="Tahoma"/>
            </a:endParaRPr>
          </a:p>
          <a:p>
            <a:pPr marL="756285" lvl="1" indent="-287020" algn="just">
              <a:spcBef>
                <a:spcPts val="540"/>
              </a:spcBef>
              <a:buSzPct val="136842"/>
              <a:buChar char="–"/>
              <a:tabLst>
                <a:tab pos="756920" algn="l"/>
              </a:tabLst>
            </a:pPr>
            <a:r>
              <a:rPr sz="2800" b="1" spc="50" dirty="0">
                <a:solidFill>
                  <a:srgbClr val="0070C0"/>
                </a:solidFill>
                <a:latin typeface="Tahoma"/>
                <a:cs typeface="Tahoma"/>
              </a:rPr>
              <a:t>Relés</a:t>
            </a:r>
            <a:r>
              <a:rPr sz="2800" b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1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protección.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marR="415925" lvl="1" indent="-287020" algn="just">
              <a:spcBef>
                <a:spcPts val="665"/>
              </a:spcBef>
              <a:buSzPct val="136842"/>
              <a:buChar char="–"/>
              <a:tabLst>
                <a:tab pos="756920" algn="l"/>
              </a:tabLst>
            </a:pPr>
            <a:r>
              <a:rPr sz="2800" b="1" spc="105" dirty="0">
                <a:solidFill>
                  <a:srgbClr val="0070C0"/>
                </a:solidFill>
                <a:latin typeface="Tahoma"/>
                <a:cs typeface="Tahoma"/>
              </a:rPr>
              <a:t>Medidores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que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5" dirty="0" err="1" smtClean="0">
                <a:solidFill>
                  <a:srgbClr val="0070C0"/>
                </a:solidFill>
                <a:latin typeface="Tahoma"/>
                <a:cs typeface="Tahoma"/>
              </a:rPr>
              <a:t>muestr</a:t>
            </a:r>
            <a:r>
              <a:rPr lang="es-ES" sz="2800" b="1" spc="95" dirty="0" smtClean="0">
                <a:solidFill>
                  <a:srgbClr val="0070C0"/>
                </a:solidFill>
                <a:latin typeface="Tahoma"/>
                <a:cs typeface="Tahoma"/>
              </a:rPr>
              <a:t>e</a:t>
            </a:r>
            <a:r>
              <a:rPr sz="2800" b="1" spc="95" dirty="0" smtClean="0">
                <a:solidFill>
                  <a:srgbClr val="0070C0"/>
                </a:solidFill>
                <a:latin typeface="Tahoma"/>
                <a:cs typeface="Tahoma"/>
              </a:rPr>
              <a:t>an</a:t>
            </a:r>
            <a:r>
              <a:rPr sz="2800" b="1" spc="-10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0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corriente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lado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alto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20" dirty="0">
                <a:solidFill>
                  <a:srgbClr val="0070C0"/>
                </a:solidFill>
                <a:latin typeface="Tahoma"/>
                <a:cs typeface="Tahoma"/>
              </a:rPr>
              <a:t>y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0" dirty="0" err="1" smtClean="0">
                <a:solidFill>
                  <a:srgbClr val="0070C0"/>
                </a:solidFill>
                <a:latin typeface="Tahoma"/>
                <a:cs typeface="Tahoma"/>
              </a:rPr>
              <a:t>baj</a:t>
            </a:r>
            <a:r>
              <a:rPr lang="es-ES" sz="2800" b="1" spc="60" dirty="0" smtClean="0">
                <a:solidFill>
                  <a:srgbClr val="0070C0"/>
                </a:solidFill>
                <a:latin typeface="Tahoma"/>
                <a:cs typeface="Tahoma"/>
              </a:rPr>
              <a:t>a,</a:t>
            </a:r>
            <a:r>
              <a:rPr sz="2800" b="1" spc="-10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20" dirty="0">
                <a:solidFill>
                  <a:srgbClr val="0070C0"/>
                </a:solidFill>
                <a:latin typeface="Tahoma"/>
                <a:cs typeface="Tahoma"/>
              </a:rPr>
              <a:t>y </a:t>
            </a:r>
            <a:r>
              <a:rPr sz="2800" b="1" spc="-5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 err="1">
                <a:solidFill>
                  <a:srgbClr val="0070C0"/>
                </a:solidFill>
                <a:latin typeface="Tahoma"/>
                <a:cs typeface="Tahoma"/>
              </a:rPr>
              <a:t>otras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2800" b="1" spc="75" dirty="0" smtClean="0">
                <a:solidFill>
                  <a:srgbClr val="0070C0"/>
                </a:solidFill>
                <a:latin typeface="Tahoma"/>
                <a:cs typeface="Tahoma"/>
              </a:rPr>
              <a:t>magnitudes</a:t>
            </a:r>
            <a:r>
              <a:rPr sz="2800" b="1" spc="-10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transformador.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265"/>
              </a:spcBef>
              <a:buSzPct val="173333"/>
              <a:buChar char="–"/>
              <a:tabLst>
                <a:tab pos="756920" algn="l"/>
              </a:tabLst>
            </a:pPr>
            <a:r>
              <a:rPr sz="2800" b="1" spc="60" dirty="0">
                <a:solidFill>
                  <a:srgbClr val="0070C0"/>
                </a:solidFill>
                <a:latin typeface="Tahoma"/>
                <a:cs typeface="Tahoma"/>
              </a:rPr>
              <a:t>Interruptores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control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que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operan</a:t>
            </a:r>
            <a:r>
              <a:rPr sz="2800" b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cambiadores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tomas</a:t>
            </a:r>
            <a:r>
              <a:rPr sz="2800" b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40" dirty="0">
                <a:solidFill>
                  <a:srgbClr val="0070C0"/>
                </a:solidFill>
                <a:latin typeface="Tahoma"/>
                <a:cs typeface="Tahoma"/>
              </a:rPr>
              <a:t>carga.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marR="5080" lvl="1" indent="-287020" algn="just">
              <a:spcBef>
                <a:spcPts val="670"/>
              </a:spcBef>
              <a:buSzPct val="144444"/>
              <a:buChar char="–"/>
              <a:tabLst>
                <a:tab pos="756920" algn="l"/>
              </a:tabLst>
            </a:pP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Anunciadores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 alarma </a:t>
            </a:r>
            <a:r>
              <a:rPr sz="2800" b="1" spc="95" dirty="0">
                <a:solidFill>
                  <a:srgbClr val="0070C0"/>
                </a:solidFill>
                <a:latin typeface="Tahoma"/>
                <a:cs typeface="Tahoma"/>
              </a:rPr>
              <a:t>que </a:t>
            </a: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proporcionan </a:t>
            </a:r>
            <a:r>
              <a:rPr sz="2800" b="1" spc="65" dirty="0">
                <a:solidFill>
                  <a:srgbClr val="0070C0"/>
                </a:solidFill>
                <a:latin typeface="Tahoma"/>
                <a:cs typeface="Tahoma"/>
              </a:rPr>
              <a:t>advertencias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 </a:t>
            </a: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condiciones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anormales,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5" dirty="0">
                <a:solidFill>
                  <a:srgbClr val="0070C0"/>
                </a:solidFill>
                <a:latin typeface="Tahoma"/>
                <a:cs typeface="Tahoma"/>
              </a:rPr>
              <a:t>como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sobrecarga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transformador,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5" dirty="0">
                <a:solidFill>
                  <a:srgbClr val="0070C0"/>
                </a:solidFill>
                <a:latin typeface="Tahoma"/>
                <a:cs typeface="Tahoma"/>
              </a:rPr>
              <a:t>alta </a:t>
            </a:r>
            <a:r>
              <a:rPr sz="2800" b="1" spc="-54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temperatura</a:t>
            </a:r>
            <a:r>
              <a:rPr sz="28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10" dirty="0">
                <a:solidFill>
                  <a:srgbClr val="0070C0"/>
                </a:solidFill>
                <a:latin typeface="Tahoma"/>
                <a:cs typeface="Tahoma"/>
              </a:rPr>
              <a:t>o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55" dirty="0">
                <a:solidFill>
                  <a:srgbClr val="0070C0"/>
                </a:solidFill>
                <a:latin typeface="Tahoma"/>
                <a:cs typeface="Tahoma"/>
              </a:rPr>
              <a:t>alta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presión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40" dirty="0">
                <a:solidFill>
                  <a:srgbClr val="0070C0"/>
                </a:solidFill>
                <a:latin typeface="Tahoma"/>
                <a:cs typeface="Tahoma"/>
              </a:rPr>
              <a:t>gas.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algn="just">
              <a:spcBef>
                <a:spcPts val="540"/>
              </a:spcBef>
            </a:pPr>
            <a:r>
              <a:rPr sz="2800" spc="15" dirty="0">
                <a:latin typeface="Tahoma"/>
                <a:cs typeface="Tahoma"/>
              </a:rPr>
              <a:t>(Los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sistemas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comunicaciones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 err="1">
                <a:latin typeface="Tahoma"/>
                <a:cs typeface="Tahoma"/>
              </a:rPr>
              <a:t>envían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 err="1" smtClean="0">
                <a:latin typeface="Tahoma"/>
                <a:cs typeface="Tahoma"/>
              </a:rPr>
              <a:t>estas</a:t>
            </a:r>
            <a:r>
              <a:rPr lang="es-ES" sz="2800" spc="55" dirty="0" smtClean="0">
                <a:latin typeface="Tahoma"/>
                <a:cs typeface="Tahoma"/>
              </a:rPr>
              <a:t> </a:t>
            </a:r>
            <a:r>
              <a:rPr sz="2800" spc="65" dirty="0" err="1" smtClean="0">
                <a:latin typeface="Tahoma"/>
                <a:cs typeface="Tahoma"/>
              </a:rPr>
              <a:t>indicaciones</a:t>
            </a:r>
            <a:r>
              <a:rPr sz="2800" spc="-95" dirty="0" smtClean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alarma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centros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control).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4299267" y="304800"/>
            <a:ext cx="370560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2800" b="1" kern="0" spc="114" dirty="0" smtClean="0">
                <a:solidFill>
                  <a:srgbClr val="0070C0"/>
                </a:solidFill>
              </a:rPr>
              <a:t>Paneles</a:t>
            </a:r>
            <a:r>
              <a:rPr lang="es-ES" sz="2800" b="1" kern="0" spc="-180" dirty="0" smtClean="0">
                <a:solidFill>
                  <a:srgbClr val="0070C0"/>
                </a:solidFill>
              </a:rPr>
              <a:t> </a:t>
            </a:r>
            <a:r>
              <a:rPr lang="es-ES" sz="2800" b="1" kern="0" spc="135" dirty="0" smtClean="0">
                <a:solidFill>
                  <a:srgbClr val="0070C0"/>
                </a:solidFill>
              </a:rPr>
              <a:t>de</a:t>
            </a:r>
            <a:r>
              <a:rPr lang="es-ES" sz="2800" b="1" kern="0" spc="-175" dirty="0" smtClean="0">
                <a:solidFill>
                  <a:srgbClr val="0070C0"/>
                </a:solidFill>
              </a:rPr>
              <a:t> </a:t>
            </a:r>
            <a:r>
              <a:rPr lang="es-ES" sz="2800" b="1" kern="0" spc="120" dirty="0" smtClean="0">
                <a:solidFill>
                  <a:srgbClr val="0070C0"/>
                </a:solidFill>
              </a:rPr>
              <a:t>control</a:t>
            </a:r>
            <a:endParaRPr lang="es-ES" sz="28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6200" y="2131688"/>
            <a:ext cx="4486275" cy="4038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54226" y="678307"/>
            <a:ext cx="837755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55" dirty="0">
                <a:solidFill>
                  <a:srgbClr val="0070C0"/>
                </a:solidFill>
              </a:rPr>
              <a:t>Mitad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30" dirty="0">
                <a:solidFill>
                  <a:srgbClr val="0070C0"/>
                </a:solidFill>
              </a:rPr>
              <a:t>superior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del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panel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30" dirty="0">
                <a:solidFill>
                  <a:srgbClr val="0070C0"/>
                </a:solidFill>
              </a:rPr>
              <a:t>de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</a:rPr>
              <a:t>relés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del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transformador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1" y="1524001"/>
            <a:ext cx="3819525" cy="5076825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object 4"/>
          <p:cNvSpPr txBox="1">
            <a:spLocks/>
          </p:cNvSpPr>
          <p:nvPr/>
        </p:nvSpPr>
        <p:spPr>
          <a:xfrm>
            <a:off x="1752600" y="526292"/>
            <a:ext cx="837755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155" dirty="0" smtClean="0">
                <a:solidFill>
                  <a:srgbClr val="0070C0"/>
                </a:solidFill>
              </a:rPr>
              <a:t>Mitad</a:t>
            </a:r>
            <a:r>
              <a:rPr lang="es-ES" sz="3200" b="1" kern="0" spc="-150" dirty="0" smtClean="0">
                <a:solidFill>
                  <a:srgbClr val="0070C0"/>
                </a:solidFill>
              </a:rPr>
              <a:t> </a:t>
            </a:r>
            <a:r>
              <a:rPr lang="es-ES" sz="3200" b="1" kern="0" spc="130" dirty="0" smtClean="0">
                <a:solidFill>
                  <a:srgbClr val="0070C0"/>
                </a:solidFill>
              </a:rPr>
              <a:t>inferior</a:t>
            </a:r>
            <a:r>
              <a:rPr lang="es-ES" sz="3200" b="1" kern="0" spc="-145" dirty="0" smtClean="0">
                <a:solidFill>
                  <a:srgbClr val="0070C0"/>
                </a:solidFill>
              </a:rPr>
              <a:t> </a:t>
            </a:r>
            <a:r>
              <a:rPr lang="es-ES" sz="3200" b="1" kern="0" spc="114" dirty="0" smtClean="0">
                <a:solidFill>
                  <a:srgbClr val="0070C0"/>
                </a:solidFill>
              </a:rPr>
              <a:t>del</a:t>
            </a:r>
            <a:r>
              <a:rPr lang="es-ES" sz="3200" b="1" kern="0" spc="-150" dirty="0" smtClean="0">
                <a:solidFill>
                  <a:srgbClr val="0070C0"/>
                </a:solidFill>
              </a:rPr>
              <a:t> </a:t>
            </a:r>
            <a:r>
              <a:rPr lang="es-ES" sz="3200" b="1" kern="0" spc="120" dirty="0" smtClean="0">
                <a:solidFill>
                  <a:srgbClr val="0070C0"/>
                </a:solidFill>
              </a:rPr>
              <a:t>panel</a:t>
            </a:r>
            <a:r>
              <a:rPr lang="es-ES" sz="3200" b="1" kern="0" spc="-145" dirty="0" smtClean="0">
                <a:solidFill>
                  <a:srgbClr val="0070C0"/>
                </a:solidFill>
              </a:rPr>
              <a:t> </a:t>
            </a:r>
            <a:r>
              <a:rPr lang="es-ES" sz="3200" b="1" kern="0" spc="130" dirty="0" smtClean="0">
                <a:solidFill>
                  <a:srgbClr val="0070C0"/>
                </a:solidFill>
              </a:rPr>
              <a:t>de</a:t>
            </a:r>
            <a:r>
              <a:rPr lang="es-ES" sz="3200" b="1" kern="0" spc="-150" dirty="0" smtClean="0">
                <a:solidFill>
                  <a:srgbClr val="0070C0"/>
                </a:solidFill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</a:rPr>
              <a:t>relés</a:t>
            </a:r>
            <a:r>
              <a:rPr lang="es-ES" sz="3200" b="1" kern="0" spc="-145" dirty="0" smtClean="0">
                <a:solidFill>
                  <a:srgbClr val="0070C0"/>
                </a:solidFill>
              </a:rPr>
              <a:t> </a:t>
            </a:r>
            <a:r>
              <a:rPr lang="es-ES" sz="3200" b="1" kern="0" spc="114" dirty="0" smtClean="0">
                <a:solidFill>
                  <a:srgbClr val="0070C0"/>
                </a:solidFill>
              </a:rPr>
              <a:t>del</a:t>
            </a:r>
            <a:r>
              <a:rPr lang="es-ES" sz="3200" b="1" kern="0" spc="-150" dirty="0" smtClean="0">
                <a:solidFill>
                  <a:srgbClr val="0070C0"/>
                </a:solidFill>
              </a:rPr>
              <a:t> </a:t>
            </a:r>
            <a:r>
              <a:rPr lang="es-ES" sz="3200" b="1" kern="0" spc="135" dirty="0" smtClean="0">
                <a:solidFill>
                  <a:srgbClr val="0070C0"/>
                </a:solidFill>
              </a:rPr>
              <a:t>transformador</a:t>
            </a:r>
            <a:endParaRPr lang="es-ES" sz="32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9300" y="1495425"/>
            <a:ext cx="7848600" cy="4495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75586" y="457200"/>
            <a:ext cx="7941157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0" b="1" spc="150" dirty="0">
                <a:solidFill>
                  <a:srgbClr val="0070C0"/>
                </a:solidFill>
              </a:rPr>
              <a:t>Panel</a:t>
            </a:r>
            <a:r>
              <a:rPr sz="3500" b="1" spc="-185" dirty="0">
                <a:solidFill>
                  <a:srgbClr val="0070C0"/>
                </a:solidFill>
              </a:rPr>
              <a:t> </a:t>
            </a:r>
            <a:r>
              <a:rPr sz="3500" b="1" spc="170" dirty="0">
                <a:solidFill>
                  <a:srgbClr val="0070C0"/>
                </a:solidFill>
              </a:rPr>
              <a:t>de</a:t>
            </a:r>
            <a:r>
              <a:rPr sz="3500" b="1" spc="-185" dirty="0">
                <a:solidFill>
                  <a:srgbClr val="0070C0"/>
                </a:solidFill>
              </a:rPr>
              <a:t> </a:t>
            </a:r>
            <a:r>
              <a:rPr sz="3500" b="1" spc="130" dirty="0">
                <a:solidFill>
                  <a:srgbClr val="0070C0"/>
                </a:solidFill>
              </a:rPr>
              <a:t>relés</a:t>
            </a:r>
            <a:r>
              <a:rPr sz="3500" b="1" spc="-180" dirty="0">
                <a:solidFill>
                  <a:srgbClr val="0070C0"/>
                </a:solidFill>
              </a:rPr>
              <a:t> </a:t>
            </a:r>
            <a:r>
              <a:rPr sz="3500" b="1" spc="40" dirty="0">
                <a:solidFill>
                  <a:srgbClr val="0070C0"/>
                </a:solidFill>
              </a:rPr>
              <a:t>y</a:t>
            </a:r>
            <a:r>
              <a:rPr sz="3500" b="1" spc="-185" dirty="0">
                <a:solidFill>
                  <a:srgbClr val="0070C0"/>
                </a:solidFill>
              </a:rPr>
              <a:t> </a:t>
            </a:r>
            <a:r>
              <a:rPr sz="3500" b="1" spc="165" dirty="0">
                <a:solidFill>
                  <a:srgbClr val="0070C0"/>
                </a:solidFill>
              </a:rPr>
              <a:t>transformadores</a:t>
            </a:r>
            <a:endParaRPr sz="35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2339" y="481635"/>
            <a:ext cx="8020406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114" dirty="0">
                <a:solidFill>
                  <a:srgbClr val="0070C0"/>
                </a:solidFill>
              </a:rPr>
              <a:t>Panel</a:t>
            </a:r>
            <a:r>
              <a:rPr sz="2700" b="1" spc="-15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45" dirty="0">
                <a:solidFill>
                  <a:srgbClr val="0070C0"/>
                </a:solidFill>
              </a:rPr>
              <a:t> </a:t>
            </a:r>
            <a:r>
              <a:rPr sz="2700" b="1" spc="120" dirty="0">
                <a:solidFill>
                  <a:srgbClr val="0070C0"/>
                </a:solidFill>
              </a:rPr>
              <a:t>control</a:t>
            </a:r>
            <a:r>
              <a:rPr sz="2700" b="1" spc="-145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45" dirty="0">
                <a:solidFill>
                  <a:srgbClr val="0070C0"/>
                </a:solidFill>
              </a:rPr>
              <a:t> </a:t>
            </a:r>
            <a:r>
              <a:rPr sz="2700" b="1" spc="85" dirty="0">
                <a:solidFill>
                  <a:srgbClr val="0070C0"/>
                </a:solidFill>
              </a:rPr>
              <a:t>la</a:t>
            </a:r>
            <a:r>
              <a:rPr sz="2700" b="1" spc="-145" dirty="0">
                <a:solidFill>
                  <a:srgbClr val="0070C0"/>
                </a:solidFill>
              </a:rPr>
              <a:t> </a:t>
            </a:r>
            <a:r>
              <a:rPr sz="2700" b="1" spc="100" dirty="0">
                <a:solidFill>
                  <a:srgbClr val="0070C0"/>
                </a:solidFill>
              </a:rPr>
              <a:t>línea</a:t>
            </a:r>
            <a:r>
              <a:rPr sz="2700" b="1" spc="-150" dirty="0">
                <a:solidFill>
                  <a:srgbClr val="0070C0"/>
                </a:solidFill>
              </a:rPr>
              <a:t> </a:t>
            </a:r>
            <a:r>
              <a:rPr sz="2700" b="1" spc="130" dirty="0">
                <a:solidFill>
                  <a:srgbClr val="0070C0"/>
                </a:solidFill>
              </a:rPr>
              <a:t>de</a:t>
            </a:r>
            <a:r>
              <a:rPr sz="2700" b="1" spc="-145" dirty="0">
                <a:solidFill>
                  <a:srgbClr val="0070C0"/>
                </a:solidFill>
              </a:rPr>
              <a:t> </a:t>
            </a:r>
            <a:r>
              <a:rPr sz="2700" b="1" spc="125" dirty="0">
                <a:solidFill>
                  <a:srgbClr val="0070C0"/>
                </a:solidFill>
              </a:rPr>
              <a:t>transmisión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2342" y="1066800"/>
            <a:ext cx="10820400" cy="5478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400" spc="120" dirty="0">
                <a:latin typeface="Tahoma"/>
                <a:cs typeface="Tahoma"/>
              </a:rPr>
              <a:t>Un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panel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de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control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de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línea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de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transmisión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generalmente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incluye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los </a:t>
            </a:r>
            <a:r>
              <a:rPr sz="2400" spc="-55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siguientes</a:t>
            </a:r>
            <a:r>
              <a:rPr sz="2400" spc="-100" dirty="0">
                <a:latin typeface="Tahoma"/>
                <a:cs typeface="Tahoma"/>
              </a:rPr>
              <a:t> </a:t>
            </a:r>
            <a:r>
              <a:rPr sz="2400" spc="60" dirty="0" err="1">
                <a:latin typeface="Tahoma"/>
                <a:cs typeface="Tahoma"/>
              </a:rPr>
              <a:t>elementos</a:t>
            </a:r>
            <a:r>
              <a:rPr sz="2400" spc="60" dirty="0" smtClean="0">
                <a:latin typeface="Tahoma"/>
                <a:cs typeface="Tahoma"/>
              </a:rPr>
              <a:t>:</a:t>
            </a:r>
            <a:endParaRPr lang="es-ES" sz="2400" spc="60" dirty="0" smtClean="0">
              <a:latin typeface="Tahoma"/>
              <a:cs typeface="Tahoma"/>
            </a:endParaRPr>
          </a:p>
          <a:p>
            <a:pPr marL="355600" marR="5080" indent="-343535" algn="just"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endParaRPr sz="2400" dirty="0">
              <a:latin typeface="Tahoma"/>
              <a:cs typeface="Tahoma"/>
            </a:endParaRPr>
          </a:p>
          <a:p>
            <a:pPr marL="756285" marR="1873885" lvl="1" indent="-287020" algn="just">
              <a:spcBef>
                <a:spcPts val="750"/>
              </a:spcBef>
              <a:buSzPct val="150000"/>
              <a:buChar char="–"/>
              <a:tabLst>
                <a:tab pos="756920" algn="l"/>
              </a:tabLst>
            </a:pPr>
            <a:r>
              <a:rPr sz="2400" i="1" spc="70" dirty="0">
                <a:solidFill>
                  <a:srgbClr val="0070C0"/>
                </a:solidFill>
                <a:latin typeface="Tahoma"/>
                <a:cs typeface="Tahoma"/>
              </a:rPr>
              <a:t>interruptores</a:t>
            </a:r>
            <a:r>
              <a:rPr sz="2400" i="1" spc="-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0" dirty="0">
                <a:solidFill>
                  <a:srgbClr val="0070C0"/>
                </a:solidFill>
                <a:latin typeface="Tahoma"/>
                <a:cs typeface="Tahoma"/>
              </a:rPr>
              <a:t>control</a:t>
            </a:r>
            <a:r>
              <a:rPr sz="2400" i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5" dirty="0">
                <a:solidFill>
                  <a:srgbClr val="0070C0"/>
                </a:solidFill>
                <a:latin typeface="Tahoma"/>
                <a:cs typeface="Tahoma"/>
              </a:rPr>
              <a:t>que</a:t>
            </a:r>
            <a:r>
              <a:rPr sz="2400" i="1" spc="-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 err="1" smtClean="0">
                <a:solidFill>
                  <a:srgbClr val="0070C0"/>
                </a:solidFill>
                <a:latin typeface="Tahoma"/>
                <a:cs typeface="Tahoma"/>
              </a:rPr>
              <a:t>operan</a:t>
            </a:r>
            <a:r>
              <a:rPr lang="es-ES" sz="2400" i="1" spc="8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 err="1" smtClean="0">
                <a:solidFill>
                  <a:srgbClr val="0070C0"/>
                </a:solidFill>
                <a:latin typeface="Tahoma"/>
                <a:cs typeface="Tahoma"/>
              </a:rPr>
              <a:t>manualmente</a:t>
            </a:r>
            <a:r>
              <a:rPr sz="2400" i="1" spc="-8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5" dirty="0">
                <a:solidFill>
                  <a:srgbClr val="0070C0"/>
                </a:solidFill>
                <a:latin typeface="Tahoma"/>
                <a:cs typeface="Tahoma"/>
              </a:rPr>
              <a:t>los </a:t>
            </a:r>
            <a:r>
              <a:rPr sz="2400" i="1" spc="-48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0" dirty="0" err="1">
                <a:solidFill>
                  <a:srgbClr val="0070C0"/>
                </a:solidFill>
                <a:latin typeface="Tahoma"/>
                <a:cs typeface="Tahoma"/>
              </a:rPr>
              <a:t>interruptores</a:t>
            </a:r>
            <a:r>
              <a:rPr sz="2400" i="1" spc="-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5" dirty="0" err="1" smtClean="0">
                <a:solidFill>
                  <a:srgbClr val="0070C0"/>
                </a:solidFill>
                <a:latin typeface="Tahoma"/>
                <a:cs typeface="Tahoma"/>
              </a:rPr>
              <a:t>asociados</a:t>
            </a:r>
            <a:r>
              <a:rPr sz="2400" i="1" spc="-9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5" dirty="0">
                <a:solidFill>
                  <a:srgbClr val="0070C0"/>
                </a:solidFill>
                <a:latin typeface="Tahoma"/>
                <a:cs typeface="Tahoma"/>
              </a:rPr>
              <a:t>con</a:t>
            </a:r>
            <a:r>
              <a:rPr sz="2400" i="1" spc="-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400" i="1" spc="-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línea</a:t>
            </a:r>
            <a:endParaRPr sz="2400" i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25"/>
              </a:spcBef>
              <a:buSzPct val="160000"/>
              <a:buChar char="–"/>
              <a:tabLst>
                <a:tab pos="756920" algn="l"/>
              </a:tabLst>
            </a:pPr>
            <a:r>
              <a:rPr sz="2400" i="1" spc="70" dirty="0">
                <a:solidFill>
                  <a:srgbClr val="0070C0"/>
                </a:solidFill>
                <a:latin typeface="Tahoma"/>
                <a:cs typeface="Tahoma"/>
              </a:rPr>
              <a:t>lámparas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estado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>
                <a:solidFill>
                  <a:srgbClr val="0070C0"/>
                </a:solidFill>
                <a:latin typeface="Tahoma"/>
                <a:cs typeface="Tahoma"/>
              </a:rPr>
              <a:t>que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indican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el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estado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0" dirty="0" err="1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lang="es-ES" sz="2400" i="1" spc="7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5" dirty="0" err="1" smtClean="0">
                <a:solidFill>
                  <a:srgbClr val="0070C0"/>
                </a:solidFill>
                <a:latin typeface="Tahoma"/>
                <a:cs typeface="Tahoma"/>
              </a:rPr>
              <a:t>lámparas</a:t>
            </a:r>
            <a:r>
              <a:rPr sz="2400" i="1" spc="-6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estado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5" dirty="0">
                <a:solidFill>
                  <a:srgbClr val="0070C0"/>
                </a:solidFill>
                <a:latin typeface="Tahoma"/>
                <a:cs typeface="Tahoma"/>
              </a:rPr>
              <a:t>que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indican</a:t>
            </a:r>
            <a:r>
              <a:rPr sz="2400" i="1" spc="-6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40" dirty="0">
                <a:solidFill>
                  <a:srgbClr val="0070C0"/>
                </a:solidFill>
                <a:latin typeface="Tahoma"/>
                <a:cs typeface="Tahoma"/>
              </a:rPr>
              <a:t>el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estado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40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400" i="1" spc="-6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5" dirty="0">
                <a:solidFill>
                  <a:srgbClr val="0070C0"/>
                </a:solidFill>
                <a:latin typeface="Tahoma"/>
                <a:cs typeface="Tahoma"/>
              </a:rPr>
              <a:t>bobina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disparo</a:t>
            </a:r>
            <a:r>
              <a:rPr sz="24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400" i="1" spc="-6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5" dirty="0" err="1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endParaRPr sz="2400" i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229"/>
              </a:spcBef>
              <a:buSzPct val="126315"/>
              <a:buChar char="–"/>
              <a:tabLst>
                <a:tab pos="756920" algn="l"/>
              </a:tabLst>
            </a:pPr>
            <a:r>
              <a:rPr sz="2400" i="1" spc="90" dirty="0">
                <a:solidFill>
                  <a:srgbClr val="0070C0"/>
                </a:solidFill>
                <a:latin typeface="Tahoma"/>
                <a:cs typeface="Tahoma"/>
              </a:rPr>
              <a:t>lámparas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9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>
                <a:solidFill>
                  <a:srgbClr val="0070C0"/>
                </a:solidFill>
                <a:latin typeface="Tahoma"/>
                <a:cs typeface="Tahoma"/>
              </a:rPr>
              <a:t>estado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100" dirty="0">
                <a:solidFill>
                  <a:srgbClr val="0070C0"/>
                </a:solidFill>
                <a:latin typeface="Tahoma"/>
                <a:cs typeface="Tahoma"/>
              </a:rPr>
              <a:t>que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>
                <a:solidFill>
                  <a:srgbClr val="0070C0"/>
                </a:solidFill>
                <a:latin typeface="Tahoma"/>
                <a:cs typeface="Tahoma"/>
              </a:rPr>
              <a:t>indican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5" dirty="0">
                <a:solidFill>
                  <a:srgbClr val="0070C0"/>
                </a:solidFill>
                <a:latin typeface="Tahoma"/>
                <a:cs typeface="Tahoma"/>
              </a:rPr>
              <a:t>si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0" dirty="0">
                <a:solidFill>
                  <a:srgbClr val="0070C0"/>
                </a:solidFill>
                <a:latin typeface="Tahoma"/>
                <a:cs typeface="Tahoma"/>
              </a:rPr>
              <a:t>línea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está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>
                <a:solidFill>
                  <a:srgbClr val="0070C0"/>
                </a:solidFill>
                <a:latin typeface="Tahoma"/>
                <a:cs typeface="Tahoma"/>
              </a:rPr>
              <a:t>energizada</a:t>
            </a:r>
            <a:endParaRPr sz="2400" i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lvl="1" indent="-287020" algn="just">
              <a:spcBef>
                <a:spcPts val="5"/>
              </a:spcBef>
              <a:buSzPct val="160000"/>
              <a:buChar char="–"/>
              <a:tabLst>
                <a:tab pos="756920" algn="l"/>
              </a:tabLst>
            </a:pPr>
            <a:r>
              <a:rPr sz="2400" i="1" spc="75" dirty="0">
                <a:solidFill>
                  <a:srgbClr val="0070C0"/>
                </a:solidFill>
                <a:latin typeface="Tahoma"/>
                <a:cs typeface="Tahoma"/>
              </a:rPr>
              <a:t>medidores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>
                <a:solidFill>
                  <a:srgbClr val="0070C0"/>
                </a:solidFill>
                <a:latin typeface="Tahoma"/>
                <a:cs typeface="Tahoma"/>
              </a:rPr>
              <a:t>que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indican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el</a:t>
            </a:r>
            <a:r>
              <a:rPr sz="2400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35" dirty="0">
                <a:solidFill>
                  <a:srgbClr val="0070C0"/>
                </a:solidFill>
                <a:latin typeface="Tahoma"/>
                <a:cs typeface="Tahoma"/>
              </a:rPr>
              <a:t>voltaje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45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400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35" dirty="0">
                <a:solidFill>
                  <a:srgbClr val="0070C0"/>
                </a:solidFill>
                <a:latin typeface="Tahoma"/>
                <a:cs typeface="Tahoma"/>
              </a:rPr>
              <a:t>línea,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45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corriente</a:t>
            </a:r>
            <a:r>
              <a:rPr sz="2400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15" dirty="0">
                <a:solidFill>
                  <a:srgbClr val="0070C0"/>
                </a:solidFill>
                <a:latin typeface="Tahoma"/>
                <a:cs typeface="Tahoma"/>
              </a:rPr>
              <a:t>y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el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45" dirty="0">
                <a:solidFill>
                  <a:srgbClr val="0070C0"/>
                </a:solidFill>
                <a:latin typeface="Tahoma"/>
                <a:cs typeface="Tahoma"/>
              </a:rPr>
              <a:t>flujo</a:t>
            </a:r>
            <a:r>
              <a:rPr sz="2400" i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5" dirty="0">
                <a:solidFill>
                  <a:srgbClr val="0070C0"/>
                </a:solidFill>
                <a:latin typeface="Tahoma"/>
                <a:cs typeface="Tahoma"/>
              </a:rPr>
              <a:t>energía</a:t>
            </a:r>
            <a:endParaRPr sz="2400" i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marR="1142365" lvl="1" indent="-287020" algn="just">
              <a:spcBef>
                <a:spcPts val="560"/>
              </a:spcBef>
              <a:buSzPct val="126315"/>
              <a:buChar char="–"/>
              <a:tabLst>
                <a:tab pos="756920" algn="l"/>
              </a:tabLst>
            </a:pPr>
            <a:r>
              <a:rPr sz="2400" i="1" spc="85" dirty="0">
                <a:solidFill>
                  <a:srgbClr val="0070C0"/>
                </a:solidFill>
                <a:latin typeface="Tahoma"/>
                <a:cs typeface="Tahoma"/>
              </a:rPr>
              <a:t>transmisores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20" dirty="0">
                <a:solidFill>
                  <a:srgbClr val="0070C0"/>
                </a:solidFill>
                <a:latin typeface="Tahoma"/>
                <a:cs typeface="Tahoma"/>
              </a:rPr>
              <a:t>y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5" dirty="0">
                <a:solidFill>
                  <a:srgbClr val="0070C0"/>
                </a:solidFill>
                <a:latin typeface="Tahoma"/>
                <a:cs typeface="Tahoma"/>
              </a:rPr>
              <a:t>receptores</a:t>
            </a:r>
            <a:r>
              <a:rPr sz="2400" i="1" spc="-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9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5" dirty="0">
                <a:solidFill>
                  <a:srgbClr val="0070C0"/>
                </a:solidFill>
                <a:latin typeface="Tahoma"/>
                <a:cs typeface="Tahoma"/>
              </a:rPr>
              <a:t>comunicación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5" dirty="0">
                <a:solidFill>
                  <a:srgbClr val="0070C0"/>
                </a:solidFill>
                <a:latin typeface="Tahoma"/>
                <a:cs typeface="Tahoma"/>
              </a:rPr>
              <a:t>para</a:t>
            </a:r>
            <a:r>
              <a:rPr sz="2400" i="1" spc="-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5" dirty="0">
                <a:solidFill>
                  <a:srgbClr val="0070C0"/>
                </a:solidFill>
                <a:latin typeface="Tahoma"/>
                <a:cs typeface="Tahoma"/>
              </a:rPr>
              <a:t>los </a:t>
            </a:r>
            <a:r>
              <a:rPr sz="2400" i="1" spc="-5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5" dirty="0">
                <a:solidFill>
                  <a:srgbClr val="0070C0"/>
                </a:solidFill>
                <a:latin typeface="Tahoma"/>
                <a:cs typeface="Tahoma"/>
              </a:rPr>
              <a:t>sistemas</a:t>
            </a:r>
            <a:r>
              <a:rPr sz="2400" i="1" spc="-10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9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>
                <a:solidFill>
                  <a:srgbClr val="0070C0"/>
                </a:solidFill>
                <a:latin typeface="Tahoma"/>
                <a:cs typeface="Tahoma"/>
              </a:rPr>
              <a:t>protección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5" dirty="0">
                <a:solidFill>
                  <a:srgbClr val="0070C0"/>
                </a:solidFill>
                <a:latin typeface="Tahoma"/>
                <a:cs typeface="Tahoma"/>
              </a:rPr>
              <a:t>asociados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5" dirty="0">
                <a:solidFill>
                  <a:srgbClr val="0070C0"/>
                </a:solidFill>
                <a:latin typeface="Tahoma"/>
                <a:cs typeface="Tahoma"/>
              </a:rPr>
              <a:t>a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la</a:t>
            </a:r>
            <a:r>
              <a:rPr sz="2400" i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0" dirty="0">
                <a:solidFill>
                  <a:srgbClr val="0070C0"/>
                </a:solidFill>
                <a:latin typeface="Tahoma"/>
                <a:cs typeface="Tahoma"/>
              </a:rPr>
              <a:t>línea</a:t>
            </a:r>
            <a:endParaRPr sz="2400" i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756285" marR="488950" lvl="1" indent="-287020" algn="just">
              <a:spcBef>
                <a:spcPts val="585"/>
              </a:spcBef>
              <a:buSzPct val="126315"/>
              <a:buChar char="–"/>
              <a:tabLst>
                <a:tab pos="756920" algn="l"/>
              </a:tabLst>
            </a:pPr>
            <a:r>
              <a:rPr sz="2400" i="1" spc="85" dirty="0">
                <a:solidFill>
                  <a:srgbClr val="0070C0"/>
                </a:solidFill>
                <a:latin typeface="Tahoma"/>
                <a:cs typeface="Tahoma"/>
              </a:rPr>
              <a:t>anunciadores </a:t>
            </a:r>
            <a:r>
              <a:rPr sz="2400" i="1" spc="90" dirty="0">
                <a:solidFill>
                  <a:srgbClr val="0070C0"/>
                </a:solidFill>
                <a:latin typeface="Tahoma"/>
                <a:cs typeface="Tahoma"/>
              </a:rPr>
              <a:t>de alarma </a:t>
            </a:r>
            <a:r>
              <a:rPr sz="2400" i="1" spc="100" dirty="0">
                <a:solidFill>
                  <a:srgbClr val="0070C0"/>
                </a:solidFill>
                <a:latin typeface="Tahoma"/>
                <a:cs typeface="Tahoma"/>
              </a:rPr>
              <a:t>que </a:t>
            </a:r>
            <a:r>
              <a:rPr sz="2400" i="1" spc="80" dirty="0">
                <a:solidFill>
                  <a:srgbClr val="0070C0"/>
                </a:solidFill>
                <a:latin typeface="Tahoma"/>
                <a:cs typeface="Tahoma"/>
              </a:rPr>
              <a:t>indican condiciones </a:t>
            </a:r>
            <a:r>
              <a:rPr sz="2400" i="1" spc="8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75" dirty="0">
                <a:solidFill>
                  <a:srgbClr val="0070C0"/>
                </a:solidFill>
                <a:latin typeface="Tahoma"/>
                <a:cs typeface="Tahoma"/>
              </a:rPr>
              <a:t>anormales,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110" dirty="0">
                <a:solidFill>
                  <a:srgbClr val="0070C0"/>
                </a:solidFill>
                <a:latin typeface="Tahoma"/>
                <a:cs typeface="Tahoma"/>
              </a:rPr>
              <a:t>como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60" dirty="0">
                <a:solidFill>
                  <a:srgbClr val="0070C0"/>
                </a:solidFill>
                <a:latin typeface="Tahoma"/>
                <a:cs typeface="Tahoma"/>
              </a:rPr>
              <a:t>bajo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45" dirty="0">
                <a:solidFill>
                  <a:srgbClr val="0070C0"/>
                </a:solidFill>
                <a:latin typeface="Tahoma"/>
                <a:cs typeface="Tahoma"/>
              </a:rPr>
              <a:t>voltaje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114" dirty="0">
                <a:solidFill>
                  <a:srgbClr val="0070C0"/>
                </a:solidFill>
                <a:latin typeface="Tahoma"/>
                <a:cs typeface="Tahoma"/>
              </a:rPr>
              <a:t>o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50" dirty="0">
                <a:solidFill>
                  <a:srgbClr val="0070C0"/>
                </a:solidFill>
                <a:latin typeface="Tahoma"/>
                <a:cs typeface="Tahoma"/>
              </a:rPr>
              <a:t>baja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90" dirty="0">
                <a:solidFill>
                  <a:srgbClr val="0070C0"/>
                </a:solidFill>
                <a:latin typeface="Tahoma"/>
                <a:cs typeface="Tahoma"/>
              </a:rPr>
              <a:t>presión</a:t>
            </a:r>
            <a:r>
              <a:rPr sz="2400" i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400" i="1" spc="80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400" i="1" spc="-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2400" i="1" spc="80" dirty="0" smtClean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endParaRPr sz="2400" i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01" y="1600200"/>
            <a:ext cx="3074035" cy="4953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29889" y="665607"/>
            <a:ext cx="743036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20" dirty="0">
                <a:solidFill>
                  <a:srgbClr val="0070C0"/>
                </a:solidFill>
              </a:rPr>
              <a:t>Panel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relés</a:t>
            </a:r>
            <a:r>
              <a:rPr sz="2800" b="1" spc="-150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línea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50" dirty="0">
                <a:solidFill>
                  <a:srgbClr val="0070C0"/>
                </a:solidFill>
              </a:rPr>
              <a:t> </a:t>
            </a:r>
            <a:r>
              <a:rPr sz="2800" b="1" spc="130" dirty="0">
                <a:solidFill>
                  <a:srgbClr val="0070C0"/>
                </a:solidFill>
              </a:rPr>
              <a:t>transmisión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24641" y="248731"/>
            <a:ext cx="380657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225" dirty="0" err="1" smtClean="0">
                <a:solidFill>
                  <a:srgbClr val="0070C0"/>
                </a:solidFill>
              </a:rPr>
              <a:t>Otro</a:t>
            </a:r>
            <a:r>
              <a:rPr lang="es-ES" sz="3200" b="1" spc="225" dirty="0" smtClean="0">
                <a:solidFill>
                  <a:srgbClr val="0070C0"/>
                </a:solidFill>
              </a:rPr>
              <a:t>s</a:t>
            </a:r>
            <a:r>
              <a:rPr sz="3200" b="1" spc="-290" dirty="0" smtClean="0">
                <a:solidFill>
                  <a:srgbClr val="0070C0"/>
                </a:solidFill>
              </a:rPr>
              <a:t> </a:t>
            </a:r>
            <a:r>
              <a:rPr sz="3200" b="1" spc="215" dirty="0" err="1" smtClean="0">
                <a:solidFill>
                  <a:srgbClr val="0070C0"/>
                </a:solidFill>
              </a:rPr>
              <a:t>equipo</a:t>
            </a:r>
            <a:r>
              <a:rPr lang="es-ES" sz="3200" b="1" spc="215" dirty="0" smtClean="0">
                <a:solidFill>
                  <a:srgbClr val="0070C0"/>
                </a:solidFill>
              </a:rPr>
              <a:t>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726" y="990600"/>
            <a:ext cx="10820400" cy="527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537335" indent="-343535" algn="just">
              <a:lnSpc>
                <a:spcPct val="109100"/>
              </a:lnSpc>
              <a:spcBef>
                <a:spcPts val="10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Además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encuentra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6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paneles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control, </a:t>
            </a: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casetas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contienen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1729105" lvl="1" indent="-287020" algn="just">
              <a:lnSpc>
                <a:spcPts val="2500"/>
              </a:lnSpc>
              <a:spcBef>
                <a:spcPts val="775"/>
              </a:spcBef>
              <a:buSzPct val="152941"/>
              <a:buChar char="–"/>
              <a:tabLst>
                <a:tab pos="756920" algn="l"/>
              </a:tabLst>
            </a:pPr>
            <a:r>
              <a:rPr sz="2800" b="1" spc="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baterías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estaciones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2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cargadores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baterías</a:t>
            </a:r>
            <a:r>
              <a:rPr sz="2800" b="1" spc="-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spc="-52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motogeneradores</a:t>
            </a:r>
            <a:endParaRPr sz="28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spcBef>
                <a:spcPts val="15"/>
              </a:spcBef>
              <a:buSzPct val="144444"/>
              <a:buChar char="–"/>
              <a:tabLst>
                <a:tab pos="756920" algn="l"/>
              </a:tabLst>
            </a:pPr>
            <a:r>
              <a:rPr sz="2800" b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Unidades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7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remotas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EMS/SCADA</a:t>
            </a:r>
            <a:endParaRPr sz="28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1217930" lvl="1" indent="-287020" algn="just">
              <a:lnSpc>
                <a:spcPts val="2500"/>
              </a:lnSpc>
              <a:spcBef>
                <a:spcPts val="600"/>
              </a:spcBef>
              <a:buSzPct val="123809"/>
              <a:buChar char="–"/>
              <a:tabLst>
                <a:tab pos="756920" algn="l"/>
              </a:tabLst>
            </a:pPr>
            <a:r>
              <a:rPr sz="2800" b="1" spc="6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Interfaz</a:t>
            </a:r>
            <a:r>
              <a:rPr sz="2800" b="1" spc="-1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9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hombre-</a:t>
            </a:r>
            <a:r>
              <a:rPr sz="2800" b="1" spc="95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máquina</a:t>
            </a:r>
            <a:r>
              <a:rPr sz="2800" b="1" spc="9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sz="2800" b="1" spc="95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controlador</a:t>
            </a:r>
            <a:r>
              <a:rPr lang="es-ES" sz="2800" b="1" spc="9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9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lógico</a:t>
            </a:r>
            <a:r>
              <a:rPr sz="2800" b="1" spc="9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64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11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programable</a:t>
            </a:r>
            <a:endParaRPr sz="28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spcBef>
                <a:spcPts val="20"/>
              </a:spcBef>
              <a:buSzPct val="144444"/>
              <a:buChar char="–"/>
              <a:tabLst>
                <a:tab pos="756920" algn="l"/>
              </a:tabLst>
            </a:pPr>
            <a:r>
              <a:rPr sz="2800" b="1" spc="7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registradores</a:t>
            </a:r>
            <a:r>
              <a:rPr sz="2800" b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2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secuencias</a:t>
            </a:r>
            <a:r>
              <a:rPr sz="2800" b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9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65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</a:t>
            </a:r>
            <a:endParaRPr lang="es-ES" sz="2800" b="1" spc="65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spcBef>
                <a:spcPts val="20"/>
              </a:spcBef>
              <a:buSzPct val="144444"/>
              <a:buChar char="–"/>
              <a:tabLst>
                <a:tab pos="75692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20100"/>
              </a:lnSpc>
              <a:spcBef>
                <a:spcPts val="505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Examinaremos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separado 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próximas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páginas,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comenzando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batería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2688" y="533400"/>
            <a:ext cx="475716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95" dirty="0">
                <a:solidFill>
                  <a:srgbClr val="0070C0"/>
                </a:solidFill>
              </a:rPr>
              <a:t>Batería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de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80" dirty="0">
                <a:solidFill>
                  <a:srgbClr val="0070C0"/>
                </a:solidFill>
              </a:rPr>
              <a:t>la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90" dirty="0">
                <a:solidFill>
                  <a:srgbClr val="0070C0"/>
                </a:solidFill>
              </a:rPr>
              <a:t>estación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1071" y="1295400"/>
            <a:ext cx="10820400" cy="53501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42105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batería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estación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proporciona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energía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CC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al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circuito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control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estación,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que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opera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otros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equipos,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como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bobinas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disparo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lang="es-ES" sz="2800" spc="65" dirty="0" smtClean="0">
                <a:latin typeface="Tahoma"/>
                <a:cs typeface="Tahoma"/>
              </a:rPr>
              <a:t>interruptor</a:t>
            </a:r>
            <a:r>
              <a:rPr sz="2800" spc="65" dirty="0" smtClean="0"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  <a:p>
            <a:pPr marL="355600" marR="197485" indent="-343535" algn="just">
              <a:spcBef>
                <a:spcPts val="665"/>
              </a:spcBef>
              <a:buSzPct val="135000"/>
              <a:buChar char="•"/>
              <a:tabLst>
                <a:tab pos="355600" algn="l"/>
                <a:tab pos="356235" algn="l"/>
              </a:tabLst>
            </a:pPr>
            <a:r>
              <a:rPr sz="2800" spc="20" dirty="0">
                <a:latin typeface="Tahoma"/>
                <a:cs typeface="Tahoma"/>
              </a:rPr>
              <a:t>El </a:t>
            </a:r>
            <a:r>
              <a:rPr sz="2800" spc="120" dirty="0">
                <a:latin typeface="Tahoma"/>
                <a:cs typeface="Tahoma"/>
              </a:rPr>
              <a:t>número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70" dirty="0">
                <a:latin typeface="Tahoma"/>
                <a:cs typeface="Tahoma"/>
              </a:rPr>
              <a:t>celdas </a:t>
            </a:r>
            <a:r>
              <a:rPr sz="2800" spc="95" dirty="0">
                <a:latin typeface="Tahoma"/>
                <a:cs typeface="Tahoma"/>
              </a:rPr>
              <a:t>en </a:t>
            </a:r>
            <a:r>
              <a:rPr sz="2800" spc="65" dirty="0">
                <a:latin typeface="Tahoma"/>
                <a:cs typeface="Tahoma"/>
              </a:rPr>
              <a:t>la </a:t>
            </a:r>
            <a:r>
              <a:rPr sz="2800" spc="80" dirty="0">
                <a:latin typeface="Tahoma"/>
                <a:cs typeface="Tahoma"/>
              </a:rPr>
              <a:t>batería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65" dirty="0">
                <a:latin typeface="Tahoma"/>
                <a:cs typeface="Tahoma"/>
              </a:rPr>
              <a:t>la </a:t>
            </a:r>
            <a:r>
              <a:rPr sz="2800" spc="75" dirty="0">
                <a:latin typeface="Tahoma"/>
                <a:cs typeface="Tahoma"/>
              </a:rPr>
              <a:t>estación </a:t>
            </a:r>
            <a:r>
              <a:rPr sz="2800" spc="95" dirty="0">
                <a:latin typeface="Tahoma"/>
                <a:cs typeface="Tahoma"/>
              </a:rPr>
              <a:t>determina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cuál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será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voltaje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apropiado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batería.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Por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ejemplo,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 </a:t>
            </a:r>
            <a:r>
              <a:rPr sz="2800" spc="12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sistema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batería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60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celdas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tendrá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voltaje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nominal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 </a:t>
            </a:r>
            <a:r>
              <a:rPr sz="2800" spc="-61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125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5" dirty="0">
                <a:latin typeface="Tahoma"/>
                <a:cs typeface="Tahoma"/>
              </a:rPr>
              <a:t>V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CC.</a:t>
            </a:r>
            <a:endParaRPr sz="2800" dirty="0">
              <a:latin typeface="Tahoma"/>
              <a:cs typeface="Tahoma"/>
            </a:endParaRPr>
          </a:p>
          <a:p>
            <a:pPr marL="355600" marR="128905" indent="-343535" algn="just">
              <a:spcBef>
                <a:spcPts val="61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/>
                <a:cs typeface="Tahoma"/>
              </a:rPr>
              <a:t>Las </a:t>
            </a:r>
            <a:r>
              <a:rPr sz="2800" spc="70" dirty="0">
                <a:latin typeface="Tahoma"/>
                <a:cs typeface="Tahoma"/>
              </a:rPr>
              <a:t>baterías </a:t>
            </a:r>
            <a:r>
              <a:rPr sz="2800" spc="90" dirty="0">
                <a:latin typeface="Tahoma"/>
                <a:cs typeface="Tahoma"/>
              </a:rPr>
              <a:t>deben proporcionar </a:t>
            </a:r>
            <a:r>
              <a:rPr sz="2800" spc="60" dirty="0">
                <a:latin typeface="Tahoma"/>
                <a:cs typeface="Tahoma"/>
              </a:rPr>
              <a:t>suficiente </a:t>
            </a:r>
            <a:r>
              <a:rPr sz="2800" spc="45" dirty="0">
                <a:latin typeface="Tahoma"/>
                <a:cs typeface="Tahoma"/>
              </a:rPr>
              <a:t>voltaje </a:t>
            </a:r>
            <a:r>
              <a:rPr sz="2800" spc="80" dirty="0">
                <a:latin typeface="Tahoma"/>
                <a:cs typeface="Tahoma"/>
              </a:rPr>
              <a:t>para </a:t>
            </a:r>
            <a:r>
              <a:rPr sz="2800" spc="70" dirty="0">
                <a:latin typeface="Tahoma"/>
                <a:cs typeface="Tahoma"/>
              </a:rPr>
              <a:t>hacer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funcionar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interruptores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automáticos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y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otros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equipos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vitales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-54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subestación </a:t>
            </a:r>
            <a:r>
              <a:rPr sz="2800" spc="85" dirty="0">
                <a:latin typeface="Tahoma"/>
                <a:cs typeface="Tahoma"/>
              </a:rPr>
              <a:t>durante </a:t>
            </a:r>
            <a:r>
              <a:rPr sz="2800" spc="105" dirty="0">
                <a:latin typeface="Tahoma"/>
                <a:cs typeface="Tahoma"/>
              </a:rPr>
              <a:t>un </a:t>
            </a:r>
            <a:r>
              <a:rPr sz="2800" spc="90" dirty="0">
                <a:latin typeface="Tahoma"/>
                <a:cs typeface="Tahoma"/>
              </a:rPr>
              <a:t>período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90" dirty="0">
                <a:latin typeface="Tahoma"/>
                <a:cs typeface="Tahoma"/>
              </a:rPr>
              <a:t>tiempo </a:t>
            </a:r>
            <a:r>
              <a:rPr sz="2800" spc="65" dirty="0">
                <a:latin typeface="Tahoma"/>
                <a:cs typeface="Tahoma"/>
              </a:rPr>
              <a:t>limitado.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60" dirty="0">
                <a:latin typeface="Tahoma"/>
                <a:cs typeface="Tahoma"/>
              </a:rPr>
              <a:t>CA </a:t>
            </a:r>
            <a:r>
              <a:rPr sz="2800" spc="85" dirty="0">
                <a:latin typeface="Tahoma"/>
                <a:cs typeface="Tahoma"/>
              </a:rPr>
              <a:t>de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6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subestación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mantiene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carga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baterías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través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cargador 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baterías.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72971" y="1143000"/>
            <a:ext cx="10896600" cy="44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8421"/>
              <a:buChar char="•"/>
              <a:tabLst>
                <a:tab pos="356235" algn="l"/>
              </a:tabLst>
            </a:pPr>
            <a:r>
              <a:rPr sz="2800" spc="50" dirty="0">
                <a:latin typeface="Tahoma"/>
                <a:cs typeface="Tahoma"/>
              </a:rPr>
              <a:t>En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subestaciones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críticas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alto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voltaje,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empresas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endParaRPr sz="2800" dirty="0">
              <a:latin typeface="Tahoma"/>
              <a:cs typeface="Tahoma"/>
            </a:endParaRPr>
          </a:p>
          <a:p>
            <a:pPr marL="355600" marR="5080" algn="just">
              <a:spcBef>
                <a:spcPts val="385"/>
              </a:spcBef>
            </a:pPr>
            <a:r>
              <a:rPr sz="2800" spc="60" dirty="0">
                <a:latin typeface="Tahoma"/>
                <a:cs typeface="Tahoma"/>
              </a:rPr>
              <a:t>servicios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públicos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pueden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instalar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dos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baterías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separadas: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una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primaria </a:t>
            </a:r>
            <a:r>
              <a:rPr sz="2800" spc="20" dirty="0">
                <a:latin typeface="Tahoma"/>
                <a:cs typeface="Tahoma"/>
              </a:rPr>
              <a:t>y </a:t>
            </a:r>
            <a:r>
              <a:rPr sz="2800" spc="95" dirty="0">
                <a:latin typeface="Tahoma"/>
                <a:cs typeface="Tahoma"/>
              </a:rPr>
              <a:t>una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70" dirty="0">
                <a:latin typeface="Tahoma"/>
                <a:cs typeface="Tahoma"/>
              </a:rPr>
              <a:t>respaldo. </a:t>
            </a:r>
            <a:r>
              <a:rPr sz="2800" spc="105" dirty="0">
                <a:latin typeface="Tahoma"/>
                <a:cs typeface="Tahoma"/>
              </a:rPr>
              <a:t>Una </a:t>
            </a:r>
            <a:r>
              <a:rPr sz="2800" spc="75" dirty="0">
                <a:latin typeface="Tahoma"/>
                <a:cs typeface="Tahoma"/>
              </a:rPr>
              <a:t>fuente </a:t>
            </a:r>
            <a:r>
              <a:rPr sz="2800" spc="80" dirty="0">
                <a:latin typeface="Tahoma"/>
                <a:cs typeface="Tahoma"/>
              </a:rPr>
              <a:t>separada </a:t>
            </a:r>
            <a:r>
              <a:rPr sz="2800" spc="75" dirty="0">
                <a:latin typeface="Tahoma"/>
                <a:cs typeface="Tahoma"/>
              </a:rPr>
              <a:t>carga </a:t>
            </a:r>
            <a:r>
              <a:rPr sz="2800" spc="70" dirty="0">
                <a:latin typeface="Tahoma"/>
                <a:cs typeface="Tahoma"/>
              </a:rPr>
              <a:t>cada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55" dirty="0" err="1">
                <a:latin typeface="Tahoma"/>
                <a:cs typeface="Tahoma"/>
              </a:rPr>
              <a:t>batería</a:t>
            </a:r>
            <a:r>
              <a:rPr sz="2800" spc="55" dirty="0" smtClean="0">
                <a:latin typeface="Tahoma"/>
                <a:cs typeface="Tahoma"/>
              </a:rPr>
              <a:t>.</a:t>
            </a:r>
            <a:endParaRPr lang="es-ES" sz="2800" spc="55" dirty="0" smtClean="0">
              <a:latin typeface="Tahoma"/>
              <a:cs typeface="Tahoma"/>
            </a:endParaRPr>
          </a:p>
          <a:p>
            <a:pPr marL="355600" marR="5080" algn="just">
              <a:spcBef>
                <a:spcPts val="385"/>
              </a:spcBef>
            </a:pPr>
            <a:endParaRPr sz="2800" dirty="0">
              <a:latin typeface="Tahoma"/>
              <a:cs typeface="Tahoma"/>
            </a:endParaRPr>
          </a:p>
          <a:p>
            <a:pPr marL="355600" marR="15240" indent="-343535" algn="just">
              <a:spcBef>
                <a:spcPts val="320"/>
              </a:spcBef>
              <a:buSzPct val="200000"/>
              <a:buChar char="•"/>
              <a:tabLst>
                <a:tab pos="356235" algn="l"/>
              </a:tabLst>
            </a:pPr>
            <a:r>
              <a:rPr sz="2800" spc="50" dirty="0">
                <a:latin typeface="Tahoma"/>
                <a:cs typeface="Tahoma"/>
              </a:rPr>
              <a:t>Las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empresas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servicios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públicos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revisan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periódicamente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las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baterías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 </a:t>
            </a:r>
            <a:r>
              <a:rPr sz="2800" spc="-484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la </a:t>
            </a:r>
            <a:r>
              <a:rPr sz="2800" spc="65" dirty="0">
                <a:latin typeface="Tahoma"/>
                <a:cs typeface="Tahoma"/>
              </a:rPr>
              <a:t>subestación </a:t>
            </a:r>
            <a:r>
              <a:rPr sz="2800" spc="75" dirty="0">
                <a:latin typeface="Tahoma"/>
                <a:cs typeface="Tahoma"/>
              </a:rPr>
              <a:t>en </a:t>
            </a:r>
            <a:r>
              <a:rPr sz="2800" spc="65" dirty="0">
                <a:latin typeface="Tahoma"/>
                <a:cs typeface="Tahoma"/>
              </a:rPr>
              <a:t>busca </a:t>
            </a:r>
            <a:r>
              <a:rPr sz="2800" spc="75" dirty="0">
                <a:latin typeface="Tahoma"/>
                <a:cs typeface="Tahoma"/>
              </a:rPr>
              <a:t>de </a:t>
            </a:r>
            <a:r>
              <a:rPr sz="2800" spc="50" dirty="0">
                <a:latin typeface="Tahoma"/>
                <a:cs typeface="Tahoma"/>
              </a:rPr>
              <a:t>bajo </a:t>
            </a:r>
            <a:r>
              <a:rPr sz="2800" spc="40" dirty="0">
                <a:latin typeface="Tahoma"/>
                <a:cs typeface="Tahoma"/>
              </a:rPr>
              <a:t>voltaje </a:t>
            </a:r>
            <a:r>
              <a:rPr sz="2800" spc="95" dirty="0">
                <a:latin typeface="Tahoma"/>
                <a:cs typeface="Tahoma"/>
              </a:rPr>
              <a:t>o </a:t>
            </a:r>
            <a:r>
              <a:rPr sz="2800" spc="55" dirty="0">
                <a:latin typeface="Tahoma"/>
                <a:cs typeface="Tahoma"/>
              </a:rPr>
              <a:t>celdas </a:t>
            </a:r>
            <a:r>
              <a:rPr sz="2800" spc="60" dirty="0">
                <a:latin typeface="Tahoma"/>
                <a:cs typeface="Tahoma"/>
              </a:rPr>
              <a:t>muertas. </a:t>
            </a:r>
            <a:r>
              <a:rPr sz="2800" spc="75" dirty="0">
                <a:latin typeface="Tahoma"/>
                <a:cs typeface="Tahoma"/>
              </a:rPr>
              <a:t>Corrigen </a:t>
            </a:r>
            <a:r>
              <a:rPr sz="2800" spc="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cualquier </a:t>
            </a:r>
            <a:r>
              <a:rPr sz="2800" spc="85" dirty="0">
                <a:latin typeface="Tahoma"/>
                <a:cs typeface="Tahoma"/>
              </a:rPr>
              <a:t>problema </a:t>
            </a:r>
            <a:r>
              <a:rPr sz="2800" spc="75" dirty="0">
                <a:latin typeface="Tahoma"/>
                <a:cs typeface="Tahoma"/>
              </a:rPr>
              <a:t>de </a:t>
            </a:r>
            <a:r>
              <a:rPr sz="2800" spc="60" dirty="0">
                <a:latin typeface="Tahoma"/>
                <a:cs typeface="Tahoma"/>
              </a:rPr>
              <a:t>inmediato, </a:t>
            </a:r>
            <a:r>
              <a:rPr sz="2800" spc="35" dirty="0">
                <a:latin typeface="Tahoma"/>
                <a:cs typeface="Tahoma"/>
              </a:rPr>
              <a:t>ya </a:t>
            </a:r>
            <a:r>
              <a:rPr sz="2800" spc="85" dirty="0">
                <a:latin typeface="Tahoma"/>
                <a:cs typeface="Tahoma"/>
              </a:rPr>
              <a:t>que </a:t>
            </a:r>
            <a:r>
              <a:rPr sz="2800" spc="65" dirty="0">
                <a:latin typeface="Tahoma"/>
                <a:cs typeface="Tahoma"/>
              </a:rPr>
              <a:t>los </a:t>
            </a:r>
            <a:r>
              <a:rPr sz="2800" spc="70" dirty="0">
                <a:latin typeface="Tahoma"/>
                <a:cs typeface="Tahoma"/>
              </a:rPr>
              <a:t>interruptores automáticos </a:t>
            </a:r>
            <a:r>
              <a:rPr sz="2800" spc="7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necesitan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alimentación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CC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para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dispararse.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3742688" y="533400"/>
            <a:ext cx="475716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95" dirty="0">
                <a:solidFill>
                  <a:srgbClr val="0070C0"/>
                </a:solidFill>
              </a:rPr>
              <a:t>Batería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de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80" dirty="0">
                <a:solidFill>
                  <a:srgbClr val="0070C0"/>
                </a:solidFill>
              </a:rPr>
              <a:t>la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90" dirty="0">
                <a:solidFill>
                  <a:srgbClr val="0070C0"/>
                </a:solidFill>
              </a:rPr>
              <a:t>estación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1752600"/>
            <a:ext cx="3505200" cy="3352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9201" y="2209800"/>
            <a:ext cx="4687824" cy="3749040"/>
          </a:xfrm>
          <a:prstGeom prst="rect">
            <a:avLst/>
          </a:prstGeom>
        </p:spPr>
      </p:pic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3742688" y="533400"/>
            <a:ext cx="475716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95" dirty="0">
                <a:solidFill>
                  <a:srgbClr val="0070C0"/>
                </a:solidFill>
              </a:rPr>
              <a:t>Batería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de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80" dirty="0">
                <a:solidFill>
                  <a:srgbClr val="0070C0"/>
                </a:solidFill>
              </a:rPr>
              <a:t>la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90" dirty="0">
                <a:solidFill>
                  <a:srgbClr val="0070C0"/>
                </a:solidFill>
              </a:rPr>
              <a:t>estación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96573" y="533400"/>
            <a:ext cx="303034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4" dirty="0" smtClean="0">
                <a:solidFill>
                  <a:srgbClr val="0070C0"/>
                </a:solidFill>
              </a:rPr>
              <a:t>EMS/SCADA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739647" y="1371600"/>
            <a:ext cx="10744200" cy="5196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35000"/>
              <a:buChar char="•"/>
              <a:tabLst>
                <a:tab pos="355600" algn="l"/>
                <a:tab pos="356235" algn="l"/>
              </a:tabLst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unidades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remotas </a:t>
            </a:r>
            <a:r>
              <a:rPr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(RTU)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proporcionan una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interfaz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EMS/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SCADA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control.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RTU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reciben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magnitudes</a:t>
            </a:r>
            <a:r>
              <a:rPr sz="28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subestaciones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(voltajes,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corrientes,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alarmas)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maestra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0"/>
              </a:spcBef>
              <a:buFont typeface="Tahoma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82880" indent="-343535" algn="just">
              <a:buSzPct val="158823"/>
              <a:buChar char="•"/>
              <a:tabLst>
                <a:tab pos="355600" algn="l"/>
                <a:tab pos="356235" algn="l"/>
              </a:tabLst>
            </a:pP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contrario,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actuador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envían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 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RTU.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Analizamos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software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detalle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b="1" i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Módulo</a:t>
            </a:r>
            <a:r>
              <a:rPr sz="2800" b="1" i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9:</a:t>
            </a:r>
            <a:r>
              <a:rPr sz="2800"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Principios</a:t>
            </a:r>
            <a:r>
              <a:rPr sz="2800" b="1" i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</a:t>
            </a:r>
            <a:r>
              <a:rPr sz="2800" b="1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5284" y="381000"/>
            <a:ext cx="915609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70" dirty="0">
                <a:solidFill>
                  <a:srgbClr val="0070C0"/>
                </a:solidFill>
              </a:rPr>
              <a:t>Controlador</a:t>
            </a:r>
            <a:r>
              <a:rPr sz="3200" b="1" spc="-190" dirty="0">
                <a:solidFill>
                  <a:srgbClr val="0070C0"/>
                </a:solidFill>
              </a:rPr>
              <a:t> </a:t>
            </a:r>
            <a:r>
              <a:rPr sz="3200" b="1" spc="150" dirty="0">
                <a:solidFill>
                  <a:srgbClr val="0070C0"/>
                </a:solidFill>
              </a:rPr>
              <a:t>lógico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170" dirty="0">
                <a:solidFill>
                  <a:srgbClr val="0070C0"/>
                </a:solidFill>
              </a:rPr>
              <a:t>programable/HMI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3129" y="1066800"/>
            <a:ext cx="10820400" cy="5704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34950" indent="-343535" algn="just">
              <a:spcBef>
                <a:spcPts val="100"/>
              </a:spcBef>
              <a:buSzPct val="142105"/>
              <a:buChar char="•"/>
              <a:tabLst>
                <a:tab pos="355600" algn="l"/>
                <a:tab pos="356235" algn="l"/>
                <a:tab pos="5768340" algn="l"/>
              </a:tabLst>
            </a:pP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llegada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asequibles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basados	</a:t>
            </a:r>
            <a:r>
              <a:rPr sz="2800" spc="9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microprocesadores</a:t>
            </a:r>
            <a:r>
              <a:rPr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controladores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lógicos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programables,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comenzando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poblar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subestaciones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234950" indent="-343535" algn="just">
              <a:spcBef>
                <a:spcPts val="100"/>
              </a:spcBef>
              <a:buSzPct val="142105"/>
              <a:buChar char="•"/>
              <a:tabLst>
                <a:tab pos="355600" algn="l"/>
                <a:tab pos="356235" algn="l"/>
                <a:tab pos="576834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585"/>
              </a:spcBef>
              <a:buSzPct val="138461"/>
              <a:buFont typeface="Tahoma"/>
              <a:buChar char="•"/>
              <a:tabLst>
                <a:tab pos="355600" algn="l"/>
                <a:tab pos="356235" algn="l"/>
              </a:tabLst>
            </a:pP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Controladores </a:t>
            </a: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lógicos </a:t>
            </a:r>
            <a:r>
              <a:rPr sz="2800" b="1" i="1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programables </a:t>
            </a:r>
            <a:r>
              <a:rPr sz="2800" b="1" i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(PLC</a:t>
            </a:r>
            <a:r>
              <a:rPr sz="2800" b="1" i="1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i="1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operaciones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reconexión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bancos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lugar de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reconectador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electromecánico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convencional.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Además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operaciones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reconexión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estándar,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PLC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programar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reconexión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condicional,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volver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cerrar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detectar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energizada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luego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período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predeterminado.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1529" y="1600200"/>
            <a:ext cx="5943600" cy="4457700"/>
          </a:xfrm>
          <a:prstGeom prst="rect">
            <a:avLst/>
          </a:prstGeom>
        </p:spPr>
      </p:pic>
      <p:sp>
        <p:nvSpPr>
          <p:cNvPr id="6" name="object 3"/>
          <p:cNvSpPr txBox="1">
            <a:spLocks/>
          </p:cNvSpPr>
          <p:nvPr/>
        </p:nvSpPr>
        <p:spPr>
          <a:xfrm>
            <a:off x="1495284" y="533400"/>
            <a:ext cx="915609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170" smtClean="0">
                <a:solidFill>
                  <a:srgbClr val="0070C0"/>
                </a:solidFill>
              </a:rPr>
              <a:t>Controlador</a:t>
            </a:r>
            <a:r>
              <a:rPr lang="es-ES" sz="3200" b="1" kern="0" spc="-190" smtClean="0">
                <a:solidFill>
                  <a:srgbClr val="0070C0"/>
                </a:solidFill>
              </a:rPr>
              <a:t> </a:t>
            </a:r>
            <a:r>
              <a:rPr lang="es-ES" sz="3200" b="1" kern="0" spc="150" smtClean="0">
                <a:solidFill>
                  <a:srgbClr val="0070C0"/>
                </a:solidFill>
              </a:rPr>
              <a:t>lógico</a:t>
            </a:r>
            <a:r>
              <a:rPr lang="es-ES" sz="3200" b="1" kern="0" spc="-185" smtClean="0">
                <a:solidFill>
                  <a:srgbClr val="0070C0"/>
                </a:solidFill>
              </a:rPr>
              <a:t> </a:t>
            </a:r>
            <a:r>
              <a:rPr lang="es-ES" sz="3200" b="1" kern="0" spc="170" smtClean="0">
                <a:solidFill>
                  <a:srgbClr val="0070C0"/>
                </a:solidFill>
              </a:rPr>
              <a:t>programable/HMI</a:t>
            </a:r>
            <a:endParaRPr lang="es-ES" sz="32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1574917"/>
            <a:ext cx="10744200" cy="325794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359410" indent="-343535" algn="just">
              <a:lnSpc>
                <a:spcPct val="127400"/>
              </a:lnSpc>
              <a:spcBef>
                <a:spcPts val="110"/>
              </a:spcBef>
              <a:buSzPct val="123076"/>
              <a:buFont typeface="Tahoma"/>
              <a:buChar char="•"/>
              <a:tabLst>
                <a:tab pos="356235" algn="l"/>
              </a:tabLst>
            </a:pPr>
            <a:r>
              <a:rPr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Interfaces</a:t>
            </a:r>
            <a:r>
              <a:rPr sz="2800" b="1" i="1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hombre-máquina</a:t>
            </a:r>
            <a:r>
              <a:rPr sz="2800" b="1" i="1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(HMI</a:t>
            </a:r>
            <a:r>
              <a:rPr sz="2800" b="1" i="1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i="1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contienen</a:t>
            </a:r>
            <a:r>
              <a:rPr sz="2800" spc="-1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7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datos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información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recopilada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PLC,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así 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electrónica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HMI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actúa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z="2800" spc="1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intermediario</a:t>
            </a:r>
            <a:r>
              <a:rPr sz="2800" spc="-1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PLC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RTU.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 </a:t>
            </a:r>
            <a:r>
              <a:rPr sz="2800" spc="-7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conmutación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remota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manual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algn="just">
              <a:spcBef>
                <a:spcPts val="575"/>
              </a:spcBef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operaciones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HMI.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1495284" y="533400"/>
            <a:ext cx="915609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200" b="0" i="0">
                <a:solidFill>
                  <a:srgbClr val="4D514C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170" smtClean="0">
                <a:solidFill>
                  <a:srgbClr val="0070C0"/>
                </a:solidFill>
              </a:rPr>
              <a:t>Controlador</a:t>
            </a:r>
            <a:r>
              <a:rPr lang="es-ES" sz="3200" b="1" kern="0" spc="-190" smtClean="0">
                <a:solidFill>
                  <a:srgbClr val="0070C0"/>
                </a:solidFill>
              </a:rPr>
              <a:t> </a:t>
            </a:r>
            <a:r>
              <a:rPr lang="es-ES" sz="3200" b="1" kern="0" spc="150" smtClean="0">
                <a:solidFill>
                  <a:srgbClr val="0070C0"/>
                </a:solidFill>
              </a:rPr>
              <a:t>lógico</a:t>
            </a:r>
            <a:r>
              <a:rPr lang="es-ES" sz="3200" b="1" kern="0" spc="-185" smtClean="0">
                <a:solidFill>
                  <a:srgbClr val="0070C0"/>
                </a:solidFill>
              </a:rPr>
              <a:t> </a:t>
            </a:r>
            <a:r>
              <a:rPr lang="es-ES" sz="3200" b="1" kern="0" spc="170" smtClean="0">
                <a:solidFill>
                  <a:srgbClr val="0070C0"/>
                </a:solidFill>
              </a:rPr>
              <a:t>programable/HMI</a:t>
            </a:r>
            <a:endParaRPr lang="es-ES" sz="32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447800"/>
            <a:ext cx="4876800" cy="50292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0800" y="428155"/>
            <a:ext cx="683298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35" dirty="0">
                <a:solidFill>
                  <a:srgbClr val="0070C0"/>
                </a:solidFill>
              </a:rPr>
              <a:t>Panel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pantalla</a:t>
            </a:r>
            <a:r>
              <a:rPr sz="3200" b="1" spc="-180" dirty="0">
                <a:solidFill>
                  <a:srgbClr val="0070C0"/>
                </a:solidFill>
              </a:rPr>
              <a:t> </a:t>
            </a:r>
            <a:r>
              <a:rPr sz="3200" b="1" spc="85" dirty="0">
                <a:solidFill>
                  <a:srgbClr val="0070C0"/>
                </a:solidFill>
              </a:rPr>
              <a:t>táctil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175" dirty="0">
                <a:solidFill>
                  <a:srgbClr val="0070C0"/>
                </a:solidFill>
              </a:rPr>
              <a:t>HMI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1400" y="2209800"/>
            <a:ext cx="2306320" cy="286745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R="11430" algn="r">
              <a:spcBef>
                <a:spcPts val="360"/>
              </a:spcBef>
            </a:pPr>
            <a:r>
              <a:rPr lang="en-US" sz="2000" spc="125" dirty="0">
                <a:solidFill>
                  <a:srgbClr val="4D514C"/>
                </a:solidFill>
                <a:latin typeface="Tahoma"/>
                <a:cs typeface="Tahoma"/>
              </a:rPr>
              <a:t>Orion #1 </a:t>
            </a:r>
          </a:p>
          <a:p>
            <a:pPr marR="11430" algn="r">
              <a:spcBef>
                <a:spcPts val="360"/>
              </a:spcBef>
            </a:pPr>
            <a:r>
              <a:rPr lang="en-US" sz="2000" spc="125" dirty="0">
                <a:solidFill>
                  <a:srgbClr val="4D514C"/>
                </a:solidFill>
                <a:latin typeface="Tahoma"/>
                <a:cs typeface="Tahoma"/>
              </a:rPr>
              <a:t>Orion #2</a:t>
            </a:r>
          </a:p>
          <a:p>
            <a:pPr marR="11430" algn="r">
              <a:spcBef>
                <a:spcPts val="360"/>
              </a:spcBef>
            </a:pPr>
            <a:r>
              <a:rPr lang="en-US" sz="2000" spc="125" dirty="0">
                <a:solidFill>
                  <a:srgbClr val="4D514C"/>
                </a:solidFill>
                <a:latin typeface="Tahoma"/>
                <a:cs typeface="Tahoma"/>
              </a:rPr>
              <a:t>Hardened PC </a:t>
            </a:r>
          </a:p>
          <a:p>
            <a:pPr marR="11430" algn="r">
              <a:spcBef>
                <a:spcPts val="360"/>
              </a:spcBef>
            </a:pPr>
            <a:r>
              <a:rPr lang="en-US" sz="2000" spc="125" dirty="0">
                <a:solidFill>
                  <a:srgbClr val="4D514C"/>
                </a:solidFill>
                <a:latin typeface="Tahoma"/>
                <a:cs typeface="Tahoma"/>
              </a:rPr>
              <a:t>Touch-Screen </a:t>
            </a:r>
          </a:p>
          <a:p>
            <a:pPr marR="11430" algn="r">
              <a:spcBef>
                <a:spcPts val="360"/>
              </a:spcBef>
            </a:pPr>
            <a:r>
              <a:rPr lang="en-US" sz="2000" spc="125" dirty="0">
                <a:solidFill>
                  <a:srgbClr val="4D514C"/>
                </a:solidFill>
                <a:latin typeface="Tahoma"/>
                <a:cs typeface="Tahoma"/>
              </a:rPr>
              <a:t>Display </a:t>
            </a:r>
          </a:p>
          <a:p>
            <a:pPr marR="11430" algn="r">
              <a:spcBef>
                <a:spcPts val="360"/>
              </a:spcBef>
            </a:pPr>
            <a:r>
              <a:rPr lang="en-US" sz="2000" spc="125" dirty="0">
                <a:solidFill>
                  <a:srgbClr val="4D514C"/>
                </a:solidFill>
                <a:latin typeface="Tahoma"/>
                <a:cs typeface="Tahoma"/>
              </a:rPr>
              <a:t>Keyboard</a:t>
            </a:r>
          </a:p>
          <a:p>
            <a:pPr marR="11430" algn="r">
              <a:spcBef>
                <a:spcPts val="360"/>
              </a:spcBef>
            </a:pPr>
            <a:r>
              <a:rPr lang="en-US" sz="2000" spc="125" dirty="0">
                <a:solidFill>
                  <a:srgbClr val="4D514C"/>
                </a:solidFill>
                <a:latin typeface="Tahoma"/>
                <a:cs typeface="Tahoma"/>
              </a:rPr>
              <a:t>Ethernet Router </a:t>
            </a:r>
          </a:p>
          <a:p>
            <a:pPr marR="11430" algn="r">
              <a:spcBef>
                <a:spcPts val="360"/>
              </a:spcBef>
            </a:pPr>
            <a:r>
              <a:rPr lang="en-US" sz="2000" spc="125" dirty="0">
                <a:solidFill>
                  <a:srgbClr val="4D514C"/>
                </a:solidFill>
                <a:latin typeface="Tahoma"/>
                <a:cs typeface="Tahoma"/>
              </a:rPr>
              <a:t>Satellite Clock</a:t>
            </a:r>
            <a:endParaRPr sz="2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219200"/>
            <a:ext cx="8534400" cy="5181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657600" y="589915"/>
            <a:ext cx="42672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114" dirty="0">
                <a:solidFill>
                  <a:srgbClr val="0070C0"/>
                </a:solidFill>
                <a:latin typeface="Tahoma"/>
                <a:cs typeface="Tahoma"/>
              </a:rPr>
              <a:t>Pantalla</a:t>
            </a:r>
            <a:r>
              <a:rPr sz="3000" b="1" spc="-1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000" b="1" spc="80" dirty="0">
                <a:solidFill>
                  <a:srgbClr val="0070C0"/>
                </a:solidFill>
                <a:latin typeface="Tahoma"/>
                <a:cs typeface="Tahoma"/>
              </a:rPr>
              <a:t>táctil</a:t>
            </a:r>
            <a:r>
              <a:rPr sz="3000" b="1" spc="-1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000" b="1" spc="165" dirty="0">
                <a:solidFill>
                  <a:srgbClr val="0070C0"/>
                </a:solidFill>
                <a:latin typeface="Tahoma"/>
                <a:cs typeface="Tahoma"/>
              </a:rPr>
              <a:t>HMI</a:t>
            </a:r>
            <a:endParaRPr sz="30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1" y="1447762"/>
            <a:ext cx="7343775" cy="450329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828800" y="381000"/>
            <a:ext cx="8336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spc="13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Controles</a:t>
            </a:r>
            <a:r>
              <a:rPr lang="es-ES" sz="3200" b="1" spc="-1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1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HMI</a:t>
            </a:r>
            <a:r>
              <a:rPr lang="es-ES" sz="32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3200" b="1" spc="-16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114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pantalla</a:t>
            </a:r>
            <a:r>
              <a:rPr lang="es-ES" sz="32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14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spc="14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medición</a:t>
            </a:r>
            <a:endParaRPr lang="es-E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9300" y="1752600"/>
            <a:ext cx="7543800" cy="452628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43200" y="381000"/>
            <a:ext cx="6096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 marR="180340" algn="ctr">
              <a:spcBef>
                <a:spcPts val="405"/>
              </a:spcBef>
            </a:pPr>
            <a:r>
              <a:rPr lang="es-ES" sz="3200" b="1" spc="110" dirty="0">
                <a:solidFill>
                  <a:srgbClr val="0070C0"/>
                </a:solidFill>
                <a:latin typeface="Tahoma"/>
                <a:cs typeface="Tahoma"/>
              </a:rPr>
              <a:t>Pantalla</a:t>
            </a:r>
            <a:r>
              <a:rPr lang="es-ES" sz="3200" b="1" spc="-1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80" dirty="0">
                <a:solidFill>
                  <a:srgbClr val="0070C0"/>
                </a:solidFill>
                <a:latin typeface="Tahoma"/>
                <a:cs typeface="Tahoma"/>
              </a:rPr>
              <a:t>táctil</a:t>
            </a:r>
            <a:r>
              <a:rPr lang="es-ES" sz="3200" b="1" spc="-1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160" dirty="0">
                <a:solidFill>
                  <a:srgbClr val="0070C0"/>
                </a:solidFill>
                <a:latin typeface="Tahoma"/>
                <a:cs typeface="Tahoma"/>
              </a:rPr>
              <a:t>HMI</a:t>
            </a:r>
            <a:endParaRPr lang="es-ES" sz="32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R="190500" algn="ctr">
              <a:spcBef>
                <a:spcPts val="635"/>
              </a:spcBef>
            </a:pPr>
            <a:r>
              <a:rPr lang="es-ES" sz="3200" b="1" spc="145" dirty="0">
                <a:solidFill>
                  <a:srgbClr val="0070C0"/>
                </a:solidFill>
                <a:latin typeface="Tahoma"/>
                <a:cs typeface="Tahoma"/>
              </a:rPr>
              <a:t>Anunciador</a:t>
            </a:r>
            <a:r>
              <a:rPr lang="es-ES" sz="3200" b="1" spc="-19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140" dirty="0">
                <a:solidFill>
                  <a:srgbClr val="0070C0"/>
                </a:solidFill>
                <a:latin typeface="Tahoma"/>
                <a:cs typeface="Tahoma"/>
              </a:rPr>
              <a:t>general</a:t>
            </a:r>
            <a:endParaRPr lang="es-ES" sz="32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48400" y="1452246"/>
            <a:ext cx="4410710" cy="4567555"/>
            <a:chOff x="4724400" y="1452245"/>
            <a:chExt cx="4410710" cy="4567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400" y="2667000"/>
              <a:ext cx="4114800" cy="3352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6151" y="1452245"/>
              <a:ext cx="2638817" cy="166618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37511" y="559942"/>
            <a:ext cx="713572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00" dirty="0">
                <a:solidFill>
                  <a:srgbClr val="0070C0"/>
                </a:solidFill>
              </a:rPr>
              <a:t>¿Recuerdas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140" dirty="0">
                <a:solidFill>
                  <a:srgbClr val="0070C0"/>
                </a:solidFill>
              </a:rPr>
              <a:t>los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85" dirty="0">
                <a:solidFill>
                  <a:srgbClr val="0070C0"/>
                </a:solidFill>
              </a:rPr>
              <a:t>viejos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130" dirty="0">
                <a:solidFill>
                  <a:srgbClr val="0070C0"/>
                </a:solidFill>
              </a:rPr>
              <a:t>tiempos?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4151" y="3352800"/>
            <a:ext cx="5266832" cy="12824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100"/>
              </a:spcBef>
            </a:pPr>
            <a:r>
              <a:rPr lang="en-US" sz="2000" spc="85" dirty="0">
                <a:solidFill>
                  <a:srgbClr val="0070C0"/>
                </a:solidFill>
                <a:latin typeface="Tahoma"/>
                <a:cs typeface="Tahoma"/>
              </a:rPr>
              <a:t>Control Handles</a:t>
            </a:r>
          </a:p>
          <a:p>
            <a:pPr algn="just">
              <a:spcBef>
                <a:spcPts val="100"/>
              </a:spcBef>
            </a:pPr>
            <a:r>
              <a:rPr lang="en-US" sz="2000" spc="85" dirty="0">
                <a:solidFill>
                  <a:srgbClr val="0070C0"/>
                </a:solidFill>
                <a:latin typeface="Tahoma"/>
                <a:cs typeface="Tahoma"/>
              </a:rPr>
              <a:t>52CS Breaker Control Switch</a:t>
            </a:r>
          </a:p>
          <a:p>
            <a:pPr algn="just">
              <a:spcBef>
                <a:spcPts val="100"/>
              </a:spcBef>
            </a:pPr>
            <a:r>
              <a:rPr lang="en-US" sz="2000" spc="85" dirty="0">
                <a:solidFill>
                  <a:srgbClr val="0070C0"/>
                </a:solidFill>
                <a:latin typeface="Tahoma"/>
                <a:cs typeface="Tahoma"/>
              </a:rPr>
              <a:t>79CS Reclosing Relay Control Switch </a:t>
            </a:r>
          </a:p>
          <a:p>
            <a:pPr algn="just">
              <a:spcBef>
                <a:spcPts val="100"/>
              </a:spcBef>
            </a:pPr>
            <a:r>
              <a:rPr lang="en-US" sz="2000" spc="85" dirty="0">
                <a:solidFill>
                  <a:srgbClr val="0070C0"/>
                </a:solidFill>
                <a:latin typeface="Tahoma"/>
                <a:cs typeface="Tahoma"/>
              </a:rPr>
              <a:t>200CS Supervisory Control Switch</a:t>
            </a:r>
            <a:endParaRPr sz="2000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6200" y="1905000"/>
            <a:ext cx="3778757" cy="4191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88256" y="434433"/>
            <a:ext cx="776097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80" dirty="0">
                <a:solidFill>
                  <a:srgbClr val="0070C0"/>
                </a:solidFill>
                <a:latin typeface="Tahoma"/>
                <a:cs typeface="Tahoma"/>
              </a:rPr>
              <a:t>Los</a:t>
            </a:r>
            <a:r>
              <a:rPr sz="32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95" dirty="0">
                <a:solidFill>
                  <a:srgbClr val="0070C0"/>
                </a:solidFill>
                <a:latin typeface="Tahoma"/>
                <a:cs typeface="Tahoma"/>
              </a:rPr>
              <a:t>botones</a:t>
            </a:r>
            <a:r>
              <a:rPr sz="32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90" dirty="0">
                <a:solidFill>
                  <a:srgbClr val="0070C0"/>
                </a:solidFill>
                <a:latin typeface="Tahoma"/>
                <a:cs typeface="Tahoma"/>
              </a:rPr>
              <a:t>pulsadores</a:t>
            </a:r>
            <a:r>
              <a:rPr sz="32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100" dirty="0">
                <a:solidFill>
                  <a:srgbClr val="0070C0"/>
                </a:solidFill>
                <a:latin typeface="Tahoma"/>
                <a:cs typeface="Tahoma"/>
              </a:rPr>
              <a:t>han</a:t>
            </a:r>
            <a:r>
              <a:rPr sz="32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95" dirty="0">
                <a:solidFill>
                  <a:srgbClr val="0070C0"/>
                </a:solidFill>
                <a:latin typeface="Tahoma"/>
                <a:cs typeface="Tahoma"/>
              </a:rPr>
              <a:t>reemplazado</a:t>
            </a:r>
            <a:r>
              <a:rPr sz="32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65" dirty="0">
                <a:solidFill>
                  <a:srgbClr val="0070C0"/>
                </a:solidFill>
                <a:latin typeface="Tahoma"/>
                <a:cs typeface="Tahoma"/>
              </a:rPr>
              <a:t>las</a:t>
            </a:r>
            <a:r>
              <a:rPr sz="32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75" dirty="0">
                <a:solidFill>
                  <a:srgbClr val="0070C0"/>
                </a:solidFill>
                <a:latin typeface="Tahoma"/>
                <a:cs typeface="Tahoma"/>
              </a:rPr>
              <a:t>manijas</a:t>
            </a:r>
            <a:r>
              <a:rPr sz="3200" b="1" spc="-10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9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3200" b="1" spc="-9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65" dirty="0">
                <a:solidFill>
                  <a:srgbClr val="0070C0"/>
                </a:solidFill>
                <a:latin typeface="Tahoma"/>
                <a:cs typeface="Tahoma"/>
              </a:rPr>
              <a:t>control.</a:t>
            </a:r>
            <a:endParaRPr sz="32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000" y="2325827"/>
            <a:ext cx="7010400" cy="1856277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spcBef>
                <a:spcPts val="475"/>
              </a:spcBef>
              <a:buSzPct val="120000"/>
              <a:tabLst>
                <a:tab pos="354965" algn="l"/>
                <a:tab pos="355600" algn="l"/>
              </a:tabLst>
            </a:pP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   Push the OPEN button to open </a:t>
            </a:r>
            <a:r>
              <a:rPr lang="en-US" sz="2000" spc="90" dirty="0" smtClean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circuit </a:t>
            </a: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breaker.</a:t>
            </a:r>
          </a:p>
          <a:p>
            <a:pPr marL="12700">
              <a:spcBef>
                <a:spcPts val="475"/>
              </a:spcBef>
              <a:buSzPct val="120000"/>
              <a:tabLst>
                <a:tab pos="354965" algn="l"/>
                <a:tab pos="355600" algn="l"/>
              </a:tabLst>
            </a:pP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   Push the CLOSE button to </a:t>
            </a:r>
            <a:r>
              <a:rPr lang="en-US" sz="2000" spc="90" dirty="0" smtClean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close the </a:t>
            </a: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 breaker.</a:t>
            </a:r>
          </a:p>
          <a:p>
            <a:pPr marL="12700">
              <a:spcBef>
                <a:spcPts val="475"/>
              </a:spcBef>
              <a:buSzPct val="120000"/>
              <a:tabLst>
                <a:tab pos="354965" algn="l"/>
                <a:tab pos="355600" algn="l"/>
              </a:tabLst>
            </a:pP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   Push the </a:t>
            </a:r>
            <a:r>
              <a:rPr lang="en-US" sz="2000" spc="90" dirty="0" err="1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Recloser</a:t>
            </a: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Relay button </a:t>
            </a:r>
            <a:r>
              <a:rPr lang="en-US" sz="2000" spc="90" dirty="0" smtClean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ON/OFF</a:t>
            </a: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2700">
              <a:spcBef>
                <a:spcPts val="475"/>
              </a:spcBef>
              <a:buSzPct val="120000"/>
              <a:tabLst>
                <a:tab pos="354965" algn="l"/>
                <a:tab pos="355600" algn="l"/>
              </a:tabLst>
            </a:pP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   Push the Supervisory Control </a:t>
            </a:r>
            <a:r>
              <a:rPr lang="en-US" sz="2000" spc="90" dirty="0" smtClean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button </a:t>
            </a: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ON/OFF.</a:t>
            </a:r>
          </a:p>
          <a:p>
            <a:pPr marL="12700">
              <a:spcBef>
                <a:spcPts val="475"/>
              </a:spcBef>
              <a:buSzPct val="120000"/>
              <a:tabLst>
                <a:tab pos="354965" algn="l"/>
                <a:tab pos="355600" algn="l"/>
              </a:tabLst>
            </a:pPr>
            <a:r>
              <a:rPr lang="en-US" sz="2000" spc="90" dirty="0">
                <a:solidFill>
                  <a:srgbClr val="4D514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   Same functions - less wiring.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2200" y="1447799"/>
            <a:ext cx="4178046" cy="47577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07944" y="329950"/>
            <a:ext cx="6858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35" dirty="0">
                <a:solidFill>
                  <a:srgbClr val="0070C0"/>
                </a:solidFill>
              </a:rPr>
              <a:t>Caja</a:t>
            </a:r>
            <a:r>
              <a:rPr sz="3200" b="1" spc="-110" dirty="0">
                <a:solidFill>
                  <a:srgbClr val="0070C0"/>
                </a:solidFill>
              </a:rPr>
              <a:t> </a:t>
            </a:r>
            <a:r>
              <a:rPr sz="3200" b="1" spc="95" dirty="0">
                <a:solidFill>
                  <a:srgbClr val="0070C0"/>
                </a:solidFill>
              </a:rPr>
              <a:t>de</a:t>
            </a:r>
            <a:r>
              <a:rPr sz="3200" b="1" spc="-110" dirty="0">
                <a:solidFill>
                  <a:srgbClr val="0070C0"/>
                </a:solidFill>
              </a:rPr>
              <a:t> </a:t>
            </a:r>
            <a:r>
              <a:rPr sz="3200" b="1" spc="85" dirty="0">
                <a:solidFill>
                  <a:srgbClr val="0070C0"/>
                </a:solidFill>
              </a:rPr>
              <a:t>control</a:t>
            </a:r>
            <a:r>
              <a:rPr sz="3200" b="1" spc="-110" dirty="0">
                <a:solidFill>
                  <a:srgbClr val="0070C0"/>
                </a:solidFill>
              </a:rPr>
              <a:t> </a:t>
            </a:r>
            <a:r>
              <a:rPr sz="3200" b="1" spc="105" dirty="0">
                <a:solidFill>
                  <a:srgbClr val="0070C0"/>
                </a:solidFill>
              </a:rPr>
              <a:t>todo</a:t>
            </a:r>
            <a:r>
              <a:rPr sz="3200" b="1" spc="-110" dirty="0">
                <a:solidFill>
                  <a:srgbClr val="0070C0"/>
                </a:solidFill>
              </a:rPr>
              <a:t> </a:t>
            </a:r>
            <a:r>
              <a:rPr sz="3200" b="1" spc="95" dirty="0">
                <a:solidFill>
                  <a:srgbClr val="0070C0"/>
                </a:solidFill>
              </a:rPr>
              <a:t>en</a:t>
            </a:r>
            <a:r>
              <a:rPr sz="3200" b="1" spc="-110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uno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000" y="1447800"/>
            <a:ext cx="4949190" cy="4757713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879600">
              <a:spcBef>
                <a:spcPts val="500"/>
              </a:spcBef>
            </a:pPr>
            <a:r>
              <a:rPr lang="en-US" sz="2800" spc="75" dirty="0">
                <a:solidFill>
                  <a:srgbClr val="4D514C"/>
                </a:solidFill>
                <a:latin typeface="Tahoma"/>
                <a:cs typeface="Tahoma"/>
              </a:rPr>
              <a:t>Panel metering </a:t>
            </a:r>
          </a:p>
          <a:p>
            <a:pPr marL="1879600">
              <a:spcBef>
                <a:spcPts val="500"/>
              </a:spcBef>
            </a:pPr>
            <a:r>
              <a:rPr lang="en-US" sz="2800" spc="75" dirty="0">
                <a:solidFill>
                  <a:srgbClr val="4D514C"/>
                </a:solidFill>
                <a:latin typeface="Tahoma"/>
                <a:cs typeface="Tahoma"/>
              </a:rPr>
              <a:t>Open Indication </a:t>
            </a:r>
          </a:p>
          <a:p>
            <a:pPr marL="1879600">
              <a:spcBef>
                <a:spcPts val="500"/>
              </a:spcBef>
            </a:pPr>
            <a:r>
              <a:rPr lang="en-US" sz="2800" spc="75" dirty="0">
                <a:solidFill>
                  <a:srgbClr val="4D514C"/>
                </a:solidFill>
                <a:latin typeface="Tahoma"/>
                <a:cs typeface="Tahoma"/>
              </a:rPr>
              <a:t>Close Indication</a:t>
            </a:r>
          </a:p>
          <a:p>
            <a:pPr marL="1879600">
              <a:spcBef>
                <a:spcPts val="500"/>
              </a:spcBef>
            </a:pPr>
            <a:r>
              <a:rPr lang="en-US" sz="2800" spc="75" dirty="0" err="1">
                <a:solidFill>
                  <a:srgbClr val="4D514C"/>
                </a:solidFill>
                <a:latin typeface="Tahoma"/>
                <a:cs typeface="Tahoma"/>
              </a:rPr>
              <a:t>Recloser</a:t>
            </a:r>
            <a:r>
              <a:rPr lang="en-US" sz="2800" spc="75" dirty="0">
                <a:solidFill>
                  <a:srgbClr val="4D514C"/>
                </a:solidFill>
                <a:latin typeface="Tahoma"/>
                <a:cs typeface="Tahoma"/>
              </a:rPr>
              <a:t> Off Indication </a:t>
            </a:r>
          </a:p>
          <a:p>
            <a:pPr marL="1879600">
              <a:spcBef>
                <a:spcPts val="500"/>
              </a:spcBef>
            </a:pPr>
            <a:r>
              <a:rPr lang="en-US" sz="2800" spc="75" dirty="0">
                <a:solidFill>
                  <a:srgbClr val="4D514C"/>
                </a:solidFill>
                <a:latin typeface="Tahoma"/>
                <a:cs typeface="Tahoma"/>
              </a:rPr>
              <a:t>Supervisory Off Indication </a:t>
            </a:r>
          </a:p>
          <a:p>
            <a:pPr marL="1879600">
              <a:spcBef>
                <a:spcPts val="500"/>
              </a:spcBef>
            </a:pPr>
            <a:r>
              <a:rPr lang="en-US" sz="2800" spc="75" dirty="0">
                <a:solidFill>
                  <a:srgbClr val="4D514C"/>
                </a:solidFill>
                <a:latin typeface="Tahoma"/>
                <a:cs typeface="Tahoma"/>
              </a:rPr>
              <a:t>Hot Line Order Indication</a:t>
            </a:r>
          </a:p>
          <a:p>
            <a:pPr marL="1879600">
              <a:spcBef>
                <a:spcPts val="500"/>
              </a:spcBef>
            </a:pPr>
            <a:r>
              <a:rPr lang="en-US" sz="2800" spc="75" dirty="0" err="1">
                <a:solidFill>
                  <a:srgbClr val="4D514C"/>
                </a:solidFill>
                <a:latin typeface="Tahoma"/>
                <a:cs typeface="Tahoma"/>
              </a:rPr>
              <a:t>Comm</a:t>
            </a:r>
            <a:r>
              <a:rPr lang="en-US" sz="2800" spc="75" dirty="0">
                <a:solidFill>
                  <a:srgbClr val="4D514C"/>
                </a:solidFill>
                <a:latin typeface="Tahoma"/>
                <a:cs typeface="Tahoma"/>
              </a:rPr>
              <a:t> Fail 21P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2912" y="532645"/>
            <a:ext cx="92964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900" b="1" spc="120" dirty="0">
                <a:solidFill>
                  <a:srgbClr val="0070C0"/>
                </a:solidFill>
              </a:rPr>
              <a:t>Registrador</a:t>
            </a:r>
            <a:r>
              <a:rPr sz="2900" b="1" spc="-165" dirty="0">
                <a:solidFill>
                  <a:srgbClr val="0070C0"/>
                </a:solidFill>
              </a:rPr>
              <a:t> </a:t>
            </a:r>
            <a:r>
              <a:rPr sz="2900" b="1" spc="140" dirty="0">
                <a:solidFill>
                  <a:srgbClr val="0070C0"/>
                </a:solidFill>
              </a:rPr>
              <a:t>de</a:t>
            </a:r>
            <a:r>
              <a:rPr sz="2900" b="1" spc="-165" dirty="0">
                <a:solidFill>
                  <a:srgbClr val="0070C0"/>
                </a:solidFill>
              </a:rPr>
              <a:t> </a:t>
            </a:r>
            <a:r>
              <a:rPr sz="2900" b="1" spc="90" dirty="0">
                <a:solidFill>
                  <a:srgbClr val="0070C0"/>
                </a:solidFill>
              </a:rPr>
              <a:t>fallas</a:t>
            </a:r>
            <a:r>
              <a:rPr sz="2900" b="1" spc="-165" dirty="0">
                <a:solidFill>
                  <a:srgbClr val="0070C0"/>
                </a:solidFill>
              </a:rPr>
              <a:t> </a:t>
            </a:r>
            <a:r>
              <a:rPr sz="2900" b="1" spc="30" dirty="0">
                <a:solidFill>
                  <a:srgbClr val="0070C0"/>
                </a:solidFill>
              </a:rPr>
              <a:t>y</a:t>
            </a:r>
            <a:r>
              <a:rPr sz="2900" b="1" spc="-165" dirty="0">
                <a:solidFill>
                  <a:srgbClr val="0070C0"/>
                </a:solidFill>
              </a:rPr>
              <a:t> </a:t>
            </a:r>
            <a:r>
              <a:rPr sz="2900" b="1" spc="105" dirty="0">
                <a:solidFill>
                  <a:srgbClr val="0070C0"/>
                </a:solidFill>
              </a:rPr>
              <a:t>secuencias</a:t>
            </a:r>
            <a:r>
              <a:rPr sz="2900" b="1" spc="-160" dirty="0">
                <a:solidFill>
                  <a:srgbClr val="0070C0"/>
                </a:solidFill>
              </a:rPr>
              <a:t> </a:t>
            </a:r>
            <a:r>
              <a:rPr sz="2900" b="1" spc="140" dirty="0">
                <a:solidFill>
                  <a:srgbClr val="0070C0"/>
                </a:solidFill>
              </a:rPr>
              <a:t>de</a:t>
            </a:r>
            <a:r>
              <a:rPr sz="2900" b="1" spc="-165" dirty="0">
                <a:solidFill>
                  <a:srgbClr val="0070C0"/>
                </a:solidFill>
              </a:rPr>
              <a:t> </a:t>
            </a:r>
            <a:r>
              <a:rPr sz="2900" b="1" spc="110" dirty="0">
                <a:solidFill>
                  <a:srgbClr val="0070C0"/>
                </a:solidFill>
              </a:rPr>
              <a:t>eventos</a:t>
            </a:r>
            <a:endParaRPr sz="29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760855"/>
            <a:ext cx="10896600" cy="4347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0000"/>
              <a:buChar char="•"/>
              <a:tabLst>
                <a:tab pos="356235" algn="l"/>
              </a:tabLst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subestaciones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subsistemas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recopilan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almacenan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información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anormales.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subsistemas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registradores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registradores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</a:t>
            </a: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55600" indent="-343535" algn="just">
              <a:spcBef>
                <a:spcPts val="100"/>
              </a:spcBef>
              <a:buSzPct val="160000"/>
              <a:buChar char="•"/>
              <a:tabLst>
                <a:tab pos="356235" algn="l"/>
              </a:tabLst>
            </a:pPr>
            <a:endParaRPr lang="es-ES" sz="2800" b="1" i="1" spc="4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00"/>
              </a:spcBef>
              <a:buSzPct val="160000"/>
              <a:buChar char="•"/>
              <a:tabLst>
                <a:tab pos="356235" algn="l"/>
              </a:tabLst>
            </a:pPr>
            <a:r>
              <a:rPr sz="2800" b="1" i="1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Registradores</a:t>
            </a:r>
            <a:r>
              <a:rPr sz="2800" b="1" i="1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lang="es-ES" sz="2800" b="1" i="1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</a:t>
            </a:r>
            <a:r>
              <a:rPr lang="es-ES"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memoria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computadora,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críticas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cualquier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ingenieros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1905050"/>
            <a:ext cx="6400800" cy="460705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5200" y="609600"/>
            <a:ext cx="51815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Registrador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80" dirty="0">
                <a:solidFill>
                  <a:srgbClr val="0070C0"/>
                </a:solidFill>
              </a:rPr>
              <a:t>fallas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1295401"/>
            <a:ext cx="4191000" cy="53625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86200" y="533400"/>
            <a:ext cx="5181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05" dirty="0">
                <a:solidFill>
                  <a:srgbClr val="0070C0"/>
                </a:solidFill>
              </a:rPr>
              <a:t>Registrador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80" dirty="0">
                <a:solidFill>
                  <a:srgbClr val="0070C0"/>
                </a:solidFill>
              </a:rPr>
              <a:t>fallas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71028" y="2744851"/>
            <a:ext cx="3044572" cy="1317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6600"/>
              </a:lnSpc>
              <a:spcBef>
                <a:spcPts val="100"/>
              </a:spcBef>
            </a:pPr>
            <a:r>
              <a:rPr b="1" spc="45" dirty="0">
                <a:latin typeface="Tahoma"/>
                <a:cs typeface="Tahoma"/>
              </a:rPr>
              <a:t>Registrador</a:t>
            </a:r>
            <a:r>
              <a:rPr b="1" spc="-85" dirty="0">
                <a:latin typeface="Tahoma"/>
                <a:cs typeface="Tahoma"/>
              </a:rPr>
              <a:t> </a:t>
            </a:r>
            <a:r>
              <a:rPr b="1" spc="45" dirty="0">
                <a:latin typeface="Tahoma"/>
                <a:cs typeface="Tahoma"/>
              </a:rPr>
              <a:t>digital</a:t>
            </a:r>
            <a:r>
              <a:rPr b="1" spc="-85" dirty="0">
                <a:latin typeface="Tahoma"/>
                <a:cs typeface="Tahoma"/>
              </a:rPr>
              <a:t> </a:t>
            </a:r>
            <a:r>
              <a:rPr b="1" spc="55" dirty="0">
                <a:latin typeface="Tahoma"/>
                <a:cs typeface="Tahoma"/>
              </a:rPr>
              <a:t>de</a:t>
            </a:r>
            <a:r>
              <a:rPr b="1" spc="-80" dirty="0">
                <a:latin typeface="Tahoma"/>
                <a:cs typeface="Tahoma"/>
              </a:rPr>
              <a:t> </a:t>
            </a:r>
            <a:r>
              <a:rPr b="1" spc="35" dirty="0">
                <a:latin typeface="Tahoma"/>
                <a:cs typeface="Tahoma"/>
              </a:rPr>
              <a:t>fallas </a:t>
            </a:r>
            <a:r>
              <a:rPr b="1" spc="-345" dirty="0">
                <a:latin typeface="Tahoma"/>
                <a:cs typeface="Tahoma"/>
              </a:rPr>
              <a:t> </a:t>
            </a:r>
            <a:r>
              <a:rPr b="1" spc="65" dirty="0">
                <a:latin typeface="Tahoma"/>
                <a:cs typeface="Tahoma"/>
              </a:rPr>
              <a:t>montado </a:t>
            </a:r>
            <a:r>
              <a:rPr b="1" spc="55" dirty="0">
                <a:latin typeface="Tahoma"/>
                <a:cs typeface="Tahoma"/>
              </a:rPr>
              <a:t>en </a:t>
            </a:r>
            <a:r>
              <a:rPr b="1" spc="60" dirty="0">
                <a:latin typeface="Tahoma"/>
                <a:cs typeface="Tahoma"/>
              </a:rPr>
              <a:t>una </a:t>
            </a:r>
            <a:r>
              <a:rPr b="1" spc="40" dirty="0">
                <a:latin typeface="Tahoma"/>
                <a:cs typeface="Tahoma"/>
              </a:rPr>
              <a:t>estación </a:t>
            </a:r>
            <a:r>
              <a:rPr b="1" spc="45" dirty="0">
                <a:latin typeface="Tahoma"/>
                <a:cs typeface="Tahoma"/>
              </a:rPr>
              <a:t> </a:t>
            </a:r>
            <a:r>
              <a:rPr b="1" spc="55" dirty="0">
                <a:latin typeface="Tahoma"/>
                <a:cs typeface="Tahoma"/>
              </a:rPr>
              <a:t>de</a:t>
            </a:r>
            <a:r>
              <a:rPr b="1" spc="-70" dirty="0">
                <a:latin typeface="Tahoma"/>
                <a:cs typeface="Tahoma"/>
              </a:rPr>
              <a:t> </a:t>
            </a:r>
            <a:r>
              <a:rPr b="1" spc="15" dirty="0">
                <a:latin typeface="Tahoma"/>
                <a:cs typeface="Tahoma"/>
              </a:rPr>
              <a:t>225kV.</a:t>
            </a:r>
            <a:endParaRPr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457200"/>
            <a:ext cx="10287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20" dirty="0">
                <a:solidFill>
                  <a:srgbClr val="0070C0"/>
                </a:solidFill>
              </a:rPr>
              <a:t>Registrador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40" dirty="0">
                <a:solidFill>
                  <a:srgbClr val="0070C0"/>
                </a:solidFill>
              </a:rPr>
              <a:t>de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90" dirty="0">
                <a:solidFill>
                  <a:srgbClr val="0070C0"/>
                </a:solidFill>
              </a:rPr>
              <a:t>fallas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30" dirty="0">
                <a:solidFill>
                  <a:srgbClr val="0070C0"/>
                </a:solidFill>
              </a:rPr>
              <a:t>y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05" dirty="0">
                <a:solidFill>
                  <a:srgbClr val="0070C0"/>
                </a:solidFill>
              </a:rPr>
              <a:t>secuencias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140" dirty="0">
                <a:solidFill>
                  <a:srgbClr val="0070C0"/>
                </a:solidFill>
              </a:rPr>
              <a:t>de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10" dirty="0">
                <a:solidFill>
                  <a:srgbClr val="0070C0"/>
                </a:solidFill>
              </a:rPr>
              <a:t>eventos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143000"/>
            <a:ext cx="10820400" cy="5506507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55600" marR="5080" indent="-343535" algn="just">
              <a:lnSpc>
                <a:spcPct val="144800"/>
              </a:lnSpc>
              <a:spcBef>
                <a:spcPts val="145"/>
              </a:spcBef>
              <a:buSzPct val="141463"/>
              <a:buFont typeface="Tahoma"/>
              <a:buChar char="•"/>
              <a:tabLst>
                <a:tab pos="355600" algn="l"/>
                <a:tab pos="356235" algn="l"/>
              </a:tabLst>
            </a:pPr>
            <a:r>
              <a:rPr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</a:t>
            </a:r>
            <a:r>
              <a:rPr sz="2800" b="1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</a:t>
            </a:r>
            <a:r>
              <a:rPr sz="2800" b="1" i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(SOE</a:t>
            </a:r>
            <a:r>
              <a:rPr sz="2800" b="1" i="1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i="1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registradores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rastrean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orden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eventos,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apertura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 de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circuito.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observamos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eventos,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parecería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suceden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instante.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grabadoras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orden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resolución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milisegundo.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</a:t>
            </a:r>
            <a:r>
              <a:rPr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información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útil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funcionaron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esperaba.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69375" y="533400"/>
            <a:ext cx="851265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20" dirty="0">
                <a:solidFill>
                  <a:srgbClr val="0070C0"/>
                </a:solidFill>
              </a:rPr>
              <a:t>Configuraciones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45" dirty="0">
                <a:solidFill>
                  <a:srgbClr val="0070C0"/>
                </a:solidFill>
              </a:rPr>
              <a:t>bus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subestación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773555"/>
            <a:ext cx="10896600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8421"/>
              <a:buChar char="•"/>
              <a:tabLst>
                <a:tab pos="356235" algn="l"/>
              </a:tabLst>
            </a:pPr>
            <a:r>
              <a:rPr sz="2800" b="1" i="1" spc="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</a:t>
            </a:r>
            <a:r>
              <a:rPr sz="2800" b="1" i="1" spc="-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cinco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básicos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8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conectar</a:t>
            </a:r>
            <a:r>
              <a:rPr sz="2800" b="1" i="1" spc="-9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buses</a:t>
            </a:r>
            <a:r>
              <a:rPr sz="2800" b="1" i="1" spc="6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6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85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</a:t>
            </a:r>
            <a:r>
              <a:rPr sz="2800" b="1" i="1" spc="-9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9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cumplir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lang="es-ES"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requisitos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individuales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basados	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factores: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costo,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grado </a:t>
            </a:r>
            <a:r>
              <a:rPr sz="2800" spc="-7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requerido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continuidad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confiabilidad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7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77403" y="1371600"/>
            <a:ext cx="10896600" cy="494019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3535" algn="just">
              <a:spcBef>
                <a:spcPts val="865"/>
              </a:spcBef>
              <a:buSzPct val="114285"/>
              <a:buChar char="•"/>
              <a:tabLst>
                <a:tab pos="356235" algn="l"/>
              </a:tabLst>
            </a:pPr>
            <a:r>
              <a:rPr sz="2800" spc="110" dirty="0">
                <a:latin typeface="Tahoma"/>
                <a:cs typeface="Tahoma"/>
              </a:rPr>
              <a:t>Los</a:t>
            </a:r>
            <a:r>
              <a:rPr sz="2800" spc="-15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cinco</a:t>
            </a:r>
            <a:r>
              <a:rPr sz="2800" spc="-15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arreglos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básicos</a:t>
            </a:r>
            <a:r>
              <a:rPr sz="2800" spc="-15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son</a:t>
            </a:r>
            <a:r>
              <a:rPr sz="2800" spc="45" dirty="0" smtClean="0">
                <a:latin typeface="Tahoma"/>
                <a:cs typeface="Tahoma"/>
              </a:rPr>
              <a:t>:</a:t>
            </a:r>
            <a:endParaRPr lang="es-ES" sz="2800" spc="45" dirty="0" smtClean="0">
              <a:latin typeface="Tahoma"/>
              <a:cs typeface="Tahoma"/>
            </a:endParaRPr>
          </a:p>
          <a:p>
            <a:pPr marL="355600" indent="-343535" algn="just">
              <a:spcBef>
                <a:spcPts val="865"/>
              </a:spcBef>
              <a:buSzPct val="114285"/>
              <a:buChar char="•"/>
              <a:tabLst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926465" lvl="1" indent="-457200" algn="just">
              <a:spcBef>
                <a:spcPts val="770"/>
              </a:spcBef>
              <a:buSzPct val="224000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s-ES" sz="2800" i="1" spc="60" dirty="0" err="1" smtClean="0">
                <a:solidFill>
                  <a:srgbClr val="0070C0"/>
                </a:solidFill>
                <a:latin typeface="Tahoma"/>
                <a:cs typeface="Tahoma"/>
              </a:rPr>
              <a:t>Bús</a:t>
            </a:r>
            <a:r>
              <a:rPr sz="2800" i="1" spc="-7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50" dirty="0" smtClean="0">
                <a:solidFill>
                  <a:srgbClr val="0070C0"/>
                </a:solidFill>
                <a:latin typeface="Tahoma"/>
                <a:cs typeface="Tahoma"/>
              </a:rPr>
              <a:t>individual</a:t>
            </a:r>
            <a:r>
              <a:rPr lang="es-ES" sz="2800" i="1" spc="5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</a:p>
          <a:p>
            <a:pPr marL="926465" lvl="1" indent="-457200" algn="just">
              <a:spcBef>
                <a:spcPts val="770"/>
              </a:spcBef>
              <a:buSzPct val="224000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s-ES" sz="2800" i="1" spc="65" dirty="0" err="1" smtClean="0">
                <a:solidFill>
                  <a:srgbClr val="0070C0"/>
                </a:solidFill>
                <a:latin typeface="Tahoma"/>
                <a:cs typeface="Tahoma"/>
              </a:rPr>
              <a:t>Bús</a:t>
            </a:r>
            <a:r>
              <a:rPr sz="2800" i="1" spc="-7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55" dirty="0">
                <a:solidFill>
                  <a:srgbClr val="0070C0"/>
                </a:solidFill>
                <a:latin typeface="Tahoma"/>
                <a:cs typeface="Tahoma"/>
              </a:rPr>
              <a:t>principal</a:t>
            </a:r>
            <a:r>
              <a:rPr sz="2800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15" dirty="0">
                <a:solidFill>
                  <a:srgbClr val="0070C0"/>
                </a:solidFill>
                <a:latin typeface="Tahoma"/>
                <a:cs typeface="Tahoma"/>
              </a:rPr>
              <a:t>y</a:t>
            </a:r>
            <a:r>
              <a:rPr sz="2800" i="1" spc="-7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6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i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50" dirty="0">
                <a:solidFill>
                  <a:srgbClr val="0070C0"/>
                </a:solidFill>
                <a:latin typeface="Tahoma"/>
                <a:cs typeface="Tahoma"/>
              </a:rPr>
              <a:t>transferencia</a:t>
            </a:r>
            <a:endParaRPr sz="2800" i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926465" lvl="1" indent="-457200" algn="just">
              <a:spcBef>
                <a:spcPts val="675"/>
              </a:spcBef>
              <a:buSzPct val="254545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lang="es-ES" sz="2800" i="1" spc="50" dirty="0" err="1" smtClean="0">
                <a:solidFill>
                  <a:srgbClr val="0070C0"/>
                </a:solidFill>
                <a:latin typeface="Tahoma"/>
                <a:cs typeface="Tahoma"/>
              </a:rPr>
              <a:t>Bús</a:t>
            </a:r>
            <a:r>
              <a:rPr sz="2800" i="1" spc="-8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5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i="1" spc="-8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45" dirty="0" err="1" smtClean="0">
                <a:solidFill>
                  <a:srgbClr val="0070C0"/>
                </a:solidFill>
                <a:latin typeface="Tahoma"/>
                <a:cs typeface="Tahoma"/>
              </a:rPr>
              <a:t>anillo</a:t>
            </a:r>
            <a:r>
              <a:rPr lang="es-ES" sz="2800" i="1" spc="4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</a:p>
          <a:p>
            <a:pPr marL="926465" lvl="1" indent="-457200" algn="just">
              <a:spcBef>
                <a:spcPts val="675"/>
              </a:spcBef>
              <a:buSzPct val="254545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i="1" spc="90" dirty="0" err="1" smtClean="0">
                <a:solidFill>
                  <a:srgbClr val="0070C0"/>
                </a:solidFill>
                <a:latin typeface="Tahoma"/>
                <a:cs typeface="Tahoma"/>
              </a:rPr>
              <a:t>Disposición</a:t>
            </a:r>
            <a:r>
              <a:rPr sz="2800" i="1" spc="-12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10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i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100" dirty="0">
                <a:solidFill>
                  <a:srgbClr val="0070C0"/>
                </a:solidFill>
                <a:latin typeface="Tahoma"/>
                <a:cs typeface="Tahoma"/>
              </a:rPr>
              <a:t>interruptor</a:t>
            </a:r>
            <a:r>
              <a:rPr sz="2800" i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25" dirty="0">
                <a:solidFill>
                  <a:srgbClr val="0070C0"/>
                </a:solidFill>
                <a:latin typeface="Tahoma"/>
                <a:cs typeface="Tahoma"/>
              </a:rPr>
              <a:t>y</a:t>
            </a:r>
            <a:r>
              <a:rPr sz="2800" i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125" dirty="0" err="1" smtClean="0">
                <a:solidFill>
                  <a:srgbClr val="0070C0"/>
                </a:solidFill>
                <a:latin typeface="Tahoma"/>
                <a:cs typeface="Tahoma"/>
              </a:rPr>
              <a:t>medio</a:t>
            </a:r>
            <a:r>
              <a:rPr lang="es-ES" sz="2800" i="1" spc="12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</a:p>
          <a:p>
            <a:pPr marL="926465" lvl="1" indent="-457200" algn="just">
              <a:spcBef>
                <a:spcPts val="675"/>
              </a:spcBef>
              <a:buSzPct val="254545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i="1" spc="85" dirty="0" err="1" smtClean="0">
                <a:solidFill>
                  <a:srgbClr val="0070C0"/>
                </a:solidFill>
                <a:latin typeface="Tahoma"/>
                <a:cs typeface="Tahoma"/>
              </a:rPr>
              <a:t>Disposición</a:t>
            </a:r>
            <a:r>
              <a:rPr sz="2800" i="1" spc="-12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10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i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100" dirty="0">
                <a:solidFill>
                  <a:srgbClr val="0070C0"/>
                </a:solidFill>
                <a:latin typeface="Tahoma"/>
                <a:cs typeface="Tahoma"/>
              </a:rPr>
              <a:t>barra</a:t>
            </a:r>
            <a:r>
              <a:rPr sz="2800" i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90" dirty="0">
                <a:solidFill>
                  <a:srgbClr val="0070C0"/>
                </a:solidFill>
                <a:latin typeface="Tahoma"/>
                <a:cs typeface="Tahoma"/>
              </a:rPr>
              <a:t>doble-interruptor</a:t>
            </a:r>
            <a:r>
              <a:rPr sz="2800" i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i="1" spc="105" dirty="0">
                <a:solidFill>
                  <a:srgbClr val="0070C0"/>
                </a:solidFill>
                <a:latin typeface="Tahoma"/>
                <a:cs typeface="Tahoma"/>
              </a:rPr>
              <a:t>doble</a:t>
            </a:r>
            <a:endParaRPr sz="2800" i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355600" marR="5080" indent="-343535" algn="just">
              <a:lnSpc>
                <a:spcPct val="133400"/>
              </a:lnSpc>
              <a:spcBef>
                <a:spcPts val="590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110" dirty="0">
                <a:latin typeface="Tahoma"/>
                <a:cs typeface="Tahoma"/>
              </a:rPr>
              <a:t>Examinaremos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cada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45" dirty="0">
                <a:latin typeface="Tahoma"/>
                <a:cs typeface="Tahoma"/>
              </a:rPr>
              <a:t>uno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estos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arreglos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en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las </a:t>
            </a:r>
            <a:r>
              <a:rPr sz="2800" spc="-73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próximas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páginas.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1769375" y="533400"/>
            <a:ext cx="851265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120" dirty="0">
                <a:solidFill>
                  <a:srgbClr val="0070C0"/>
                </a:solidFill>
              </a:rPr>
              <a:t>Configuraciones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45" dirty="0">
                <a:solidFill>
                  <a:srgbClr val="0070C0"/>
                </a:solidFill>
              </a:rPr>
              <a:t>bus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subestación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1524001"/>
            <a:ext cx="7162800" cy="513880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43200" y="576707"/>
            <a:ext cx="70104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0" b="1" spc="114" dirty="0">
                <a:solidFill>
                  <a:srgbClr val="0070C0"/>
                </a:solidFill>
              </a:rPr>
              <a:t>¿Qué</a:t>
            </a:r>
            <a:r>
              <a:rPr sz="3500" b="1" spc="-195" dirty="0">
                <a:solidFill>
                  <a:srgbClr val="0070C0"/>
                </a:solidFill>
              </a:rPr>
              <a:t> </a:t>
            </a:r>
            <a:r>
              <a:rPr sz="3500" b="1" spc="120" dirty="0">
                <a:solidFill>
                  <a:srgbClr val="0070C0"/>
                </a:solidFill>
              </a:rPr>
              <a:t>es</a:t>
            </a:r>
            <a:r>
              <a:rPr sz="3500" b="1" spc="-195" dirty="0">
                <a:solidFill>
                  <a:srgbClr val="0070C0"/>
                </a:solidFill>
              </a:rPr>
              <a:t> </a:t>
            </a:r>
            <a:r>
              <a:rPr sz="3500" b="1" spc="210" dirty="0">
                <a:solidFill>
                  <a:srgbClr val="0070C0"/>
                </a:solidFill>
              </a:rPr>
              <a:t>un</a:t>
            </a:r>
            <a:r>
              <a:rPr sz="3500" b="1" spc="-195" dirty="0">
                <a:solidFill>
                  <a:srgbClr val="0070C0"/>
                </a:solidFill>
              </a:rPr>
              <a:t> </a:t>
            </a:r>
            <a:r>
              <a:rPr sz="3500" b="1" spc="175" dirty="0">
                <a:solidFill>
                  <a:srgbClr val="0070C0"/>
                </a:solidFill>
              </a:rPr>
              <a:t>Bus</a:t>
            </a:r>
            <a:r>
              <a:rPr sz="3500" b="1" spc="-195" dirty="0">
                <a:solidFill>
                  <a:srgbClr val="0070C0"/>
                </a:solidFill>
              </a:rPr>
              <a:t> </a:t>
            </a:r>
            <a:r>
              <a:rPr sz="3500" b="1" spc="215" dirty="0">
                <a:solidFill>
                  <a:srgbClr val="0070C0"/>
                </a:solidFill>
              </a:rPr>
              <a:t>o</a:t>
            </a:r>
            <a:r>
              <a:rPr sz="3500" b="1" spc="-195" dirty="0">
                <a:solidFill>
                  <a:srgbClr val="0070C0"/>
                </a:solidFill>
              </a:rPr>
              <a:t> </a:t>
            </a:r>
            <a:r>
              <a:rPr sz="3500" b="1" spc="175" dirty="0">
                <a:solidFill>
                  <a:srgbClr val="0070C0"/>
                </a:solidFill>
              </a:rPr>
              <a:t>Bus</a:t>
            </a:r>
            <a:r>
              <a:rPr sz="3500" b="1" spc="-195" dirty="0">
                <a:solidFill>
                  <a:srgbClr val="0070C0"/>
                </a:solidFill>
              </a:rPr>
              <a:t> </a:t>
            </a:r>
            <a:r>
              <a:rPr sz="3500" b="1" spc="95" dirty="0">
                <a:solidFill>
                  <a:srgbClr val="0070C0"/>
                </a:solidFill>
              </a:rPr>
              <a:t>Bar?</a:t>
            </a:r>
            <a:endParaRPr sz="35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0475" y="3335274"/>
            <a:ext cx="0" cy="346075"/>
          </a:xfrm>
          <a:custGeom>
            <a:avLst/>
            <a:gdLst/>
            <a:ahLst/>
            <a:cxnLst/>
            <a:rect l="l" t="t" r="r" b="b"/>
            <a:pathLst>
              <a:path h="346075">
                <a:moveTo>
                  <a:pt x="0" y="0"/>
                </a:moveTo>
                <a:lnTo>
                  <a:pt x="0" y="346075"/>
                </a:lnTo>
              </a:path>
            </a:pathLst>
          </a:custGeom>
          <a:ln w="808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0475" y="1730375"/>
            <a:ext cx="0" cy="1059180"/>
          </a:xfrm>
          <a:custGeom>
            <a:avLst/>
            <a:gdLst/>
            <a:ahLst/>
            <a:cxnLst/>
            <a:rect l="l" t="t" r="r" b="b"/>
            <a:pathLst>
              <a:path h="1059180">
                <a:moveTo>
                  <a:pt x="0" y="0"/>
                </a:moveTo>
                <a:lnTo>
                  <a:pt x="0" y="1058799"/>
                </a:lnTo>
              </a:path>
            </a:pathLst>
          </a:custGeom>
          <a:ln w="808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14950" y="3314700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475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14950" y="1125600"/>
            <a:ext cx="0" cy="1643380"/>
          </a:xfrm>
          <a:custGeom>
            <a:avLst/>
            <a:gdLst/>
            <a:ahLst/>
            <a:cxnLst/>
            <a:rect l="l" t="t" r="r" b="b"/>
            <a:pathLst>
              <a:path h="1643380">
                <a:moveTo>
                  <a:pt x="0" y="0"/>
                </a:moveTo>
                <a:lnTo>
                  <a:pt x="0" y="1642999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2073" y="3325748"/>
            <a:ext cx="0" cy="347980"/>
          </a:xfrm>
          <a:custGeom>
            <a:avLst/>
            <a:gdLst/>
            <a:ahLst/>
            <a:cxnLst/>
            <a:rect l="l" t="t" r="r" b="b"/>
            <a:pathLst>
              <a:path h="347979">
                <a:moveTo>
                  <a:pt x="0" y="0"/>
                </a:moveTo>
                <a:lnTo>
                  <a:pt x="0" y="347725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02073" y="2382902"/>
            <a:ext cx="0" cy="396875"/>
          </a:xfrm>
          <a:custGeom>
            <a:avLst/>
            <a:gdLst/>
            <a:ahLst/>
            <a:cxnLst/>
            <a:rect l="l" t="t" r="r" b="b"/>
            <a:pathLst>
              <a:path h="396875">
                <a:moveTo>
                  <a:pt x="0" y="0"/>
                </a:moveTo>
                <a:lnTo>
                  <a:pt x="0" y="396748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19601" y="3676651"/>
            <a:ext cx="4419600" cy="1905"/>
          </a:xfrm>
          <a:custGeom>
            <a:avLst/>
            <a:gdLst/>
            <a:ahLst/>
            <a:cxnLst/>
            <a:rect l="l" t="t" r="r" b="b"/>
            <a:pathLst>
              <a:path w="4419600" h="1904">
                <a:moveTo>
                  <a:pt x="0" y="0"/>
                </a:moveTo>
                <a:lnTo>
                  <a:pt x="4419600" y="1524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91237" y="3714750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57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1237" y="4489450"/>
            <a:ext cx="0" cy="1041400"/>
          </a:xfrm>
          <a:custGeom>
            <a:avLst/>
            <a:gdLst/>
            <a:ahLst/>
            <a:cxnLst/>
            <a:rect l="l" t="t" r="r" b="b"/>
            <a:pathLst>
              <a:path h="1041400">
                <a:moveTo>
                  <a:pt x="0" y="0"/>
                </a:moveTo>
                <a:lnTo>
                  <a:pt x="0" y="1041400"/>
                </a:lnTo>
              </a:path>
            </a:pathLst>
          </a:custGeom>
          <a:ln w="57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6425" y="3686176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4">
                <a:moveTo>
                  <a:pt x="0" y="0"/>
                </a:moveTo>
                <a:lnTo>
                  <a:pt x="0" y="261874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16425" y="4494148"/>
            <a:ext cx="0" cy="1065530"/>
          </a:xfrm>
          <a:custGeom>
            <a:avLst/>
            <a:gdLst/>
            <a:ahLst/>
            <a:cxnLst/>
            <a:rect l="l" t="t" r="r" b="b"/>
            <a:pathLst>
              <a:path h="1065529">
                <a:moveTo>
                  <a:pt x="0" y="0"/>
                </a:moveTo>
                <a:lnTo>
                  <a:pt x="0" y="1065276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819839" y="3938588"/>
            <a:ext cx="555625" cy="555625"/>
            <a:chOff x="4295838" y="3938587"/>
            <a:chExt cx="555625" cy="555625"/>
          </a:xfrm>
        </p:grpSpPr>
        <p:sp>
          <p:nvSpPr>
            <p:cNvPr id="14" name="object 14"/>
            <p:cNvSpPr/>
            <p:nvPr/>
          </p:nvSpPr>
          <p:spPr>
            <a:xfrm>
              <a:off x="4300601" y="3943349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635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00601" y="394335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6485002" y="4291965"/>
            <a:ext cx="1519555" cy="516890"/>
          </a:xfrm>
          <a:custGeom>
            <a:avLst/>
            <a:gdLst/>
            <a:ahLst/>
            <a:cxnLst/>
            <a:rect l="l" t="t" r="r" b="b"/>
            <a:pathLst>
              <a:path w="1519554" h="516889">
                <a:moveTo>
                  <a:pt x="172311" y="54646"/>
                </a:moveTo>
                <a:lnTo>
                  <a:pt x="155751" y="109366"/>
                </a:lnTo>
                <a:lnTo>
                  <a:pt x="1502918" y="516890"/>
                </a:lnTo>
                <a:lnTo>
                  <a:pt x="1519554" y="462280"/>
                </a:lnTo>
                <a:lnTo>
                  <a:pt x="172311" y="54646"/>
                </a:lnTo>
                <a:close/>
              </a:path>
              <a:path w="1519554" h="516889">
                <a:moveTo>
                  <a:pt x="188849" y="0"/>
                </a:moveTo>
                <a:lnTo>
                  <a:pt x="0" y="32385"/>
                </a:lnTo>
                <a:lnTo>
                  <a:pt x="139191" y="164084"/>
                </a:lnTo>
                <a:lnTo>
                  <a:pt x="155751" y="109366"/>
                </a:lnTo>
                <a:lnTo>
                  <a:pt x="128397" y="101092"/>
                </a:lnTo>
                <a:lnTo>
                  <a:pt x="144907" y="46355"/>
                </a:lnTo>
                <a:lnTo>
                  <a:pt x="174820" y="46355"/>
                </a:lnTo>
                <a:lnTo>
                  <a:pt x="188849" y="0"/>
                </a:lnTo>
                <a:close/>
              </a:path>
              <a:path w="1519554" h="516889">
                <a:moveTo>
                  <a:pt x="144907" y="46355"/>
                </a:moveTo>
                <a:lnTo>
                  <a:pt x="128397" y="101092"/>
                </a:lnTo>
                <a:lnTo>
                  <a:pt x="155751" y="109366"/>
                </a:lnTo>
                <a:lnTo>
                  <a:pt x="172311" y="54646"/>
                </a:lnTo>
                <a:lnTo>
                  <a:pt x="144907" y="46355"/>
                </a:lnTo>
                <a:close/>
              </a:path>
              <a:path w="1519554" h="516889">
                <a:moveTo>
                  <a:pt x="174820" y="46355"/>
                </a:moveTo>
                <a:lnTo>
                  <a:pt x="144907" y="46355"/>
                </a:lnTo>
                <a:lnTo>
                  <a:pt x="172311" y="54646"/>
                </a:lnTo>
                <a:lnTo>
                  <a:pt x="174820" y="46355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34401" y="3761359"/>
            <a:ext cx="952500" cy="474980"/>
          </a:xfrm>
          <a:custGeom>
            <a:avLst/>
            <a:gdLst/>
            <a:ahLst/>
            <a:cxnLst/>
            <a:rect l="l" t="t" r="r" b="b"/>
            <a:pathLst>
              <a:path w="952500" h="474979">
                <a:moveTo>
                  <a:pt x="167080" y="51666"/>
                </a:moveTo>
                <a:lnTo>
                  <a:pt x="142671" y="103276"/>
                </a:lnTo>
                <a:lnTo>
                  <a:pt x="927480" y="474472"/>
                </a:lnTo>
                <a:lnTo>
                  <a:pt x="951992" y="422910"/>
                </a:lnTo>
                <a:lnTo>
                  <a:pt x="167080" y="51666"/>
                </a:lnTo>
                <a:close/>
              </a:path>
              <a:path w="952500" h="474979">
                <a:moveTo>
                  <a:pt x="191516" y="0"/>
                </a:moveTo>
                <a:lnTo>
                  <a:pt x="0" y="4191"/>
                </a:lnTo>
                <a:lnTo>
                  <a:pt x="118237" y="154940"/>
                </a:lnTo>
                <a:lnTo>
                  <a:pt x="142671" y="103276"/>
                </a:lnTo>
                <a:lnTo>
                  <a:pt x="116840" y="91059"/>
                </a:lnTo>
                <a:lnTo>
                  <a:pt x="141350" y="39497"/>
                </a:lnTo>
                <a:lnTo>
                  <a:pt x="172835" y="39497"/>
                </a:lnTo>
                <a:lnTo>
                  <a:pt x="191516" y="0"/>
                </a:lnTo>
                <a:close/>
              </a:path>
              <a:path w="952500" h="474979">
                <a:moveTo>
                  <a:pt x="141350" y="39497"/>
                </a:moveTo>
                <a:lnTo>
                  <a:pt x="116840" y="91059"/>
                </a:lnTo>
                <a:lnTo>
                  <a:pt x="142671" y="103276"/>
                </a:lnTo>
                <a:lnTo>
                  <a:pt x="167080" y="51666"/>
                </a:lnTo>
                <a:lnTo>
                  <a:pt x="141350" y="39497"/>
                </a:lnTo>
                <a:close/>
              </a:path>
              <a:path w="952500" h="474979">
                <a:moveTo>
                  <a:pt x="172835" y="39497"/>
                </a:moveTo>
                <a:lnTo>
                  <a:pt x="141350" y="39497"/>
                </a:lnTo>
                <a:lnTo>
                  <a:pt x="167080" y="51666"/>
                </a:lnTo>
                <a:lnTo>
                  <a:pt x="172835" y="39497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73526" y="5417693"/>
            <a:ext cx="850900" cy="229235"/>
          </a:xfrm>
          <a:custGeom>
            <a:avLst/>
            <a:gdLst/>
            <a:ahLst/>
            <a:cxnLst/>
            <a:rect l="l" t="t" r="r" b="b"/>
            <a:pathLst>
              <a:path w="850900" h="229235">
                <a:moveTo>
                  <a:pt x="228346" y="0"/>
                </a:moveTo>
                <a:lnTo>
                  <a:pt x="0" y="114680"/>
                </a:lnTo>
                <a:lnTo>
                  <a:pt x="228726" y="228612"/>
                </a:lnTo>
                <a:lnTo>
                  <a:pt x="228600" y="152526"/>
                </a:lnTo>
                <a:lnTo>
                  <a:pt x="190500" y="152526"/>
                </a:lnTo>
                <a:lnTo>
                  <a:pt x="190373" y="76326"/>
                </a:lnTo>
                <a:lnTo>
                  <a:pt x="228473" y="76253"/>
                </a:lnTo>
                <a:lnTo>
                  <a:pt x="228346" y="0"/>
                </a:lnTo>
                <a:close/>
              </a:path>
              <a:path w="850900" h="229235">
                <a:moveTo>
                  <a:pt x="228473" y="76253"/>
                </a:moveTo>
                <a:lnTo>
                  <a:pt x="190373" y="76326"/>
                </a:lnTo>
                <a:lnTo>
                  <a:pt x="190500" y="152526"/>
                </a:lnTo>
                <a:lnTo>
                  <a:pt x="228600" y="152453"/>
                </a:lnTo>
                <a:lnTo>
                  <a:pt x="228473" y="76253"/>
                </a:lnTo>
                <a:close/>
              </a:path>
              <a:path w="850900" h="229235">
                <a:moveTo>
                  <a:pt x="228600" y="152453"/>
                </a:moveTo>
                <a:lnTo>
                  <a:pt x="190500" y="152526"/>
                </a:lnTo>
                <a:lnTo>
                  <a:pt x="228600" y="152526"/>
                </a:lnTo>
                <a:close/>
              </a:path>
              <a:path w="850900" h="229235">
                <a:moveTo>
                  <a:pt x="850773" y="75056"/>
                </a:moveTo>
                <a:lnTo>
                  <a:pt x="228473" y="76253"/>
                </a:lnTo>
                <a:lnTo>
                  <a:pt x="228600" y="152453"/>
                </a:lnTo>
                <a:lnTo>
                  <a:pt x="850900" y="151256"/>
                </a:lnTo>
                <a:lnTo>
                  <a:pt x="850773" y="75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65773" y="5404993"/>
            <a:ext cx="850900" cy="229235"/>
          </a:xfrm>
          <a:custGeom>
            <a:avLst/>
            <a:gdLst/>
            <a:ahLst/>
            <a:cxnLst/>
            <a:rect l="l" t="t" r="r" b="b"/>
            <a:pathLst>
              <a:path w="850900" h="229235">
                <a:moveTo>
                  <a:pt x="622299" y="152453"/>
                </a:moveTo>
                <a:lnTo>
                  <a:pt x="622173" y="228612"/>
                </a:lnTo>
                <a:lnTo>
                  <a:pt x="774921" y="152526"/>
                </a:lnTo>
                <a:lnTo>
                  <a:pt x="660400" y="152526"/>
                </a:lnTo>
                <a:lnTo>
                  <a:pt x="622299" y="152453"/>
                </a:lnTo>
                <a:close/>
              </a:path>
              <a:path w="850900" h="229235">
                <a:moveTo>
                  <a:pt x="622426" y="76253"/>
                </a:moveTo>
                <a:lnTo>
                  <a:pt x="622299" y="152453"/>
                </a:lnTo>
                <a:lnTo>
                  <a:pt x="660400" y="152526"/>
                </a:lnTo>
                <a:lnTo>
                  <a:pt x="660526" y="76326"/>
                </a:lnTo>
                <a:lnTo>
                  <a:pt x="622426" y="76253"/>
                </a:lnTo>
                <a:close/>
              </a:path>
              <a:path w="850900" h="229235">
                <a:moveTo>
                  <a:pt x="622553" y="0"/>
                </a:moveTo>
                <a:lnTo>
                  <a:pt x="622426" y="76253"/>
                </a:lnTo>
                <a:lnTo>
                  <a:pt x="660526" y="76326"/>
                </a:lnTo>
                <a:lnTo>
                  <a:pt x="660400" y="152526"/>
                </a:lnTo>
                <a:lnTo>
                  <a:pt x="774921" y="152526"/>
                </a:lnTo>
                <a:lnTo>
                  <a:pt x="850900" y="114680"/>
                </a:lnTo>
                <a:lnTo>
                  <a:pt x="622553" y="0"/>
                </a:lnTo>
                <a:close/>
              </a:path>
              <a:path w="850900" h="229235">
                <a:moveTo>
                  <a:pt x="126" y="75056"/>
                </a:moveTo>
                <a:lnTo>
                  <a:pt x="0" y="151256"/>
                </a:lnTo>
                <a:lnTo>
                  <a:pt x="622299" y="152453"/>
                </a:lnTo>
                <a:lnTo>
                  <a:pt x="622426" y="76253"/>
                </a:lnTo>
                <a:lnTo>
                  <a:pt x="126" y="75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16537" y="3687698"/>
            <a:ext cx="0" cy="249554"/>
          </a:xfrm>
          <a:custGeom>
            <a:avLst/>
            <a:gdLst/>
            <a:ahLst/>
            <a:cxnLst/>
            <a:rect l="l" t="t" r="r" b="b"/>
            <a:pathLst>
              <a:path h="249554">
                <a:moveTo>
                  <a:pt x="0" y="0"/>
                </a:moveTo>
                <a:lnTo>
                  <a:pt x="0" y="249300"/>
                </a:lnTo>
              </a:path>
            </a:pathLst>
          </a:custGeom>
          <a:ln w="793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16537" y="4483101"/>
            <a:ext cx="0" cy="1787525"/>
          </a:xfrm>
          <a:custGeom>
            <a:avLst/>
            <a:gdLst/>
            <a:ahLst/>
            <a:cxnLst/>
            <a:rect l="l" t="t" r="r" b="b"/>
            <a:pathLst>
              <a:path h="1787525">
                <a:moveTo>
                  <a:pt x="0" y="0"/>
                </a:moveTo>
                <a:lnTo>
                  <a:pt x="0" y="1787525"/>
                </a:lnTo>
              </a:path>
            </a:pathLst>
          </a:custGeom>
          <a:ln w="793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48176" y="6108268"/>
            <a:ext cx="851535" cy="228600"/>
          </a:xfrm>
          <a:custGeom>
            <a:avLst/>
            <a:gdLst/>
            <a:ahLst/>
            <a:cxnLst/>
            <a:rect l="l" t="t" r="r" b="b"/>
            <a:pathLst>
              <a:path w="851535" h="228600">
                <a:moveTo>
                  <a:pt x="228345" y="0"/>
                </a:moveTo>
                <a:lnTo>
                  <a:pt x="0" y="114731"/>
                </a:lnTo>
                <a:lnTo>
                  <a:pt x="228854" y="228599"/>
                </a:lnTo>
                <a:lnTo>
                  <a:pt x="228684" y="152476"/>
                </a:lnTo>
                <a:lnTo>
                  <a:pt x="190626" y="152476"/>
                </a:lnTo>
                <a:lnTo>
                  <a:pt x="190373" y="76276"/>
                </a:lnTo>
                <a:lnTo>
                  <a:pt x="228515" y="76205"/>
                </a:lnTo>
                <a:lnTo>
                  <a:pt x="228345" y="0"/>
                </a:lnTo>
                <a:close/>
              </a:path>
              <a:path w="851535" h="228600">
                <a:moveTo>
                  <a:pt x="228515" y="76205"/>
                </a:moveTo>
                <a:lnTo>
                  <a:pt x="190373" y="76276"/>
                </a:lnTo>
                <a:lnTo>
                  <a:pt x="190626" y="152476"/>
                </a:lnTo>
                <a:lnTo>
                  <a:pt x="228684" y="152405"/>
                </a:lnTo>
                <a:lnTo>
                  <a:pt x="228515" y="76205"/>
                </a:lnTo>
                <a:close/>
              </a:path>
              <a:path w="851535" h="228600">
                <a:moveTo>
                  <a:pt x="228684" y="152405"/>
                </a:moveTo>
                <a:lnTo>
                  <a:pt x="190626" y="152476"/>
                </a:lnTo>
                <a:lnTo>
                  <a:pt x="228684" y="152476"/>
                </a:lnTo>
                <a:close/>
              </a:path>
              <a:path w="851535" h="228600">
                <a:moveTo>
                  <a:pt x="850773" y="75044"/>
                </a:moveTo>
                <a:lnTo>
                  <a:pt x="228515" y="76205"/>
                </a:lnTo>
                <a:lnTo>
                  <a:pt x="228684" y="152405"/>
                </a:lnTo>
                <a:lnTo>
                  <a:pt x="851026" y="151244"/>
                </a:lnTo>
                <a:lnTo>
                  <a:pt x="850773" y="750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5832539" y="3944938"/>
            <a:ext cx="555625" cy="555625"/>
            <a:chOff x="4308538" y="3944937"/>
            <a:chExt cx="555625" cy="555625"/>
          </a:xfrm>
        </p:grpSpPr>
        <p:sp>
          <p:nvSpPr>
            <p:cNvPr id="24" name="object 24"/>
            <p:cNvSpPr/>
            <p:nvPr/>
          </p:nvSpPr>
          <p:spPr>
            <a:xfrm>
              <a:off x="4313301" y="39497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13301" y="39497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026089" y="3932238"/>
            <a:ext cx="555625" cy="555625"/>
            <a:chOff x="3502088" y="3932237"/>
            <a:chExt cx="555625" cy="555625"/>
          </a:xfrm>
        </p:grpSpPr>
        <p:sp>
          <p:nvSpPr>
            <p:cNvPr id="27" name="object 27"/>
            <p:cNvSpPr/>
            <p:nvPr/>
          </p:nvSpPr>
          <p:spPr>
            <a:xfrm>
              <a:off x="3506851" y="39370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06851" y="39370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133914" y="3943287"/>
            <a:ext cx="555625" cy="555625"/>
            <a:chOff x="2609913" y="3943286"/>
            <a:chExt cx="555625" cy="555625"/>
          </a:xfrm>
        </p:grpSpPr>
        <p:sp>
          <p:nvSpPr>
            <p:cNvPr id="30" name="object 30"/>
            <p:cNvSpPr/>
            <p:nvPr/>
          </p:nvSpPr>
          <p:spPr>
            <a:xfrm>
              <a:off x="2614676" y="3948048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14676" y="3948048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4143439" y="2774887"/>
            <a:ext cx="555625" cy="555625"/>
            <a:chOff x="2619438" y="2774886"/>
            <a:chExt cx="555625" cy="555625"/>
          </a:xfrm>
        </p:grpSpPr>
        <p:sp>
          <p:nvSpPr>
            <p:cNvPr id="33" name="object 33"/>
            <p:cNvSpPr/>
            <p:nvPr/>
          </p:nvSpPr>
          <p:spPr>
            <a:xfrm>
              <a:off x="2624201" y="2779648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24201" y="2779648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5057839" y="2763838"/>
            <a:ext cx="555625" cy="555625"/>
            <a:chOff x="3533838" y="2763837"/>
            <a:chExt cx="555625" cy="555625"/>
          </a:xfrm>
        </p:grpSpPr>
        <p:sp>
          <p:nvSpPr>
            <p:cNvPr id="36" name="object 36"/>
            <p:cNvSpPr/>
            <p:nvPr/>
          </p:nvSpPr>
          <p:spPr>
            <a:xfrm>
              <a:off x="3538601" y="27686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38601" y="27686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5842064" y="2784412"/>
            <a:ext cx="555625" cy="555625"/>
            <a:chOff x="4318063" y="2784411"/>
            <a:chExt cx="555625" cy="555625"/>
          </a:xfrm>
        </p:grpSpPr>
        <p:sp>
          <p:nvSpPr>
            <p:cNvPr id="39" name="object 39"/>
            <p:cNvSpPr/>
            <p:nvPr/>
          </p:nvSpPr>
          <p:spPr>
            <a:xfrm>
              <a:off x="4322826" y="2789173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22826" y="2789173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4478274" y="1015619"/>
            <a:ext cx="851535" cy="228600"/>
          </a:xfrm>
          <a:custGeom>
            <a:avLst/>
            <a:gdLst/>
            <a:ahLst/>
            <a:cxnLst/>
            <a:rect l="l" t="t" r="r" b="b"/>
            <a:pathLst>
              <a:path w="851535" h="228600">
                <a:moveTo>
                  <a:pt x="228473" y="0"/>
                </a:moveTo>
                <a:lnTo>
                  <a:pt x="0" y="114680"/>
                </a:lnTo>
                <a:lnTo>
                  <a:pt x="228853" y="228600"/>
                </a:lnTo>
                <a:lnTo>
                  <a:pt x="228726" y="152400"/>
                </a:lnTo>
                <a:lnTo>
                  <a:pt x="190626" y="152400"/>
                </a:lnTo>
                <a:lnTo>
                  <a:pt x="190500" y="76200"/>
                </a:lnTo>
                <a:lnTo>
                  <a:pt x="228599" y="76126"/>
                </a:lnTo>
                <a:lnTo>
                  <a:pt x="228473" y="0"/>
                </a:lnTo>
                <a:close/>
              </a:path>
              <a:path w="851535" h="228600">
                <a:moveTo>
                  <a:pt x="228599" y="76126"/>
                </a:moveTo>
                <a:lnTo>
                  <a:pt x="190500" y="76200"/>
                </a:lnTo>
                <a:lnTo>
                  <a:pt x="190626" y="152400"/>
                </a:lnTo>
                <a:lnTo>
                  <a:pt x="228726" y="152326"/>
                </a:lnTo>
                <a:lnTo>
                  <a:pt x="228599" y="76126"/>
                </a:lnTo>
                <a:close/>
              </a:path>
              <a:path w="851535" h="228600">
                <a:moveTo>
                  <a:pt x="228726" y="152326"/>
                </a:moveTo>
                <a:lnTo>
                  <a:pt x="190626" y="152400"/>
                </a:lnTo>
                <a:lnTo>
                  <a:pt x="228726" y="152400"/>
                </a:lnTo>
                <a:close/>
              </a:path>
              <a:path w="851535" h="228600">
                <a:moveTo>
                  <a:pt x="850900" y="74929"/>
                </a:moveTo>
                <a:lnTo>
                  <a:pt x="228599" y="76126"/>
                </a:lnTo>
                <a:lnTo>
                  <a:pt x="228726" y="152326"/>
                </a:lnTo>
                <a:lnTo>
                  <a:pt x="851026" y="151129"/>
                </a:lnTo>
                <a:lnTo>
                  <a:pt x="850900" y="749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46648" y="5857875"/>
            <a:ext cx="872490" cy="709930"/>
          </a:xfrm>
          <a:custGeom>
            <a:avLst/>
            <a:gdLst/>
            <a:ahLst/>
            <a:cxnLst/>
            <a:rect l="l" t="t" r="r" b="b"/>
            <a:pathLst>
              <a:path w="872489" h="709929">
                <a:moveTo>
                  <a:pt x="151525" y="85220"/>
                </a:moveTo>
                <a:lnTo>
                  <a:pt x="115713" y="129739"/>
                </a:lnTo>
                <a:lnTo>
                  <a:pt x="836167" y="709650"/>
                </a:lnTo>
                <a:lnTo>
                  <a:pt x="872109" y="665124"/>
                </a:lnTo>
                <a:lnTo>
                  <a:pt x="151525" y="85220"/>
                </a:lnTo>
                <a:close/>
              </a:path>
              <a:path w="872489" h="709929">
                <a:moveTo>
                  <a:pt x="0" y="0"/>
                </a:moveTo>
                <a:lnTo>
                  <a:pt x="79883" y="174282"/>
                </a:lnTo>
                <a:lnTo>
                  <a:pt x="115713" y="129739"/>
                </a:lnTo>
                <a:lnTo>
                  <a:pt x="93472" y="111836"/>
                </a:lnTo>
                <a:lnTo>
                  <a:pt x="129286" y="67322"/>
                </a:lnTo>
                <a:lnTo>
                  <a:pt x="165922" y="67322"/>
                </a:lnTo>
                <a:lnTo>
                  <a:pt x="187325" y="40716"/>
                </a:lnTo>
                <a:lnTo>
                  <a:pt x="0" y="0"/>
                </a:lnTo>
                <a:close/>
              </a:path>
              <a:path w="872489" h="709929">
                <a:moveTo>
                  <a:pt x="129286" y="67322"/>
                </a:moveTo>
                <a:lnTo>
                  <a:pt x="93472" y="111836"/>
                </a:lnTo>
                <a:lnTo>
                  <a:pt x="115713" y="129739"/>
                </a:lnTo>
                <a:lnTo>
                  <a:pt x="151525" y="85220"/>
                </a:lnTo>
                <a:lnTo>
                  <a:pt x="129286" y="67322"/>
                </a:lnTo>
                <a:close/>
              </a:path>
              <a:path w="872489" h="709929">
                <a:moveTo>
                  <a:pt x="165922" y="67322"/>
                </a:moveTo>
                <a:lnTo>
                  <a:pt x="129286" y="67322"/>
                </a:lnTo>
                <a:lnTo>
                  <a:pt x="151525" y="85220"/>
                </a:lnTo>
                <a:lnTo>
                  <a:pt x="165922" y="6732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7483476" y="1484375"/>
            <a:ext cx="409575" cy="455930"/>
            <a:chOff x="5959475" y="1484375"/>
            <a:chExt cx="409575" cy="455930"/>
          </a:xfrm>
        </p:grpSpPr>
        <p:sp>
          <p:nvSpPr>
            <p:cNvPr id="44" name="object 44"/>
            <p:cNvSpPr/>
            <p:nvPr/>
          </p:nvSpPr>
          <p:spPr>
            <a:xfrm>
              <a:off x="6002273" y="1738248"/>
              <a:ext cx="335280" cy="154305"/>
            </a:xfrm>
            <a:custGeom>
              <a:avLst/>
              <a:gdLst/>
              <a:ahLst/>
              <a:cxnLst/>
              <a:rect l="l" t="t" r="r" b="b"/>
              <a:pathLst>
                <a:path w="335279" h="154305">
                  <a:moveTo>
                    <a:pt x="167512" y="0"/>
                  </a:moveTo>
                  <a:lnTo>
                    <a:pt x="102334" y="6062"/>
                  </a:lnTo>
                  <a:lnTo>
                    <a:pt x="49085" y="22590"/>
                  </a:lnTo>
                  <a:lnTo>
                    <a:pt x="13172" y="47095"/>
                  </a:lnTo>
                  <a:lnTo>
                    <a:pt x="0" y="77088"/>
                  </a:lnTo>
                  <a:lnTo>
                    <a:pt x="13172" y="107062"/>
                  </a:lnTo>
                  <a:lnTo>
                    <a:pt x="49085" y="131524"/>
                  </a:lnTo>
                  <a:lnTo>
                    <a:pt x="102334" y="148008"/>
                  </a:lnTo>
                  <a:lnTo>
                    <a:pt x="167512" y="154050"/>
                  </a:lnTo>
                  <a:lnTo>
                    <a:pt x="232745" y="148008"/>
                  </a:lnTo>
                  <a:lnTo>
                    <a:pt x="285988" y="131524"/>
                  </a:lnTo>
                  <a:lnTo>
                    <a:pt x="321871" y="107062"/>
                  </a:lnTo>
                  <a:lnTo>
                    <a:pt x="335025" y="77088"/>
                  </a:lnTo>
                  <a:lnTo>
                    <a:pt x="321871" y="47095"/>
                  </a:lnTo>
                  <a:lnTo>
                    <a:pt x="285988" y="22590"/>
                  </a:lnTo>
                  <a:lnTo>
                    <a:pt x="232745" y="6062"/>
                  </a:lnTo>
                  <a:lnTo>
                    <a:pt x="167512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002273" y="1738248"/>
              <a:ext cx="335280" cy="154305"/>
            </a:xfrm>
            <a:custGeom>
              <a:avLst/>
              <a:gdLst/>
              <a:ahLst/>
              <a:cxnLst/>
              <a:rect l="l" t="t" r="r" b="b"/>
              <a:pathLst>
                <a:path w="335279" h="154305">
                  <a:moveTo>
                    <a:pt x="167512" y="154050"/>
                  </a:moveTo>
                  <a:lnTo>
                    <a:pt x="232745" y="148008"/>
                  </a:lnTo>
                  <a:lnTo>
                    <a:pt x="285988" y="131524"/>
                  </a:lnTo>
                  <a:lnTo>
                    <a:pt x="321871" y="107062"/>
                  </a:lnTo>
                  <a:lnTo>
                    <a:pt x="335025" y="77088"/>
                  </a:lnTo>
                  <a:lnTo>
                    <a:pt x="321871" y="47095"/>
                  </a:lnTo>
                  <a:lnTo>
                    <a:pt x="285988" y="22590"/>
                  </a:lnTo>
                  <a:lnTo>
                    <a:pt x="232745" y="6062"/>
                  </a:lnTo>
                  <a:lnTo>
                    <a:pt x="167512" y="0"/>
                  </a:lnTo>
                  <a:lnTo>
                    <a:pt x="102334" y="6062"/>
                  </a:lnTo>
                  <a:lnTo>
                    <a:pt x="49085" y="22590"/>
                  </a:lnTo>
                  <a:lnTo>
                    <a:pt x="13172" y="47095"/>
                  </a:lnTo>
                  <a:lnTo>
                    <a:pt x="0" y="77088"/>
                  </a:lnTo>
                  <a:lnTo>
                    <a:pt x="13172" y="107062"/>
                  </a:lnTo>
                  <a:lnTo>
                    <a:pt x="49085" y="131524"/>
                  </a:lnTo>
                  <a:lnTo>
                    <a:pt x="102334" y="148008"/>
                  </a:lnTo>
                  <a:lnTo>
                    <a:pt x="167512" y="154050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99098" y="1641474"/>
              <a:ext cx="335280" cy="155575"/>
            </a:xfrm>
            <a:custGeom>
              <a:avLst/>
              <a:gdLst/>
              <a:ahLst/>
              <a:cxnLst/>
              <a:rect l="l" t="t" r="r" b="b"/>
              <a:pathLst>
                <a:path w="335279" h="155575">
                  <a:moveTo>
                    <a:pt x="167512" y="0"/>
                  </a:moveTo>
                  <a:lnTo>
                    <a:pt x="102334" y="6107"/>
                  </a:lnTo>
                  <a:lnTo>
                    <a:pt x="49085" y="22764"/>
                  </a:lnTo>
                  <a:lnTo>
                    <a:pt x="13172" y="47470"/>
                  </a:lnTo>
                  <a:lnTo>
                    <a:pt x="0" y="77724"/>
                  </a:lnTo>
                  <a:lnTo>
                    <a:pt x="13172" y="108051"/>
                  </a:lnTo>
                  <a:lnTo>
                    <a:pt x="49085" y="132794"/>
                  </a:lnTo>
                  <a:lnTo>
                    <a:pt x="102334" y="149465"/>
                  </a:lnTo>
                  <a:lnTo>
                    <a:pt x="167512" y="155575"/>
                  </a:lnTo>
                  <a:lnTo>
                    <a:pt x="232745" y="149465"/>
                  </a:lnTo>
                  <a:lnTo>
                    <a:pt x="285988" y="132794"/>
                  </a:lnTo>
                  <a:lnTo>
                    <a:pt x="321871" y="108051"/>
                  </a:lnTo>
                  <a:lnTo>
                    <a:pt x="335025" y="77724"/>
                  </a:lnTo>
                  <a:lnTo>
                    <a:pt x="321871" y="47470"/>
                  </a:lnTo>
                  <a:lnTo>
                    <a:pt x="285988" y="22764"/>
                  </a:lnTo>
                  <a:lnTo>
                    <a:pt x="232745" y="6107"/>
                  </a:lnTo>
                  <a:lnTo>
                    <a:pt x="167512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999098" y="1641474"/>
              <a:ext cx="335280" cy="155575"/>
            </a:xfrm>
            <a:custGeom>
              <a:avLst/>
              <a:gdLst/>
              <a:ahLst/>
              <a:cxnLst/>
              <a:rect l="l" t="t" r="r" b="b"/>
              <a:pathLst>
                <a:path w="335279" h="155575">
                  <a:moveTo>
                    <a:pt x="167512" y="155575"/>
                  </a:moveTo>
                  <a:lnTo>
                    <a:pt x="232745" y="149465"/>
                  </a:lnTo>
                  <a:lnTo>
                    <a:pt x="285988" y="132794"/>
                  </a:lnTo>
                  <a:lnTo>
                    <a:pt x="321871" y="108051"/>
                  </a:lnTo>
                  <a:lnTo>
                    <a:pt x="335025" y="77724"/>
                  </a:lnTo>
                  <a:lnTo>
                    <a:pt x="321871" y="47470"/>
                  </a:lnTo>
                  <a:lnTo>
                    <a:pt x="285988" y="22764"/>
                  </a:lnTo>
                  <a:lnTo>
                    <a:pt x="232745" y="6107"/>
                  </a:lnTo>
                  <a:lnTo>
                    <a:pt x="167512" y="0"/>
                  </a:lnTo>
                  <a:lnTo>
                    <a:pt x="102334" y="6107"/>
                  </a:lnTo>
                  <a:lnTo>
                    <a:pt x="49085" y="22764"/>
                  </a:lnTo>
                  <a:lnTo>
                    <a:pt x="13172" y="47470"/>
                  </a:lnTo>
                  <a:lnTo>
                    <a:pt x="0" y="77724"/>
                  </a:lnTo>
                  <a:lnTo>
                    <a:pt x="13172" y="108051"/>
                  </a:lnTo>
                  <a:lnTo>
                    <a:pt x="49085" y="132794"/>
                  </a:lnTo>
                  <a:lnTo>
                    <a:pt x="102334" y="149465"/>
                  </a:lnTo>
                  <a:lnTo>
                    <a:pt x="167512" y="155575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95923" y="1544573"/>
              <a:ext cx="335280" cy="154305"/>
            </a:xfrm>
            <a:custGeom>
              <a:avLst/>
              <a:gdLst/>
              <a:ahLst/>
              <a:cxnLst/>
              <a:rect l="l" t="t" r="r" b="b"/>
              <a:pathLst>
                <a:path w="335279" h="154305">
                  <a:moveTo>
                    <a:pt x="167512" y="0"/>
                  </a:moveTo>
                  <a:lnTo>
                    <a:pt x="102334" y="6062"/>
                  </a:lnTo>
                  <a:lnTo>
                    <a:pt x="49085" y="22590"/>
                  </a:lnTo>
                  <a:lnTo>
                    <a:pt x="13172" y="47095"/>
                  </a:lnTo>
                  <a:lnTo>
                    <a:pt x="0" y="77088"/>
                  </a:lnTo>
                  <a:lnTo>
                    <a:pt x="13172" y="107062"/>
                  </a:lnTo>
                  <a:lnTo>
                    <a:pt x="49085" y="131524"/>
                  </a:lnTo>
                  <a:lnTo>
                    <a:pt x="102334" y="148008"/>
                  </a:lnTo>
                  <a:lnTo>
                    <a:pt x="167512" y="154050"/>
                  </a:lnTo>
                  <a:lnTo>
                    <a:pt x="232745" y="148008"/>
                  </a:lnTo>
                  <a:lnTo>
                    <a:pt x="285988" y="131524"/>
                  </a:lnTo>
                  <a:lnTo>
                    <a:pt x="321871" y="107062"/>
                  </a:lnTo>
                  <a:lnTo>
                    <a:pt x="335025" y="77088"/>
                  </a:lnTo>
                  <a:lnTo>
                    <a:pt x="321871" y="47095"/>
                  </a:lnTo>
                  <a:lnTo>
                    <a:pt x="285988" y="22590"/>
                  </a:lnTo>
                  <a:lnTo>
                    <a:pt x="232745" y="6062"/>
                  </a:lnTo>
                  <a:lnTo>
                    <a:pt x="167512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95923" y="1544573"/>
              <a:ext cx="335280" cy="154305"/>
            </a:xfrm>
            <a:custGeom>
              <a:avLst/>
              <a:gdLst/>
              <a:ahLst/>
              <a:cxnLst/>
              <a:rect l="l" t="t" r="r" b="b"/>
              <a:pathLst>
                <a:path w="335279" h="154305">
                  <a:moveTo>
                    <a:pt x="167512" y="154050"/>
                  </a:moveTo>
                  <a:lnTo>
                    <a:pt x="232745" y="148008"/>
                  </a:lnTo>
                  <a:lnTo>
                    <a:pt x="285988" y="131524"/>
                  </a:lnTo>
                  <a:lnTo>
                    <a:pt x="321871" y="107062"/>
                  </a:lnTo>
                  <a:lnTo>
                    <a:pt x="335025" y="77088"/>
                  </a:lnTo>
                  <a:lnTo>
                    <a:pt x="321871" y="47095"/>
                  </a:lnTo>
                  <a:lnTo>
                    <a:pt x="285988" y="22590"/>
                  </a:lnTo>
                  <a:lnTo>
                    <a:pt x="232745" y="6062"/>
                  </a:lnTo>
                  <a:lnTo>
                    <a:pt x="167512" y="0"/>
                  </a:lnTo>
                  <a:lnTo>
                    <a:pt x="102334" y="6062"/>
                  </a:lnTo>
                  <a:lnTo>
                    <a:pt x="49085" y="22590"/>
                  </a:lnTo>
                  <a:lnTo>
                    <a:pt x="13172" y="47095"/>
                  </a:lnTo>
                  <a:lnTo>
                    <a:pt x="0" y="77088"/>
                  </a:lnTo>
                  <a:lnTo>
                    <a:pt x="13172" y="107062"/>
                  </a:lnTo>
                  <a:lnTo>
                    <a:pt x="49085" y="131524"/>
                  </a:lnTo>
                  <a:lnTo>
                    <a:pt x="102334" y="148008"/>
                  </a:lnTo>
                  <a:lnTo>
                    <a:pt x="167512" y="154050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991225" y="1484375"/>
              <a:ext cx="6350" cy="455930"/>
            </a:xfrm>
            <a:custGeom>
              <a:avLst/>
              <a:gdLst/>
              <a:ahLst/>
              <a:cxnLst/>
              <a:rect l="l" t="t" r="r" b="b"/>
              <a:pathLst>
                <a:path w="6350" h="455930">
                  <a:moveTo>
                    <a:pt x="6350" y="179324"/>
                  </a:moveTo>
                  <a:lnTo>
                    <a:pt x="6350" y="0"/>
                  </a:lnTo>
                </a:path>
                <a:path w="6350" h="455930">
                  <a:moveTo>
                    <a:pt x="0" y="455549"/>
                  </a:moveTo>
                  <a:lnTo>
                    <a:pt x="0" y="265049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6048376" y="1181100"/>
            <a:ext cx="1412875" cy="1162050"/>
            <a:chOff x="4524375" y="1181100"/>
            <a:chExt cx="1412875" cy="1162050"/>
          </a:xfrm>
        </p:grpSpPr>
        <p:sp>
          <p:nvSpPr>
            <p:cNvPr id="52" name="object 52"/>
            <p:cNvSpPr/>
            <p:nvPr/>
          </p:nvSpPr>
          <p:spPr>
            <a:xfrm>
              <a:off x="5426836" y="1344421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40">
                  <a:moveTo>
                    <a:pt x="167766" y="0"/>
                  </a:moveTo>
                  <a:lnTo>
                    <a:pt x="102441" y="6084"/>
                  </a:lnTo>
                  <a:lnTo>
                    <a:pt x="49117" y="22669"/>
                  </a:lnTo>
                  <a:lnTo>
                    <a:pt x="13176" y="47255"/>
                  </a:lnTo>
                  <a:lnTo>
                    <a:pt x="0" y="77342"/>
                  </a:lnTo>
                  <a:lnTo>
                    <a:pt x="13176" y="107503"/>
                  </a:lnTo>
                  <a:lnTo>
                    <a:pt x="49117" y="132127"/>
                  </a:lnTo>
                  <a:lnTo>
                    <a:pt x="102441" y="148726"/>
                  </a:lnTo>
                  <a:lnTo>
                    <a:pt x="167766" y="154812"/>
                  </a:lnTo>
                  <a:lnTo>
                    <a:pt x="233019" y="148726"/>
                  </a:lnTo>
                  <a:lnTo>
                    <a:pt x="286305" y="132127"/>
                  </a:lnTo>
                  <a:lnTo>
                    <a:pt x="322232" y="107503"/>
                  </a:lnTo>
                  <a:lnTo>
                    <a:pt x="335407" y="77342"/>
                  </a:lnTo>
                  <a:lnTo>
                    <a:pt x="322232" y="47255"/>
                  </a:lnTo>
                  <a:lnTo>
                    <a:pt x="286305" y="22669"/>
                  </a:lnTo>
                  <a:lnTo>
                    <a:pt x="233019" y="6084"/>
                  </a:lnTo>
                  <a:lnTo>
                    <a:pt x="167766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26836" y="1344421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40">
                  <a:moveTo>
                    <a:pt x="167766" y="0"/>
                  </a:moveTo>
                  <a:lnTo>
                    <a:pt x="102441" y="6084"/>
                  </a:lnTo>
                  <a:lnTo>
                    <a:pt x="49117" y="22669"/>
                  </a:lnTo>
                  <a:lnTo>
                    <a:pt x="13176" y="47255"/>
                  </a:lnTo>
                  <a:lnTo>
                    <a:pt x="0" y="77342"/>
                  </a:lnTo>
                  <a:lnTo>
                    <a:pt x="13176" y="107503"/>
                  </a:lnTo>
                  <a:lnTo>
                    <a:pt x="49117" y="132127"/>
                  </a:lnTo>
                  <a:lnTo>
                    <a:pt x="102441" y="148726"/>
                  </a:lnTo>
                  <a:lnTo>
                    <a:pt x="167766" y="154812"/>
                  </a:lnTo>
                  <a:lnTo>
                    <a:pt x="233019" y="148726"/>
                  </a:lnTo>
                  <a:lnTo>
                    <a:pt x="286305" y="132127"/>
                  </a:lnTo>
                  <a:lnTo>
                    <a:pt x="322232" y="107503"/>
                  </a:lnTo>
                  <a:lnTo>
                    <a:pt x="335407" y="77342"/>
                  </a:lnTo>
                  <a:lnTo>
                    <a:pt x="322232" y="47255"/>
                  </a:lnTo>
                  <a:lnTo>
                    <a:pt x="286305" y="22669"/>
                  </a:lnTo>
                  <a:lnTo>
                    <a:pt x="233019" y="6084"/>
                  </a:lnTo>
                  <a:lnTo>
                    <a:pt x="167766" y="0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29250" y="1451863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40">
                  <a:moveTo>
                    <a:pt x="167639" y="0"/>
                  </a:moveTo>
                  <a:lnTo>
                    <a:pt x="102387" y="6086"/>
                  </a:lnTo>
                  <a:lnTo>
                    <a:pt x="49101" y="22685"/>
                  </a:lnTo>
                  <a:lnTo>
                    <a:pt x="13174" y="47309"/>
                  </a:lnTo>
                  <a:lnTo>
                    <a:pt x="0" y="77470"/>
                  </a:lnTo>
                  <a:lnTo>
                    <a:pt x="13174" y="107557"/>
                  </a:lnTo>
                  <a:lnTo>
                    <a:pt x="49101" y="132143"/>
                  </a:lnTo>
                  <a:lnTo>
                    <a:pt x="102387" y="148728"/>
                  </a:lnTo>
                  <a:lnTo>
                    <a:pt x="167639" y="154812"/>
                  </a:lnTo>
                  <a:lnTo>
                    <a:pt x="232912" y="148728"/>
                  </a:lnTo>
                  <a:lnTo>
                    <a:pt x="286242" y="132143"/>
                  </a:lnTo>
                  <a:lnTo>
                    <a:pt x="322212" y="107557"/>
                  </a:lnTo>
                  <a:lnTo>
                    <a:pt x="335407" y="77470"/>
                  </a:lnTo>
                  <a:lnTo>
                    <a:pt x="322212" y="47309"/>
                  </a:lnTo>
                  <a:lnTo>
                    <a:pt x="286242" y="22685"/>
                  </a:lnTo>
                  <a:lnTo>
                    <a:pt x="232912" y="6086"/>
                  </a:lnTo>
                  <a:lnTo>
                    <a:pt x="167639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429250" y="1451863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40">
                  <a:moveTo>
                    <a:pt x="167639" y="0"/>
                  </a:moveTo>
                  <a:lnTo>
                    <a:pt x="102387" y="6086"/>
                  </a:lnTo>
                  <a:lnTo>
                    <a:pt x="49101" y="22685"/>
                  </a:lnTo>
                  <a:lnTo>
                    <a:pt x="13174" y="47309"/>
                  </a:lnTo>
                  <a:lnTo>
                    <a:pt x="0" y="77470"/>
                  </a:lnTo>
                  <a:lnTo>
                    <a:pt x="13174" y="107557"/>
                  </a:lnTo>
                  <a:lnTo>
                    <a:pt x="49101" y="132143"/>
                  </a:lnTo>
                  <a:lnTo>
                    <a:pt x="102387" y="148728"/>
                  </a:lnTo>
                  <a:lnTo>
                    <a:pt x="167639" y="154812"/>
                  </a:lnTo>
                  <a:lnTo>
                    <a:pt x="232912" y="148728"/>
                  </a:lnTo>
                  <a:lnTo>
                    <a:pt x="286242" y="132143"/>
                  </a:lnTo>
                  <a:lnTo>
                    <a:pt x="322212" y="107557"/>
                  </a:lnTo>
                  <a:lnTo>
                    <a:pt x="335407" y="77470"/>
                  </a:lnTo>
                  <a:lnTo>
                    <a:pt x="322212" y="47309"/>
                  </a:lnTo>
                  <a:lnTo>
                    <a:pt x="286242" y="22685"/>
                  </a:lnTo>
                  <a:lnTo>
                    <a:pt x="232912" y="6086"/>
                  </a:lnTo>
                  <a:lnTo>
                    <a:pt x="167639" y="0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24550" y="1556511"/>
              <a:ext cx="335280" cy="154940"/>
            </a:xfrm>
            <a:custGeom>
              <a:avLst/>
              <a:gdLst/>
              <a:ahLst/>
              <a:cxnLst/>
              <a:rect l="l" t="t" r="r" b="b"/>
              <a:pathLst>
                <a:path w="335279" h="154939">
                  <a:moveTo>
                    <a:pt x="167639" y="0"/>
                  </a:moveTo>
                  <a:lnTo>
                    <a:pt x="102387" y="6084"/>
                  </a:lnTo>
                  <a:lnTo>
                    <a:pt x="49101" y="22669"/>
                  </a:lnTo>
                  <a:lnTo>
                    <a:pt x="13174" y="47255"/>
                  </a:lnTo>
                  <a:lnTo>
                    <a:pt x="0" y="77342"/>
                  </a:lnTo>
                  <a:lnTo>
                    <a:pt x="13174" y="107483"/>
                  </a:lnTo>
                  <a:lnTo>
                    <a:pt x="49101" y="132064"/>
                  </a:lnTo>
                  <a:lnTo>
                    <a:pt x="102387" y="148619"/>
                  </a:lnTo>
                  <a:lnTo>
                    <a:pt x="167639" y="154686"/>
                  </a:lnTo>
                  <a:lnTo>
                    <a:pt x="232892" y="148619"/>
                  </a:lnTo>
                  <a:lnTo>
                    <a:pt x="286178" y="132064"/>
                  </a:lnTo>
                  <a:lnTo>
                    <a:pt x="322105" y="107483"/>
                  </a:lnTo>
                  <a:lnTo>
                    <a:pt x="335279" y="77342"/>
                  </a:lnTo>
                  <a:lnTo>
                    <a:pt x="322105" y="47255"/>
                  </a:lnTo>
                  <a:lnTo>
                    <a:pt x="286178" y="22669"/>
                  </a:lnTo>
                  <a:lnTo>
                    <a:pt x="232892" y="6084"/>
                  </a:lnTo>
                  <a:lnTo>
                    <a:pt x="167639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424550" y="1556511"/>
              <a:ext cx="335280" cy="154940"/>
            </a:xfrm>
            <a:custGeom>
              <a:avLst/>
              <a:gdLst/>
              <a:ahLst/>
              <a:cxnLst/>
              <a:rect l="l" t="t" r="r" b="b"/>
              <a:pathLst>
                <a:path w="335279" h="154939">
                  <a:moveTo>
                    <a:pt x="167639" y="0"/>
                  </a:moveTo>
                  <a:lnTo>
                    <a:pt x="102387" y="6084"/>
                  </a:lnTo>
                  <a:lnTo>
                    <a:pt x="49101" y="22669"/>
                  </a:lnTo>
                  <a:lnTo>
                    <a:pt x="13174" y="47255"/>
                  </a:lnTo>
                  <a:lnTo>
                    <a:pt x="0" y="77342"/>
                  </a:lnTo>
                  <a:lnTo>
                    <a:pt x="13174" y="107483"/>
                  </a:lnTo>
                  <a:lnTo>
                    <a:pt x="49101" y="132064"/>
                  </a:lnTo>
                  <a:lnTo>
                    <a:pt x="102387" y="148619"/>
                  </a:lnTo>
                  <a:lnTo>
                    <a:pt x="167639" y="154686"/>
                  </a:lnTo>
                  <a:lnTo>
                    <a:pt x="232892" y="148619"/>
                  </a:lnTo>
                  <a:lnTo>
                    <a:pt x="286178" y="132064"/>
                  </a:lnTo>
                  <a:lnTo>
                    <a:pt x="322105" y="107483"/>
                  </a:lnTo>
                  <a:lnTo>
                    <a:pt x="335279" y="77342"/>
                  </a:lnTo>
                  <a:lnTo>
                    <a:pt x="322105" y="47255"/>
                  </a:lnTo>
                  <a:lnTo>
                    <a:pt x="286178" y="22669"/>
                  </a:lnTo>
                  <a:lnTo>
                    <a:pt x="232892" y="6084"/>
                  </a:lnTo>
                  <a:lnTo>
                    <a:pt x="167639" y="0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426836" y="1665351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39">
                  <a:moveTo>
                    <a:pt x="167766" y="0"/>
                  </a:moveTo>
                  <a:lnTo>
                    <a:pt x="102441" y="6086"/>
                  </a:lnTo>
                  <a:lnTo>
                    <a:pt x="49117" y="22685"/>
                  </a:lnTo>
                  <a:lnTo>
                    <a:pt x="13176" y="47309"/>
                  </a:lnTo>
                  <a:lnTo>
                    <a:pt x="0" y="77470"/>
                  </a:lnTo>
                  <a:lnTo>
                    <a:pt x="13176" y="107557"/>
                  </a:lnTo>
                  <a:lnTo>
                    <a:pt x="49117" y="132143"/>
                  </a:lnTo>
                  <a:lnTo>
                    <a:pt x="102441" y="148728"/>
                  </a:lnTo>
                  <a:lnTo>
                    <a:pt x="167766" y="154812"/>
                  </a:lnTo>
                  <a:lnTo>
                    <a:pt x="233019" y="148728"/>
                  </a:lnTo>
                  <a:lnTo>
                    <a:pt x="286305" y="132143"/>
                  </a:lnTo>
                  <a:lnTo>
                    <a:pt x="322232" y="107557"/>
                  </a:lnTo>
                  <a:lnTo>
                    <a:pt x="335407" y="77470"/>
                  </a:lnTo>
                  <a:lnTo>
                    <a:pt x="322232" y="47309"/>
                  </a:lnTo>
                  <a:lnTo>
                    <a:pt x="286305" y="22685"/>
                  </a:lnTo>
                  <a:lnTo>
                    <a:pt x="233019" y="6086"/>
                  </a:lnTo>
                  <a:lnTo>
                    <a:pt x="167766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26836" y="1665351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39">
                  <a:moveTo>
                    <a:pt x="167766" y="0"/>
                  </a:moveTo>
                  <a:lnTo>
                    <a:pt x="102441" y="6086"/>
                  </a:lnTo>
                  <a:lnTo>
                    <a:pt x="49117" y="22685"/>
                  </a:lnTo>
                  <a:lnTo>
                    <a:pt x="13176" y="47309"/>
                  </a:lnTo>
                  <a:lnTo>
                    <a:pt x="0" y="77470"/>
                  </a:lnTo>
                  <a:lnTo>
                    <a:pt x="13176" y="107557"/>
                  </a:lnTo>
                  <a:lnTo>
                    <a:pt x="49117" y="132143"/>
                  </a:lnTo>
                  <a:lnTo>
                    <a:pt x="102441" y="148728"/>
                  </a:lnTo>
                  <a:lnTo>
                    <a:pt x="167766" y="154812"/>
                  </a:lnTo>
                  <a:lnTo>
                    <a:pt x="233019" y="148728"/>
                  </a:lnTo>
                  <a:lnTo>
                    <a:pt x="286305" y="132143"/>
                  </a:lnTo>
                  <a:lnTo>
                    <a:pt x="322232" y="107557"/>
                  </a:lnTo>
                  <a:lnTo>
                    <a:pt x="335407" y="77470"/>
                  </a:lnTo>
                  <a:lnTo>
                    <a:pt x="322232" y="47309"/>
                  </a:lnTo>
                  <a:lnTo>
                    <a:pt x="286305" y="22685"/>
                  </a:lnTo>
                  <a:lnTo>
                    <a:pt x="233019" y="6086"/>
                  </a:lnTo>
                  <a:lnTo>
                    <a:pt x="167766" y="0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429250" y="1769998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39">
                  <a:moveTo>
                    <a:pt x="167639" y="0"/>
                  </a:moveTo>
                  <a:lnTo>
                    <a:pt x="102387" y="6084"/>
                  </a:lnTo>
                  <a:lnTo>
                    <a:pt x="49101" y="22669"/>
                  </a:lnTo>
                  <a:lnTo>
                    <a:pt x="13174" y="47255"/>
                  </a:lnTo>
                  <a:lnTo>
                    <a:pt x="0" y="77342"/>
                  </a:lnTo>
                  <a:lnTo>
                    <a:pt x="13174" y="107503"/>
                  </a:lnTo>
                  <a:lnTo>
                    <a:pt x="49101" y="132127"/>
                  </a:lnTo>
                  <a:lnTo>
                    <a:pt x="102387" y="148726"/>
                  </a:lnTo>
                  <a:lnTo>
                    <a:pt x="167639" y="154812"/>
                  </a:lnTo>
                  <a:lnTo>
                    <a:pt x="232912" y="148726"/>
                  </a:lnTo>
                  <a:lnTo>
                    <a:pt x="286242" y="132127"/>
                  </a:lnTo>
                  <a:lnTo>
                    <a:pt x="322212" y="107503"/>
                  </a:lnTo>
                  <a:lnTo>
                    <a:pt x="335407" y="77342"/>
                  </a:lnTo>
                  <a:lnTo>
                    <a:pt x="322212" y="47255"/>
                  </a:lnTo>
                  <a:lnTo>
                    <a:pt x="286242" y="22669"/>
                  </a:lnTo>
                  <a:lnTo>
                    <a:pt x="232912" y="6084"/>
                  </a:lnTo>
                  <a:lnTo>
                    <a:pt x="167639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29250" y="1769998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39">
                  <a:moveTo>
                    <a:pt x="167639" y="0"/>
                  </a:moveTo>
                  <a:lnTo>
                    <a:pt x="102387" y="6084"/>
                  </a:lnTo>
                  <a:lnTo>
                    <a:pt x="49101" y="22669"/>
                  </a:lnTo>
                  <a:lnTo>
                    <a:pt x="13174" y="47255"/>
                  </a:lnTo>
                  <a:lnTo>
                    <a:pt x="0" y="77342"/>
                  </a:lnTo>
                  <a:lnTo>
                    <a:pt x="13174" y="107503"/>
                  </a:lnTo>
                  <a:lnTo>
                    <a:pt x="49101" y="132127"/>
                  </a:lnTo>
                  <a:lnTo>
                    <a:pt x="102387" y="148726"/>
                  </a:lnTo>
                  <a:lnTo>
                    <a:pt x="167639" y="154812"/>
                  </a:lnTo>
                  <a:lnTo>
                    <a:pt x="232912" y="148726"/>
                  </a:lnTo>
                  <a:lnTo>
                    <a:pt x="286242" y="132127"/>
                  </a:lnTo>
                  <a:lnTo>
                    <a:pt x="322212" y="107503"/>
                  </a:lnTo>
                  <a:lnTo>
                    <a:pt x="335407" y="77342"/>
                  </a:lnTo>
                  <a:lnTo>
                    <a:pt x="322212" y="47255"/>
                  </a:lnTo>
                  <a:lnTo>
                    <a:pt x="286242" y="22669"/>
                  </a:lnTo>
                  <a:lnTo>
                    <a:pt x="232912" y="6084"/>
                  </a:lnTo>
                  <a:lnTo>
                    <a:pt x="167639" y="0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31663" y="1867408"/>
              <a:ext cx="335280" cy="154940"/>
            </a:xfrm>
            <a:custGeom>
              <a:avLst/>
              <a:gdLst/>
              <a:ahLst/>
              <a:cxnLst/>
              <a:rect l="l" t="t" r="r" b="b"/>
              <a:pathLst>
                <a:path w="335279" h="154939">
                  <a:moveTo>
                    <a:pt x="167639" y="0"/>
                  </a:moveTo>
                  <a:lnTo>
                    <a:pt x="102387" y="6086"/>
                  </a:lnTo>
                  <a:lnTo>
                    <a:pt x="49101" y="22685"/>
                  </a:lnTo>
                  <a:lnTo>
                    <a:pt x="13174" y="47309"/>
                  </a:lnTo>
                  <a:lnTo>
                    <a:pt x="0" y="77469"/>
                  </a:lnTo>
                  <a:lnTo>
                    <a:pt x="13174" y="107557"/>
                  </a:lnTo>
                  <a:lnTo>
                    <a:pt x="49101" y="132143"/>
                  </a:lnTo>
                  <a:lnTo>
                    <a:pt x="102387" y="148728"/>
                  </a:lnTo>
                  <a:lnTo>
                    <a:pt x="167639" y="154812"/>
                  </a:lnTo>
                  <a:lnTo>
                    <a:pt x="232892" y="148728"/>
                  </a:lnTo>
                  <a:lnTo>
                    <a:pt x="286178" y="132143"/>
                  </a:lnTo>
                  <a:lnTo>
                    <a:pt x="322105" y="107557"/>
                  </a:lnTo>
                  <a:lnTo>
                    <a:pt x="335279" y="77469"/>
                  </a:lnTo>
                  <a:lnTo>
                    <a:pt x="322105" y="47309"/>
                  </a:lnTo>
                  <a:lnTo>
                    <a:pt x="286178" y="22685"/>
                  </a:lnTo>
                  <a:lnTo>
                    <a:pt x="232892" y="6086"/>
                  </a:lnTo>
                  <a:lnTo>
                    <a:pt x="167639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431663" y="1867408"/>
              <a:ext cx="335280" cy="154940"/>
            </a:xfrm>
            <a:custGeom>
              <a:avLst/>
              <a:gdLst/>
              <a:ahLst/>
              <a:cxnLst/>
              <a:rect l="l" t="t" r="r" b="b"/>
              <a:pathLst>
                <a:path w="335279" h="154939">
                  <a:moveTo>
                    <a:pt x="167639" y="0"/>
                  </a:moveTo>
                  <a:lnTo>
                    <a:pt x="102387" y="6086"/>
                  </a:lnTo>
                  <a:lnTo>
                    <a:pt x="49101" y="22685"/>
                  </a:lnTo>
                  <a:lnTo>
                    <a:pt x="13174" y="47309"/>
                  </a:lnTo>
                  <a:lnTo>
                    <a:pt x="0" y="77469"/>
                  </a:lnTo>
                  <a:lnTo>
                    <a:pt x="13174" y="107557"/>
                  </a:lnTo>
                  <a:lnTo>
                    <a:pt x="49101" y="132143"/>
                  </a:lnTo>
                  <a:lnTo>
                    <a:pt x="102387" y="148728"/>
                  </a:lnTo>
                  <a:lnTo>
                    <a:pt x="167639" y="154812"/>
                  </a:lnTo>
                  <a:lnTo>
                    <a:pt x="232892" y="148728"/>
                  </a:lnTo>
                  <a:lnTo>
                    <a:pt x="286178" y="132143"/>
                  </a:lnTo>
                  <a:lnTo>
                    <a:pt x="322105" y="107557"/>
                  </a:lnTo>
                  <a:lnTo>
                    <a:pt x="335279" y="77469"/>
                  </a:lnTo>
                  <a:lnTo>
                    <a:pt x="322105" y="47309"/>
                  </a:lnTo>
                  <a:lnTo>
                    <a:pt x="286178" y="22685"/>
                  </a:lnTo>
                  <a:lnTo>
                    <a:pt x="232892" y="6086"/>
                  </a:lnTo>
                  <a:lnTo>
                    <a:pt x="167639" y="0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435219" y="1963419"/>
              <a:ext cx="335915" cy="154940"/>
            </a:xfrm>
            <a:custGeom>
              <a:avLst/>
              <a:gdLst/>
              <a:ahLst/>
              <a:cxnLst/>
              <a:rect l="l" t="t" r="r" b="b"/>
              <a:pathLst>
                <a:path w="335914" h="154939">
                  <a:moveTo>
                    <a:pt x="167639" y="0"/>
                  </a:moveTo>
                  <a:lnTo>
                    <a:pt x="102387" y="6084"/>
                  </a:lnTo>
                  <a:lnTo>
                    <a:pt x="49101" y="22669"/>
                  </a:lnTo>
                  <a:lnTo>
                    <a:pt x="13174" y="47255"/>
                  </a:lnTo>
                  <a:lnTo>
                    <a:pt x="0" y="77342"/>
                  </a:lnTo>
                  <a:lnTo>
                    <a:pt x="13174" y="107503"/>
                  </a:lnTo>
                  <a:lnTo>
                    <a:pt x="49101" y="132127"/>
                  </a:lnTo>
                  <a:lnTo>
                    <a:pt x="102387" y="148726"/>
                  </a:lnTo>
                  <a:lnTo>
                    <a:pt x="167639" y="154812"/>
                  </a:lnTo>
                  <a:lnTo>
                    <a:pt x="232912" y="148726"/>
                  </a:lnTo>
                  <a:lnTo>
                    <a:pt x="286242" y="132127"/>
                  </a:lnTo>
                  <a:lnTo>
                    <a:pt x="322212" y="107503"/>
                  </a:lnTo>
                  <a:lnTo>
                    <a:pt x="335406" y="77342"/>
                  </a:lnTo>
                  <a:lnTo>
                    <a:pt x="322212" y="47255"/>
                  </a:lnTo>
                  <a:lnTo>
                    <a:pt x="286242" y="22669"/>
                  </a:lnTo>
                  <a:lnTo>
                    <a:pt x="232912" y="6084"/>
                  </a:lnTo>
                  <a:lnTo>
                    <a:pt x="167639" y="0"/>
                  </a:lnTo>
                  <a:close/>
                </a:path>
              </a:pathLst>
            </a:custGeom>
            <a:solidFill>
              <a:srgbClr val="4F81BC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435219" y="1181100"/>
              <a:ext cx="335915" cy="1162050"/>
            </a:xfrm>
            <a:custGeom>
              <a:avLst/>
              <a:gdLst/>
              <a:ahLst/>
              <a:cxnLst/>
              <a:rect l="l" t="t" r="r" b="b"/>
              <a:pathLst>
                <a:path w="335914" h="1162050">
                  <a:moveTo>
                    <a:pt x="167639" y="782320"/>
                  </a:moveTo>
                  <a:lnTo>
                    <a:pt x="102387" y="788404"/>
                  </a:lnTo>
                  <a:lnTo>
                    <a:pt x="49101" y="804989"/>
                  </a:lnTo>
                  <a:lnTo>
                    <a:pt x="13174" y="829575"/>
                  </a:lnTo>
                  <a:lnTo>
                    <a:pt x="0" y="859663"/>
                  </a:lnTo>
                  <a:lnTo>
                    <a:pt x="13174" y="889823"/>
                  </a:lnTo>
                  <a:lnTo>
                    <a:pt x="49101" y="914447"/>
                  </a:lnTo>
                  <a:lnTo>
                    <a:pt x="102387" y="931046"/>
                  </a:lnTo>
                  <a:lnTo>
                    <a:pt x="167639" y="937133"/>
                  </a:lnTo>
                  <a:lnTo>
                    <a:pt x="232912" y="931046"/>
                  </a:lnTo>
                  <a:lnTo>
                    <a:pt x="286242" y="914447"/>
                  </a:lnTo>
                  <a:lnTo>
                    <a:pt x="322212" y="889823"/>
                  </a:lnTo>
                  <a:lnTo>
                    <a:pt x="335406" y="859663"/>
                  </a:lnTo>
                  <a:lnTo>
                    <a:pt x="322212" y="829575"/>
                  </a:lnTo>
                  <a:lnTo>
                    <a:pt x="286242" y="804989"/>
                  </a:lnTo>
                  <a:lnTo>
                    <a:pt x="232912" y="788404"/>
                  </a:lnTo>
                  <a:lnTo>
                    <a:pt x="167639" y="782320"/>
                  </a:lnTo>
                  <a:close/>
                </a:path>
                <a:path w="335914" h="1162050">
                  <a:moveTo>
                    <a:pt x="334136" y="894079"/>
                  </a:moveTo>
                  <a:lnTo>
                    <a:pt x="334136" y="1162050"/>
                  </a:lnTo>
                </a:path>
                <a:path w="335914" h="1162050">
                  <a:moveTo>
                    <a:pt x="329438" y="0"/>
                  </a:moveTo>
                  <a:lnTo>
                    <a:pt x="329438" y="267970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838825" y="1193800"/>
              <a:ext cx="79375" cy="1114425"/>
            </a:xfrm>
            <a:custGeom>
              <a:avLst/>
              <a:gdLst/>
              <a:ahLst/>
              <a:cxnLst/>
              <a:rect l="l" t="t" r="r" b="b"/>
              <a:pathLst>
                <a:path w="79375" h="1114425">
                  <a:moveTo>
                    <a:pt x="0" y="0"/>
                  </a:moveTo>
                  <a:lnTo>
                    <a:pt x="0" y="1106551"/>
                  </a:lnTo>
                </a:path>
                <a:path w="79375" h="1114425">
                  <a:moveTo>
                    <a:pt x="79375" y="8000"/>
                  </a:moveTo>
                  <a:lnTo>
                    <a:pt x="79375" y="111442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49775" y="1752600"/>
              <a:ext cx="892175" cy="9525"/>
            </a:xfrm>
            <a:custGeom>
              <a:avLst/>
              <a:gdLst/>
              <a:ahLst/>
              <a:cxnLst/>
              <a:rect l="l" t="t" r="r" b="b"/>
              <a:pathLst>
                <a:path w="892175" h="9525">
                  <a:moveTo>
                    <a:pt x="0" y="9525"/>
                  </a:moveTo>
                  <a:lnTo>
                    <a:pt x="892175" y="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/>
          <p:nvPr/>
        </p:nvSpPr>
        <p:spPr>
          <a:xfrm>
            <a:off x="3216402" y="2108708"/>
            <a:ext cx="145415" cy="630555"/>
          </a:xfrm>
          <a:custGeom>
            <a:avLst/>
            <a:gdLst/>
            <a:ahLst/>
            <a:cxnLst/>
            <a:rect l="l" t="t" r="r" b="b"/>
            <a:pathLst>
              <a:path w="145414" h="630555">
                <a:moveTo>
                  <a:pt x="18287" y="630301"/>
                </a:moveTo>
                <a:lnTo>
                  <a:pt x="64385" y="580974"/>
                </a:lnTo>
                <a:lnTo>
                  <a:pt x="89434" y="544494"/>
                </a:lnTo>
                <a:lnTo>
                  <a:pt x="109837" y="505744"/>
                </a:lnTo>
                <a:lnTo>
                  <a:pt x="125616" y="465097"/>
                </a:lnTo>
                <a:lnTo>
                  <a:pt x="136793" y="422928"/>
                </a:lnTo>
                <a:lnTo>
                  <a:pt x="143387" y="379613"/>
                </a:lnTo>
                <a:lnTo>
                  <a:pt x="145419" y="335525"/>
                </a:lnTo>
                <a:lnTo>
                  <a:pt x="142912" y="291040"/>
                </a:lnTo>
                <a:lnTo>
                  <a:pt x="135885" y="246532"/>
                </a:lnTo>
                <a:lnTo>
                  <a:pt x="124361" y="202376"/>
                </a:lnTo>
                <a:lnTo>
                  <a:pt x="108359" y="158948"/>
                </a:lnTo>
                <a:lnTo>
                  <a:pt x="87901" y="116621"/>
                </a:lnTo>
                <a:lnTo>
                  <a:pt x="63008" y="75771"/>
                </a:lnTo>
                <a:lnTo>
                  <a:pt x="33700" y="36772"/>
                </a:lnTo>
                <a:lnTo>
                  <a:pt x="0" y="0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3465577" y="2128902"/>
            <a:ext cx="396875" cy="606425"/>
            <a:chOff x="1941576" y="2128901"/>
            <a:chExt cx="396875" cy="606425"/>
          </a:xfrm>
        </p:grpSpPr>
        <p:sp>
          <p:nvSpPr>
            <p:cNvPr id="70" name="object 70"/>
            <p:cNvSpPr/>
            <p:nvPr/>
          </p:nvSpPr>
          <p:spPr>
            <a:xfrm>
              <a:off x="1973326" y="2128901"/>
              <a:ext cx="0" cy="606425"/>
            </a:xfrm>
            <a:custGeom>
              <a:avLst/>
              <a:gdLst/>
              <a:ahLst/>
              <a:cxnLst/>
              <a:rect l="l" t="t" r="r" b="b"/>
              <a:pathLst>
                <a:path h="606425">
                  <a:moveTo>
                    <a:pt x="0" y="0"/>
                  </a:moveTo>
                  <a:lnTo>
                    <a:pt x="0" y="606425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984375" y="2382901"/>
              <a:ext cx="354330" cy="63500"/>
            </a:xfrm>
            <a:custGeom>
              <a:avLst/>
              <a:gdLst/>
              <a:ahLst/>
              <a:cxnLst/>
              <a:rect l="l" t="t" r="r" b="b"/>
              <a:pathLst>
                <a:path w="354330" h="63500">
                  <a:moveTo>
                    <a:pt x="354075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354075" y="63500"/>
                  </a:lnTo>
                  <a:lnTo>
                    <a:pt x="3540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2824099" y="2278127"/>
            <a:ext cx="524510" cy="307975"/>
            <a:chOff x="1300099" y="2278126"/>
            <a:chExt cx="524510" cy="307975"/>
          </a:xfrm>
        </p:grpSpPr>
        <p:sp>
          <p:nvSpPr>
            <p:cNvPr id="73" name="object 73"/>
            <p:cNvSpPr/>
            <p:nvPr/>
          </p:nvSpPr>
          <p:spPr>
            <a:xfrm>
              <a:off x="1322451" y="2436876"/>
              <a:ext cx="501650" cy="0"/>
            </a:xfrm>
            <a:custGeom>
              <a:avLst/>
              <a:gdLst/>
              <a:ahLst/>
              <a:cxnLst/>
              <a:rect l="l" t="t" r="r" b="b"/>
              <a:pathLst>
                <a:path w="501650">
                  <a:moveTo>
                    <a:pt x="501650" y="0"/>
                  </a:moveTo>
                  <a:lnTo>
                    <a:pt x="0" y="0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325499" y="2278126"/>
              <a:ext cx="635" cy="307975"/>
            </a:xfrm>
            <a:custGeom>
              <a:avLst/>
              <a:gdLst/>
              <a:ahLst/>
              <a:cxnLst/>
              <a:rect l="l" t="t" r="r" b="b"/>
              <a:pathLst>
                <a:path w="634" h="307975">
                  <a:moveTo>
                    <a:pt x="126" y="0"/>
                  </a:moveTo>
                  <a:lnTo>
                    <a:pt x="0" y="307975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/>
          <p:nvPr/>
        </p:nvSpPr>
        <p:spPr>
          <a:xfrm>
            <a:off x="2735262" y="2346326"/>
            <a:ext cx="0" cy="149225"/>
          </a:xfrm>
          <a:custGeom>
            <a:avLst/>
            <a:gdLst/>
            <a:ahLst/>
            <a:cxnLst/>
            <a:rect l="l" t="t" r="r" b="b"/>
            <a:pathLst>
              <a:path h="149225">
                <a:moveTo>
                  <a:pt x="0" y="0"/>
                </a:moveTo>
                <a:lnTo>
                  <a:pt x="0" y="149225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620962" y="2393950"/>
            <a:ext cx="0" cy="68580"/>
          </a:xfrm>
          <a:custGeom>
            <a:avLst/>
            <a:gdLst/>
            <a:ahLst/>
            <a:cxnLst/>
            <a:rect l="l" t="t" r="r" b="b"/>
            <a:pathLst>
              <a:path h="68580">
                <a:moveTo>
                  <a:pt x="0" y="0"/>
                </a:moveTo>
                <a:lnTo>
                  <a:pt x="0" y="68325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59276" y="2411477"/>
            <a:ext cx="551180" cy="1905"/>
          </a:xfrm>
          <a:custGeom>
            <a:avLst/>
            <a:gdLst/>
            <a:ahLst/>
            <a:cxnLst/>
            <a:rect l="l" t="t" r="r" b="b"/>
            <a:pathLst>
              <a:path w="551180" h="1905">
                <a:moveTo>
                  <a:pt x="0" y="0"/>
                </a:moveTo>
                <a:lnTo>
                  <a:pt x="550799" y="1524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7880350" y="1631824"/>
            <a:ext cx="1619250" cy="536575"/>
            <a:chOff x="6356350" y="1631823"/>
            <a:chExt cx="1619250" cy="536575"/>
          </a:xfrm>
        </p:grpSpPr>
        <p:sp>
          <p:nvSpPr>
            <p:cNvPr id="79" name="object 79"/>
            <p:cNvSpPr/>
            <p:nvPr/>
          </p:nvSpPr>
          <p:spPr>
            <a:xfrm>
              <a:off x="6356350" y="1631823"/>
              <a:ext cx="1619250" cy="152400"/>
            </a:xfrm>
            <a:custGeom>
              <a:avLst/>
              <a:gdLst/>
              <a:ahLst/>
              <a:cxnLst/>
              <a:rect l="l" t="t" r="r" b="b"/>
              <a:pathLst>
                <a:path w="1619250" h="152400">
                  <a:moveTo>
                    <a:pt x="1466807" y="101574"/>
                  </a:moveTo>
                  <a:lnTo>
                    <a:pt x="1466723" y="152400"/>
                  </a:lnTo>
                  <a:lnTo>
                    <a:pt x="1568577" y="101600"/>
                  </a:lnTo>
                  <a:lnTo>
                    <a:pt x="1492250" y="101600"/>
                  </a:lnTo>
                  <a:lnTo>
                    <a:pt x="1466807" y="101574"/>
                  </a:lnTo>
                  <a:close/>
                </a:path>
                <a:path w="1619250" h="152400">
                  <a:moveTo>
                    <a:pt x="1466892" y="50774"/>
                  </a:moveTo>
                  <a:lnTo>
                    <a:pt x="1466807" y="101574"/>
                  </a:lnTo>
                  <a:lnTo>
                    <a:pt x="1492250" y="101600"/>
                  </a:lnTo>
                  <a:lnTo>
                    <a:pt x="1492250" y="50800"/>
                  </a:lnTo>
                  <a:lnTo>
                    <a:pt x="1466892" y="50774"/>
                  </a:lnTo>
                  <a:close/>
                </a:path>
                <a:path w="1619250" h="152400">
                  <a:moveTo>
                    <a:pt x="1466977" y="0"/>
                  </a:moveTo>
                  <a:lnTo>
                    <a:pt x="1466892" y="50774"/>
                  </a:lnTo>
                  <a:lnTo>
                    <a:pt x="1492250" y="50800"/>
                  </a:lnTo>
                  <a:lnTo>
                    <a:pt x="1492250" y="101600"/>
                  </a:lnTo>
                  <a:lnTo>
                    <a:pt x="1568577" y="101600"/>
                  </a:lnTo>
                  <a:lnTo>
                    <a:pt x="1619250" y="76326"/>
                  </a:lnTo>
                  <a:lnTo>
                    <a:pt x="1466977" y="0"/>
                  </a:lnTo>
                  <a:close/>
                </a:path>
                <a:path w="1619250" h="152400">
                  <a:moveTo>
                    <a:pt x="0" y="49275"/>
                  </a:moveTo>
                  <a:lnTo>
                    <a:pt x="0" y="100075"/>
                  </a:lnTo>
                  <a:lnTo>
                    <a:pt x="1466807" y="101574"/>
                  </a:lnTo>
                  <a:lnTo>
                    <a:pt x="1466892" y="50774"/>
                  </a:lnTo>
                  <a:lnTo>
                    <a:pt x="0" y="492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508750" y="1758950"/>
              <a:ext cx="356870" cy="409575"/>
            </a:xfrm>
            <a:custGeom>
              <a:avLst/>
              <a:gdLst/>
              <a:ahLst/>
              <a:cxnLst/>
              <a:rect l="l" t="t" r="r" b="b"/>
              <a:pathLst>
                <a:path w="356870" h="409575">
                  <a:moveTo>
                    <a:pt x="133303" y="111509"/>
                  </a:moveTo>
                  <a:lnTo>
                    <a:pt x="89982" y="148695"/>
                  </a:lnTo>
                  <a:lnTo>
                    <a:pt x="313308" y="409066"/>
                  </a:lnTo>
                  <a:lnTo>
                    <a:pt x="356616" y="371983"/>
                  </a:lnTo>
                  <a:lnTo>
                    <a:pt x="133303" y="111509"/>
                  </a:lnTo>
                  <a:close/>
                </a:path>
                <a:path w="356870" h="409575">
                  <a:moveTo>
                    <a:pt x="0" y="0"/>
                  </a:moveTo>
                  <a:lnTo>
                    <a:pt x="46608" y="185927"/>
                  </a:lnTo>
                  <a:lnTo>
                    <a:pt x="89982" y="148695"/>
                  </a:lnTo>
                  <a:lnTo>
                    <a:pt x="71374" y="127000"/>
                  </a:lnTo>
                  <a:lnTo>
                    <a:pt x="114680" y="89788"/>
                  </a:lnTo>
                  <a:lnTo>
                    <a:pt x="158607" y="89788"/>
                  </a:lnTo>
                  <a:lnTo>
                    <a:pt x="176656" y="74295"/>
                  </a:lnTo>
                  <a:lnTo>
                    <a:pt x="0" y="0"/>
                  </a:lnTo>
                  <a:close/>
                </a:path>
                <a:path w="356870" h="409575">
                  <a:moveTo>
                    <a:pt x="114680" y="89788"/>
                  </a:moveTo>
                  <a:lnTo>
                    <a:pt x="71374" y="127000"/>
                  </a:lnTo>
                  <a:lnTo>
                    <a:pt x="89982" y="148695"/>
                  </a:lnTo>
                  <a:lnTo>
                    <a:pt x="133303" y="111509"/>
                  </a:lnTo>
                  <a:lnTo>
                    <a:pt x="114680" y="89788"/>
                  </a:lnTo>
                  <a:close/>
                </a:path>
                <a:path w="356870" h="409575">
                  <a:moveTo>
                    <a:pt x="158607" y="89788"/>
                  </a:moveTo>
                  <a:lnTo>
                    <a:pt x="114680" y="89788"/>
                  </a:lnTo>
                  <a:lnTo>
                    <a:pt x="133303" y="111509"/>
                  </a:lnTo>
                  <a:lnTo>
                    <a:pt x="158607" y="89788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/>
          <p:nvPr/>
        </p:nvSpPr>
        <p:spPr>
          <a:xfrm>
            <a:off x="2771622" y="1777493"/>
            <a:ext cx="168910" cy="400685"/>
          </a:xfrm>
          <a:custGeom>
            <a:avLst/>
            <a:gdLst/>
            <a:ahLst/>
            <a:cxnLst/>
            <a:rect l="l" t="t" r="r" b="b"/>
            <a:pathLst>
              <a:path w="168909" h="400685">
                <a:moveTo>
                  <a:pt x="56197" y="237394"/>
                </a:moveTo>
                <a:lnTo>
                  <a:pt x="0" y="248031"/>
                </a:lnTo>
                <a:lnTo>
                  <a:pt x="116103" y="400558"/>
                </a:lnTo>
                <a:lnTo>
                  <a:pt x="154445" y="265430"/>
                </a:lnTo>
                <a:lnTo>
                  <a:pt x="61493" y="265430"/>
                </a:lnTo>
                <a:lnTo>
                  <a:pt x="56197" y="237394"/>
                </a:lnTo>
                <a:close/>
              </a:path>
              <a:path w="168909" h="400685">
                <a:moveTo>
                  <a:pt x="112318" y="226773"/>
                </a:moveTo>
                <a:lnTo>
                  <a:pt x="56197" y="237394"/>
                </a:lnTo>
                <a:lnTo>
                  <a:pt x="61493" y="265430"/>
                </a:lnTo>
                <a:lnTo>
                  <a:pt x="117627" y="254888"/>
                </a:lnTo>
                <a:lnTo>
                  <a:pt x="112318" y="226773"/>
                </a:lnTo>
                <a:close/>
              </a:path>
              <a:path w="168909" h="400685">
                <a:moveTo>
                  <a:pt x="168427" y="216154"/>
                </a:moveTo>
                <a:lnTo>
                  <a:pt x="112318" y="226773"/>
                </a:lnTo>
                <a:lnTo>
                  <a:pt x="117627" y="254888"/>
                </a:lnTo>
                <a:lnTo>
                  <a:pt x="61493" y="265430"/>
                </a:lnTo>
                <a:lnTo>
                  <a:pt x="154445" y="265430"/>
                </a:lnTo>
                <a:lnTo>
                  <a:pt x="168427" y="216154"/>
                </a:lnTo>
                <a:close/>
              </a:path>
              <a:path w="168909" h="400685">
                <a:moveTo>
                  <a:pt x="69494" y="0"/>
                </a:moveTo>
                <a:lnTo>
                  <a:pt x="13347" y="10541"/>
                </a:lnTo>
                <a:lnTo>
                  <a:pt x="56197" y="237394"/>
                </a:lnTo>
                <a:lnTo>
                  <a:pt x="112318" y="226773"/>
                </a:lnTo>
                <a:lnTo>
                  <a:pt x="69494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>
            <a:spLocks noGrp="1"/>
          </p:cNvSpPr>
          <p:nvPr>
            <p:ph type="title"/>
          </p:nvPr>
        </p:nvSpPr>
        <p:spPr>
          <a:xfrm>
            <a:off x="2589149" y="208827"/>
            <a:ext cx="700265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30" dirty="0">
                <a:solidFill>
                  <a:srgbClr val="0070C0"/>
                </a:solidFill>
              </a:rPr>
              <a:t>Cómo</a:t>
            </a:r>
            <a:r>
              <a:rPr sz="3200" b="1" spc="-135" dirty="0">
                <a:solidFill>
                  <a:srgbClr val="0070C0"/>
                </a:solidFill>
              </a:rPr>
              <a:t> </a:t>
            </a:r>
            <a:r>
              <a:rPr sz="3200" b="1" spc="90" dirty="0">
                <a:solidFill>
                  <a:srgbClr val="0070C0"/>
                </a:solidFill>
              </a:rPr>
              <a:t>funciona</a:t>
            </a:r>
            <a:r>
              <a:rPr sz="3200" b="1" spc="-13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un</a:t>
            </a:r>
            <a:r>
              <a:rPr sz="3200" b="1" spc="-135" dirty="0">
                <a:solidFill>
                  <a:srgbClr val="0070C0"/>
                </a:solidFill>
              </a:rPr>
              <a:t> </a:t>
            </a:r>
            <a:r>
              <a:rPr sz="3200" b="1" spc="100" dirty="0" err="1" smtClean="0">
                <a:solidFill>
                  <a:srgbClr val="0070C0"/>
                </a:solidFill>
              </a:rPr>
              <a:t>bús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401317" y="1450975"/>
            <a:ext cx="1506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5" dirty="0">
                <a:latin typeface="Tahoma"/>
                <a:cs typeface="Tahoma"/>
              </a:rPr>
              <a:t>condensador</a:t>
            </a:r>
            <a:endParaRPr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944103" y="2221103"/>
            <a:ext cx="1905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20" dirty="0">
                <a:latin typeface="Tahoma"/>
                <a:cs typeface="Tahoma"/>
              </a:rPr>
              <a:t>transformador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016111" y="3844036"/>
            <a:ext cx="70294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b="1" spc="5" dirty="0">
                <a:latin typeface="Tahoma"/>
                <a:cs typeface="Tahoma"/>
              </a:rPr>
              <a:t>autobús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898129" y="4790567"/>
            <a:ext cx="1961514" cy="80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5" dirty="0">
                <a:latin typeface="Tahoma"/>
                <a:cs typeface="Tahoma"/>
              </a:rPr>
              <a:t>circuito</a:t>
            </a:r>
            <a:endParaRPr sz="2000">
              <a:latin typeface="Tahoma"/>
              <a:cs typeface="Tahoma"/>
            </a:endParaRPr>
          </a:p>
          <a:p>
            <a:pPr marL="12700">
              <a:spcBef>
                <a:spcPts val="2140"/>
              </a:spcBef>
            </a:pPr>
            <a:r>
              <a:rPr sz="1300" b="1" spc="15" dirty="0">
                <a:latin typeface="Tahoma"/>
                <a:cs typeface="Tahoma"/>
              </a:rPr>
              <a:t>interruptor</a:t>
            </a:r>
            <a:r>
              <a:rPr sz="1300" b="1" spc="-45" dirty="0">
                <a:latin typeface="Tahoma"/>
                <a:cs typeface="Tahoma"/>
              </a:rPr>
              <a:t> </a:t>
            </a:r>
            <a:r>
              <a:rPr sz="1300" b="1" spc="10" dirty="0">
                <a:latin typeface="Tahoma"/>
                <a:cs typeface="Tahoma"/>
              </a:rPr>
              <a:t>automático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502400" y="6225946"/>
            <a:ext cx="27508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b="1" spc="10" dirty="0">
                <a:latin typeface="Tahoma"/>
                <a:cs typeface="Tahoma"/>
              </a:rPr>
              <a:t>línea</a:t>
            </a:r>
            <a:r>
              <a:rPr sz="2100" b="1" spc="-114" dirty="0">
                <a:latin typeface="Tahoma"/>
                <a:cs typeface="Tahoma"/>
              </a:rPr>
              <a:t> </a:t>
            </a:r>
            <a:r>
              <a:rPr sz="2100" b="1" dirty="0">
                <a:latin typeface="Tahoma"/>
                <a:cs typeface="Tahoma"/>
              </a:rPr>
              <a:t>de</a:t>
            </a:r>
            <a:r>
              <a:rPr sz="2100" b="1" spc="-110" dirty="0">
                <a:latin typeface="Tahoma"/>
                <a:cs typeface="Tahoma"/>
              </a:rPr>
              <a:t> </a:t>
            </a:r>
            <a:r>
              <a:rPr sz="2100" b="1" spc="15" dirty="0">
                <a:latin typeface="Tahoma"/>
                <a:cs typeface="Tahoma"/>
              </a:rPr>
              <a:t>transmisión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0159" y="1337818"/>
            <a:ext cx="4419600" cy="127000"/>
          </a:xfrm>
          <a:custGeom>
            <a:avLst/>
            <a:gdLst/>
            <a:ahLst/>
            <a:cxnLst/>
            <a:rect l="l" t="t" r="r" b="b"/>
            <a:pathLst>
              <a:path w="4419600" h="127000">
                <a:moveTo>
                  <a:pt x="0" y="127000"/>
                </a:moveTo>
                <a:lnTo>
                  <a:pt x="4419600" y="127000"/>
                </a:lnTo>
                <a:lnTo>
                  <a:pt x="441960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1859" y="1439418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81859" y="2214118"/>
            <a:ext cx="0" cy="1041400"/>
          </a:xfrm>
          <a:custGeom>
            <a:avLst/>
            <a:gdLst/>
            <a:ahLst/>
            <a:cxnLst/>
            <a:rect l="l" t="t" r="r" b="b"/>
            <a:pathLst>
              <a:path h="1041400">
                <a:moveTo>
                  <a:pt x="0" y="0"/>
                </a:moveTo>
                <a:lnTo>
                  <a:pt x="0" y="104140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07110" y="2229993"/>
            <a:ext cx="0" cy="1054100"/>
          </a:xfrm>
          <a:custGeom>
            <a:avLst/>
            <a:gdLst/>
            <a:ahLst/>
            <a:cxnLst/>
            <a:rect l="l" t="t" r="r" b="b"/>
            <a:pathLst>
              <a:path h="1054100">
                <a:moveTo>
                  <a:pt x="0" y="0"/>
                </a:moveTo>
                <a:lnTo>
                  <a:pt x="0" y="1054100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3578447" y="1410844"/>
            <a:ext cx="555625" cy="808355"/>
            <a:chOff x="2376487" y="1736725"/>
            <a:chExt cx="555625" cy="808355"/>
          </a:xfrm>
        </p:grpSpPr>
        <p:sp>
          <p:nvSpPr>
            <p:cNvPr id="7" name="object 7"/>
            <p:cNvSpPr/>
            <p:nvPr/>
          </p:nvSpPr>
          <p:spPr>
            <a:xfrm>
              <a:off x="2605150" y="1736725"/>
              <a:ext cx="0" cy="257175"/>
            </a:xfrm>
            <a:custGeom>
              <a:avLst/>
              <a:gdLst/>
              <a:ahLst/>
              <a:cxnLst/>
              <a:rect l="l" t="t" r="r" b="b"/>
              <a:pathLst>
                <a:path h="257175">
                  <a:moveTo>
                    <a:pt x="0" y="0"/>
                  </a:moveTo>
                  <a:lnTo>
                    <a:pt x="0" y="257175"/>
                  </a:lnTo>
                </a:path>
              </a:pathLst>
            </a:custGeom>
            <a:ln w="698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81250" y="1993900"/>
              <a:ext cx="546100" cy="15875"/>
            </a:xfrm>
            <a:custGeom>
              <a:avLst/>
              <a:gdLst/>
              <a:ahLst/>
              <a:cxnLst/>
              <a:rect l="l" t="t" r="r" b="b"/>
              <a:pathLst>
                <a:path w="546100" h="15875">
                  <a:moveTo>
                    <a:pt x="0" y="15875"/>
                  </a:moveTo>
                  <a:lnTo>
                    <a:pt x="546100" y="15875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158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81250" y="19939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210397" y="1663256"/>
            <a:ext cx="555625" cy="555625"/>
            <a:chOff x="4008437" y="1989137"/>
            <a:chExt cx="555625" cy="555625"/>
          </a:xfrm>
        </p:grpSpPr>
        <p:sp>
          <p:nvSpPr>
            <p:cNvPr id="11" name="object 11"/>
            <p:cNvSpPr/>
            <p:nvPr/>
          </p:nvSpPr>
          <p:spPr>
            <a:xfrm>
              <a:off x="4013200" y="1993899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635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13200" y="19939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5875560" y="2016632"/>
            <a:ext cx="1519555" cy="516890"/>
          </a:xfrm>
          <a:custGeom>
            <a:avLst/>
            <a:gdLst/>
            <a:ahLst/>
            <a:cxnLst/>
            <a:rect l="l" t="t" r="r" b="b"/>
            <a:pathLst>
              <a:path w="1519554" h="516889">
                <a:moveTo>
                  <a:pt x="172437" y="54647"/>
                </a:moveTo>
                <a:lnTo>
                  <a:pt x="155878" y="109366"/>
                </a:lnTo>
                <a:lnTo>
                  <a:pt x="1503045" y="516889"/>
                </a:lnTo>
                <a:lnTo>
                  <a:pt x="1519554" y="462280"/>
                </a:lnTo>
                <a:lnTo>
                  <a:pt x="172437" y="54647"/>
                </a:lnTo>
                <a:close/>
              </a:path>
              <a:path w="1519554" h="516889">
                <a:moveTo>
                  <a:pt x="188975" y="0"/>
                </a:moveTo>
                <a:lnTo>
                  <a:pt x="0" y="32385"/>
                </a:lnTo>
                <a:lnTo>
                  <a:pt x="139319" y="164084"/>
                </a:lnTo>
                <a:lnTo>
                  <a:pt x="155878" y="109366"/>
                </a:lnTo>
                <a:lnTo>
                  <a:pt x="128524" y="101092"/>
                </a:lnTo>
                <a:lnTo>
                  <a:pt x="145034" y="46355"/>
                </a:lnTo>
                <a:lnTo>
                  <a:pt x="174947" y="46355"/>
                </a:lnTo>
                <a:lnTo>
                  <a:pt x="188975" y="0"/>
                </a:lnTo>
                <a:close/>
              </a:path>
              <a:path w="1519554" h="516889">
                <a:moveTo>
                  <a:pt x="145034" y="46355"/>
                </a:moveTo>
                <a:lnTo>
                  <a:pt x="128524" y="101092"/>
                </a:lnTo>
                <a:lnTo>
                  <a:pt x="155878" y="109366"/>
                </a:lnTo>
                <a:lnTo>
                  <a:pt x="172437" y="54647"/>
                </a:lnTo>
                <a:lnTo>
                  <a:pt x="145034" y="46355"/>
                </a:lnTo>
                <a:close/>
              </a:path>
              <a:path w="1519554" h="516889">
                <a:moveTo>
                  <a:pt x="174947" y="46355"/>
                </a:moveTo>
                <a:lnTo>
                  <a:pt x="145034" y="46355"/>
                </a:lnTo>
                <a:lnTo>
                  <a:pt x="172437" y="54647"/>
                </a:lnTo>
                <a:lnTo>
                  <a:pt x="174947" y="46355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24959" y="1486026"/>
            <a:ext cx="952500" cy="474980"/>
          </a:xfrm>
          <a:custGeom>
            <a:avLst/>
            <a:gdLst/>
            <a:ahLst/>
            <a:cxnLst/>
            <a:rect l="l" t="t" r="r" b="b"/>
            <a:pathLst>
              <a:path w="952500" h="474980">
                <a:moveTo>
                  <a:pt x="167184" y="51715"/>
                </a:moveTo>
                <a:lnTo>
                  <a:pt x="142798" y="103276"/>
                </a:lnTo>
                <a:lnTo>
                  <a:pt x="927607" y="474471"/>
                </a:lnTo>
                <a:lnTo>
                  <a:pt x="951992" y="422910"/>
                </a:lnTo>
                <a:lnTo>
                  <a:pt x="167184" y="51715"/>
                </a:lnTo>
                <a:close/>
              </a:path>
              <a:path w="952500" h="474980">
                <a:moveTo>
                  <a:pt x="191642" y="0"/>
                </a:moveTo>
                <a:lnTo>
                  <a:pt x="0" y="4190"/>
                </a:lnTo>
                <a:lnTo>
                  <a:pt x="118363" y="154939"/>
                </a:lnTo>
                <a:lnTo>
                  <a:pt x="142798" y="103276"/>
                </a:lnTo>
                <a:lnTo>
                  <a:pt x="116966" y="91058"/>
                </a:lnTo>
                <a:lnTo>
                  <a:pt x="141350" y="39496"/>
                </a:lnTo>
                <a:lnTo>
                  <a:pt x="172962" y="39496"/>
                </a:lnTo>
                <a:lnTo>
                  <a:pt x="191642" y="0"/>
                </a:lnTo>
                <a:close/>
              </a:path>
              <a:path w="952500" h="474980">
                <a:moveTo>
                  <a:pt x="141350" y="39496"/>
                </a:moveTo>
                <a:lnTo>
                  <a:pt x="116966" y="91058"/>
                </a:lnTo>
                <a:lnTo>
                  <a:pt x="142798" y="103276"/>
                </a:lnTo>
                <a:lnTo>
                  <a:pt x="167184" y="51715"/>
                </a:lnTo>
                <a:lnTo>
                  <a:pt x="141350" y="39496"/>
                </a:lnTo>
                <a:close/>
              </a:path>
              <a:path w="952500" h="474980">
                <a:moveTo>
                  <a:pt x="172962" y="39496"/>
                </a:moveTo>
                <a:lnTo>
                  <a:pt x="141350" y="39496"/>
                </a:lnTo>
                <a:lnTo>
                  <a:pt x="167184" y="51715"/>
                </a:lnTo>
                <a:lnTo>
                  <a:pt x="172962" y="3949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64084" y="3141218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850900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850900" h="228600">
                <a:moveTo>
                  <a:pt x="850900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850900" y="152400"/>
                </a:lnTo>
                <a:lnTo>
                  <a:pt x="8509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56459" y="3128518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622300" y="0"/>
                </a:moveTo>
                <a:lnTo>
                  <a:pt x="622300" y="228600"/>
                </a:lnTo>
                <a:lnTo>
                  <a:pt x="774700" y="152400"/>
                </a:lnTo>
                <a:lnTo>
                  <a:pt x="660400" y="152400"/>
                </a:lnTo>
                <a:lnTo>
                  <a:pt x="660400" y="76200"/>
                </a:lnTo>
                <a:lnTo>
                  <a:pt x="774700" y="76200"/>
                </a:lnTo>
                <a:lnTo>
                  <a:pt x="622300" y="0"/>
                </a:lnTo>
                <a:close/>
              </a:path>
              <a:path w="850900" h="228600">
                <a:moveTo>
                  <a:pt x="622300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622300" y="152400"/>
                </a:lnTo>
                <a:lnTo>
                  <a:pt x="622300" y="76200"/>
                </a:lnTo>
                <a:close/>
              </a:path>
              <a:path w="850900" h="228600">
                <a:moveTo>
                  <a:pt x="774700" y="76200"/>
                </a:moveTo>
                <a:lnTo>
                  <a:pt x="660400" y="76200"/>
                </a:lnTo>
                <a:lnTo>
                  <a:pt x="660400" y="152400"/>
                </a:lnTo>
                <a:lnTo>
                  <a:pt x="774700" y="152400"/>
                </a:lnTo>
                <a:lnTo>
                  <a:pt x="850900" y="114300"/>
                </a:lnTo>
                <a:lnTo>
                  <a:pt x="7747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59760" y="3185288"/>
            <a:ext cx="883285" cy="276225"/>
          </a:xfrm>
          <a:custGeom>
            <a:avLst/>
            <a:gdLst/>
            <a:ahLst/>
            <a:cxnLst/>
            <a:rect l="l" t="t" r="r" b="b"/>
            <a:pathLst>
              <a:path w="883285" h="276225">
                <a:moveTo>
                  <a:pt x="173518" y="55734"/>
                </a:moveTo>
                <a:lnTo>
                  <a:pt x="160623" y="111374"/>
                </a:lnTo>
                <a:lnTo>
                  <a:pt x="869823" y="275843"/>
                </a:lnTo>
                <a:lnTo>
                  <a:pt x="882776" y="220217"/>
                </a:lnTo>
                <a:lnTo>
                  <a:pt x="173518" y="55734"/>
                </a:lnTo>
                <a:close/>
              </a:path>
              <a:path w="883285" h="276225">
                <a:moveTo>
                  <a:pt x="186436" y="0"/>
                </a:moveTo>
                <a:lnTo>
                  <a:pt x="0" y="44830"/>
                </a:lnTo>
                <a:lnTo>
                  <a:pt x="147700" y="167131"/>
                </a:lnTo>
                <a:lnTo>
                  <a:pt x="160623" y="111374"/>
                </a:lnTo>
                <a:lnTo>
                  <a:pt x="132714" y="104901"/>
                </a:lnTo>
                <a:lnTo>
                  <a:pt x="145669" y="49275"/>
                </a:lnTo>
                <a:lnTo>
                  <a:pt x="175015" y="49275"/>
                </a:lnTo>
                <a:lnTo>
                  <a:pt x="186436" y="0"/>
                </a:lnTo>
                <a:close/>
              </a:path>
              <a:path w="883285" h="276225">
                <a:moveTo>
                  <a:pt x="145669" y="49275"/>
                </a:moveTo>
                <a:lnTo>
                  <a:pt x="132714" y="104901"/>
                </a:lnTo>
                <a:lnTo>
                  <a:pt x="160623" y="111374"/>
                </a:lnTo>
                <a:lnTo>
                  <a:pt x="173518" y="55734"/>
                </a:lnTo>
                <a:lnTo>
                  <a:pt x="145669" y="49275"/>
                </a:lnTo>
                <a:close/>
              </a:path>
              <a:path w="883285" h="276225">
                <a:moveTo>
                  <a:pt x="175015" y="49275"/>
                </a:moveTo>
                <a:lnTo>
                  <a:pt x="145669" y="49275"/>
                </a:lnTo>
                <a:lnTo>
                  <a:pt x="173518" y="55734"/>
                </a:lnTo>
                <a:lnTo>
                  <a:pt x="175015" y="49275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02460" y="1412495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7175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02460" y="2215770"/>
            <a:ext cx="0" cy="1316355"/>
          </a:xfrm>
          <a:custGeom>
            <a:avLst/>
            <a:gdLst/>
            <a:ahLst/>
            <a:cxnLst/>
            <a:rect l="l" t="t" r="r" b="b"/>
            <a:pathLst>
              <a:path h="1316354">
                <a:moveTo>
                  <a:pt x="0" y="0"/>
                </a:moveTo>
                <a:lnTo>
                  <a:pt x="0" y="1315974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4399248" y="1664907"/>
            <a:ext cx="555625" cy="555625"/>
            <a:chOff x="3197288" y="1990788"/>
            <a:chExt cx="555625" cy="555625"/>
          </a:xfrm>
        </p:grpSpPr>
        <p:sp>
          <p:nvSpPr>
            <p:cNvPr id="21" name="object 21"/>
            <p:cNvSpPr/>
            <p:nvPr/>
          </p:nvSpPr>
          <p:spPr>
            <a:xfrm>
              <a:off x="3738626" y="1995551"/>
              <a:ext cx="9525" cy="546100"/>
            </a:xfrm>
            <a:custGeom>
              <a:avLst/>
              <a:gdLst/>
              <a:ahLst/>
              <a:cxnLst/>
              <a:rect l="l" t="t" r="r" b="b"/>
              <a:pathLst>
                <a:path w="9525" h="546100">
                  <a:moveTo>
                    <a:pt x="0" y="546100"/>
                  </a:moveTo>
                  <a:lnTo>
                    <a:pt x="9525" y="54610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02051" y="1995551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3870482" y="3379343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850900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850900" h="228600">
                <a:moveTo>
                  <a:pt x="850900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850900" y="152400"/>
                </a:lnTo>
                <a:lnTo>
                  <a:pt x="8509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4389723" y="1666431"/>
            <a:ext cx="555625" cy="555625"/>
            <a:chOff x="3187763" y="1992312"/>
            <a:chExt cx="555625" cy="555625"/>
          </a:xfrm>
        </p:grpSpPr>
        <p:sp>
          <p:nvSpPr>
            <p:cNvPr id="25" name="object 25"/>
            <p:cNvSpPr/>
            <p:nvPr/>
          </p:nvSpPr>
          <p:spPr>
            <a:xfrm>
              <a:off x="3192526" y="1997075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92526" y="1997075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575272" y="1679131"/>
            <a:ext cx="555625" cy="555625"/>
            <a:chOff x="2373312" y="2005012"/>
            <a:chExt cx="555625" cy="555625"/>
          </a:xfrm>
        </p:grpSpPr>
        <p:sp>
          <p:nvSpPr>
            <p:cNvPr id="28" name="object 28"/>
            <p:cNvSpPr/>
            <p:nvPr/>
          </p:nvSpPr>
          <p:spPr>
            <a:xfrm>
              <a:off x="2378075" y="2009775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378075" y="2009775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5223097" y="1669606"/>
            <a:ext cx="555625" cy="555625"/>
            <a:chOff x="4021137" y="1995487"/>
            <a:chExt cx="555625" cy="555625"/>
          </a:xfrm>
        </p:grpSpPr>
        <p:sp>
          <p:nvSpPr>
            <p:cNvPr id="31" name="object 31"/>
            <p:cNvSpPr/>
            <p:nvPr/>
          </p:nvSpPr>
          <p:spPr>
            <a:xfrm>
              <a:off x="4025900" y="200025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25900" y="200025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461669" y="1688338"/>
            <a:ext cx="410209" cy="482600"/>
            <a:chOff x="3259709" y="2014220"/>
            <a:chExt cx="410209" cy="482600"/>
          </a:xfrm>
        </p:grpSpPr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2409" y="2026920"/>
              <a:ext cx="341756" cy="45694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272409" y="2026920"/>
              <a:ext cx="342265" cy="457200"/>
            </a:xfrm>
            <a:custGeom>
              <a:avLst/>
              <a:gdLst/>
              <a:ahLst/>
              <a:cxnLst/>
              <a:rect l="l" t="t" r="r" b="b"/>
              <a:pathLst>
                <a:path w="342264" h="457200">
                  <a:moveTo>
                    <a:pt x="0" y="48640"/>
                  </a:moveTo>
                  <a:lnTo>
                    <a:pt x="74421" y="0"/>
                  </a:lnTo>
                  <a:lnTo>
                    <a:pt x="341756" y="408304"/>
                  </a:lnTo>
                  <a:lnTo>
                    <a:pt x="267335" y="456945"/>
                  </a:lnTo>
                  <a:lnTo>
                    <a:pt x="0" y="486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2409" y="2050415"/>
              <a:ext cx="386206" cy="42760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272409" y="2050415"/>
              <a:ext cx="386715" cy="427990"/>
            </a:xfrm>
            <a:custGeom>
              <a:avLst/>
              <a:gdLst/>
              <a:ahLst/>
              <a:cxnLst/>
              <a:rect l="l" t="t" r="r" b="b"/>
              <a:pathLst>
                <a:path w="386714" h="427989">
                  <a:moveTo>
                    <a:pt x="318769" y="0"/>
                  </a:moveTo>
                  <a:lnTo>
                    <a:pt x="386206" y="58038"/>
                  </a:lnTo>
                  <a:lnTo>
                    <a:pt x="67437" y="427609"/>
                  </a:lnTo>
                  <a:lnTo>
                    <a:pt x="0" y="369570"/>
                  </a:lnTo>
                  <a:lnTo>
                    <a:pt x="318769" y="0"/>
                  </a:lnTo>
                  <a:close/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3194113" y="418786"/>
            <a:ext cx="653129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65" dirty="0" smtClean="0">
                <a:solidFill>
                  <a:srgbClr val="0070C0"/>
                </a:solidFill>
              </a:rPr>
              <a:t>Bus</a:t>
            </a:r>
            <a:r>
              <a:rPr sz="3200" b="1" spc="-175" dirty="0" smtClean="0">
                <a:solidFill>
                  <a:srgbClr val="0070C0"/>
                </a:solidFill>
              </a:rPr>
              <a:t> </a:t>
            </a:r>
            <a:r>
              <a:rPr sz="3200" b="1" spc="150" dirty="0" err="1" smtClean="0">
                <a:solidFill>
                  <a:srgbClr val="0070C0"/>
                </a:solidFill>
              </a:rPr>
              <a:t>único</a:t>
            </a:r>
            <a:r>
              <a:rPr sz="3200" b="1" spc="-175" dirty="0" smtClean="0">
                <a:solidFill>
                  <a:srgbClr val="0070C0"/>
                </a:solidFill>
              </a:rPr>
              <a:t> </a:t>
            </a:r>
            <a:r>
              <a:rPr sz="3200" b="1" spc="-155" dirty="0" smtClean="0">
                <a:solidFill>
                  <a:srgbClr val="0070C0"/>
                </a:solidFill>
              </a:rPr>
              <a:t>–</a:t>
            </a:r>
            <a:r>
              <a:rPr sz="3200" b="1" spc="-175" dirty="0" smtClean="0">
                <a:solidFill>
                  <a:srgbClr val="0070C0"/>
                </a:solidFill>
              </a:rPr>
              <a:t> </a:t>
            </a:r>
            <a:r>
              <a:rPr sz="3200" b="1" spc="135" dirty="0" err="1" smtClean="0">
                <a:solidFill>
                  <a:srgbClr val="0070C0"/>
                </a:solidFill>
              </a:rPr>
              <a:t>Interruptor</a:t>
            </a:r>
            <a:r>
              <a:rPr sz="3200" b="1" spc="-175" dirty="0" smtClean="0">
                <a:solidFill>
                  <a:srgbClr val="0070C0"/>
                </a:solidFill>
              </a:rPr>
              <a:t> </a:t>
            </a:r>
            <a:r>
              <a:rPr sz="3200" b="1" spc="150" dirty="0" err="1" smtClean="0">
                <a:solidFill>
                  <a:srgbClr val="0070C0"/>
                </a:solidFill>
              </a:rPr>
              <a:t>único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406669" y="1853947"/>
            <a:ext cx="23370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400" b="1" spc="5" dirty="0" smtClean="0">
                <a:latin typeface="Tahoma"/>
                <a:cs typeface="Tahoma"/>
              </a:rPr>
              <a:t>B</a:t>
            </a:r>
            <a:r>
              <a:rPr sz="2400" b="1" spc="5" dirty="0" err="1" smtClean="0">
                <a:latin typeface="Tahoma"/>
                <a:cs typeface="Tahoma"/>
              </a:rPr>
              <a:t>ús</a:t>
            </a:r>
            <a:r>
              <a:rPr sz="2400" b="1" spc="-95" dirty="0" smtClean="0">
                <a:latin typeface="Tahoma"/>
                <a:cs typeface="Tahoma"/>
              </a:rPr>
              <a:t> </a:t>
            </a:r>
            <a:r>
              <a:rPr sz="2400" b="1" spc="5" dirty="0">
                <a:latin typeface="Tahoma"/>
                <a:cs typeface="Tahoma"/>
              </a:rPr>
              <a:t>principal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576353" y="2438400"/>
            <a:ext cx="7769606" cy="39790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2230" algn="r">
              <a:spcBef>
                <a:spcPts val="100"/>
              </a:spcBef>
            </a:pPr>
            <a:r>
              <a:rPr lang="es-ES" sz="2600" b="1" spc="5" dirty="0" smtClean="0">
                <a:latin typeface="Tahoma"/>
                <a:cs typeface="Tahoma"/>
              </a:rPr>
              <a:t>Interruptores</a:t>
            </a:r>
            <a:endParaRPr sz="2600" dirty="0"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3850" dirty="0">
              <a:latin typeface="Tahoma"/>
              <a:cs typeface="Tahoma"/>
            </a:endParaRPr>
          </a:p>
          <a:p>
            <a:pPr marL="4343400"/>
            <a:r>
              <a:rPr lang="es-ES" sz="2400" b="1" spc="10" dirty="0" smtClean="0">
                <a:latin typeface="Tahoma"/>
                <a:cs typeface="Tahoma"/>
              </a:rPr>
              <a:t>L</a:t>
            </a:r>
            <a:r>
              <a:rPr sz="2400" b="1" spc="10" dirty="0" err="1" smtClean="0">
                <a:latin typeface="Tahoma"/>
                <a:cs typeface="Tahoma"/>
              </a:rPr>
              <a:t>ínea</a:t>
            </a:r>
            <a:r>
              <a:rPr sz="2400" b="1" spc="-120" dirty="0" smtClean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de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15" dirty="0">
                <a:latin typeface="Tahoma"/>
                <a:cs typeface="Tahoma"/>
              </a:rPr>
              <a:t>transmisión</a:t>
            </a:r>
            <a:endParaRPr sz="2400" dirty="0">
              <a:latin typeface="Tahoma"/>
              <a:cs typeface="Tahoma"/>
            </a:endParaRPr>
          </a:p>
          <a:p>
            <a:pPr marL="12700" marR="364490" algn="just">
              <a:spcBef>
                <a:spcPts val="215"/>
              </a:spcBef>
            </a:pPr>
            <a:r>
              <a:rPr sz="2800" spc="120" dirty="0">
                <a:solidFill>
                  <a:srgbClr val="009999"/>
                </a:solidFill>
                <a:latin typeface="Tahoma"/>
                <a:cs typeface="Tahoma"/>
              </a:rPr>
              <a:t>Cada</a:t>
            </a:r>
            <a:r>
              <a:rPr sz="2800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14" dirty="0">
                <a:solidFill>
                  <a:srgbClr val="009999"/>
                </a:solidFill>
                <a:latin typeface="Tahoma"/>
                <a:cs typeface="Tahoma"/>
              </a:rPr>
              <a:t>línea</a:t>
            </a:r>
            <a:r>
              <a:rPr sz="2800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está</a:t>
            </a:r>
            <a:r>
              <a:rPr sz="2800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40" dirty="0">
                <a:solidFill>
                  <a:srgbClr val="009999"/>
                </a:solidFill>
                <a:latin typeface="Tahoma"/>
                <a:cs typeface="Tahoma"/>
              </a:rPr>
              <a:t>protegida</a:t>
            </a:r>
            <a:r>
              <a:rPr sz="2800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75" dirty="0">
                <a:solidFill>
                  <a:srgbClr val="009999"/>
                </a:solidFill>
                <a:latin typeface="Tahoma"/>
                <a:cs typeface="Tahoma"/>
              </a:rPr>
              <a:t>por</a:t>
            </a:r>
            <a:r>
              <a:rPr sz="2800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80" dirty="0">
                <a:solidFill>
                  <a:srgbClr val="009999"/>
                </a:solidFill>
                <a:latin typeface="Tahoma"/>
                <a:cs typeface="Tahoma"/>
              </a:rPr>
              <a:t>un</a:t>
            </a:r>
            <a:r>
              <a:rPr sz="2800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35" dirty="0">
                <a:solidFill>
                  <a:srgbClr val="009999"/>
                </a:solidFill>
                <a:latin typeface="Tahoma"/>
                <a:cs typeface="Tahoma"/>
              </a:rPr>
              <a:t>solo </a:t>
            </a:r>
            <a:r>
              <a:rPr sz="2800" spc="-92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lang="es-ES" sz="2800" spc="105" dirty="0" smtClean="0">
                <a:solidFill>
                  <a:srgbClr val="009999"/>
                </a:solidFill>
                <a:latin typeface="Tahoma"/>
                <a:cs typeface="Tahoma"/>
              </a:rPr>
              <a:t>interruptor</a:t>
            </a:r>
            <a:r>
              <a:rPr sz="2800" spc="105" dirty="0" smtClean="0">
                <a:solidFill>
                  <a:srgbClr val="009999"/>
                </a:solidFill>
                <a:latin typeface="Tahoma"/>
                <a:cs typeface="Tahoma"/>
              </a:rPr>
              <a:t>. </a:t>
            </a:r>
            <a:r>
              <a:rPr sz="2800" spc="125" dirty="0">
                <a:solidFill>
                  <a:srgbClr val="009999"/>
                </a:solidFill>
                <a:latin typeface="Tahoma"/>
                <a:cs typeface="Tahoma"/>
              </a:rPr>
              <a:t>Corte del </a:t>
            </a:r>
            <a:r>
              <a:rPr sz="2800" spc="140" dirty="0">
                <a:solidFill>
                  <a:srgbClr val="009999"/>
                </a:solidFill>
                <a:latin typeface="Tahoma"/>
                <a:cs typeface="Tahoma"/>
              </a:rPr>
              <a:t>interruptor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aísla </a:t>
            </a:r>
            <a:r>
              <a:rPr sz="2800" spc="-92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la</a:t>
            </a:r>
            <a:r>
              <a:rPr sz="2800" spc="-16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14" dirty="0">
                <a:solidFill>
                  <a:srgbClr val="009999"/>
                </a:solidFill>
                <a:latin typeface="Tahoma"/>
                <a:cs typeface="Tahoma"/>
              </a:rPr>
              <a:t>línea</a:t>
            </a:r>
            <a:endParaRPr sz="2800" dirty="0">
              <a:latin typeface="Tahoma"/>
              <a:cs typeface="Tahoma"/>
            </a:endParaRPr>
          </a:p>
          <a:p>
            <a:pPr marL="12700" marR="1166495" algn="just">
              <a:lnSpc>
                <a:spcPct val="115399"/>
              </a:lnSpc>
              <a:spcBef>
                <a:spcPts val="2325"/>
              </a:spcBef>
            </a:pPr>
            <a:r>
              <a:rPr sz="2800" spc="175" dirty="0">
                <a:solidFill>
                  <a:srgbClr val="009999"/>
                </a:solidFill>
                <a:latin typeface="Tahoma"/>
                <a:cs typeface="Tahoma"/>
              </a:rPr>
              <a:t>Un</a:t>
            </a:r>
            <a:r>
              <a:rPr sz="2800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35" dirty="0">
                <a:solidFill>
                  <a:srgbClr val="009999"/>
                </a:solidFill>
                <a:latin typeface="Tahoma"/>
                <a:cs typeface="Tahoma"/>
              </a:rPr>
              <a:t>apagón</a:t>
            </a:r>
            <a:r>
              <a:rPr sz="2800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10" dirty="0">
                <a:solidFill>
                  <a:srgbClr val="009999"/>
                </a:solidFill>
                <a:latin typeface="Tahoma"/>
                <a:cs typeface="Tahoma"/>
              </a:rPr>
              <a:t>del</a:t>
            </a:r>
            <a:r>
              <a:rPr sz="2800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25" dirty="0">
                <a:solidFill>
                  <a:srgbClr val="009999"/>
                </a:solidFill>
                <a:latin typeface="Tahoma"/>
                <a:cs typeface="Tahoma"/>
              </a:rPr>
              <a:t>autobús</a:t>
            </a:r>
            <a:r>
              <a:rPr sz="2800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20" dirty="0" err="1">
                <a:solidFill>
                  <a:srgbClr val="009999"/>
                </a:solidFill>
                <a:latin typeface="Tahoma"/>
                <a:cs typeface="Tahoma"/>
              </a:rPr>
              <a:t>abre</a:t>
            </a:r>
            <a:r>
              <a:rPr sz="2800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10" dirty="0" err="1" smtClean="0">
                <a:solidFill>
                  <a:srgbClr val="009999"/>
                </a:solidFill>
                <a:latin typeface="Tahoma"/>
                <a:cs typeface="Tahoma"/>
              </a:rPr>
              <a:t>todas</a:t>
            </a:r>
            <a:r>
              <a:rPr lang="es-ES" sz="2800" spc="110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85" dirty="0" smtClean="0">
                <a:solidFill>
                  <a:srgbClr val="009999"/>
                </a:solidFill>
                <a:latin typeface="Tahoma"/>
                <a:cs typeface="Tahoma"/>
              </a:rPr>
              <a:t>las </a:t>
            </a:r>
            <a:r>
              <a:rPr sz="2800" spc="-800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líneas</a:t>
            </a:r>
            <a:r>
              <a:rPr sz="2800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25" dirty="0">
                <a:solidFill>
                  <a:srgbClr val="009999"/>
                </a:solidFill>
                <a:latin typeface="Tahoma"/>
                <a:cs typeface="Tahoma"/>
              </a:rPr>
              <a:t>en</a:t>
            </a:r>
            <a:r>
              <a:rPr sz="2800" spc="-14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85" dirty="0">
                <a:solidFill>
                  <a:srgbClr val="009999"/>
                </a:solidFill>
                <a:latin typeface="Tahoma"/>
                <a:cs typeface="Tahoma"/>
              </a:rPr>
              <a:t>esta</a:t>
            </a:r>
            <a:r>
              <a:rPr sz="2800" spc="-14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estación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32200" y="1663700"/>
            <a:ext cx="4419600" cy="127000"/>
          </a:xfrm>
          <a:custGeom>
            <a:avLst/>
            <a:gdLst/>
            <a:ahLst/>
            <a:cxnLst/>
            <a:rect l="l" t="t" r="r" b="b"/>
            <a:pathLst>
              <a:path w="4419600" h="127000">
                <a:moveTo>
                  <a:pt x="0" y="127000"/>
                </a:moveTo>
                <a:lnTo>
                  <a:pt x="4419600" y="127000"/>
                </a:lnTo>
                <a:lnTo>
                  <a:pt x="441960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65925" y="1727200"/>
            <a:ext cx="57150" cy="228600"/>
          </a:xfrm>
          <a:custGeom>
            <a:avLst/>
            <a:gdLst/>
            <a:ahLst/>
            <a:cxnLst/>
            <a:rect l="l" t="t" r="r" b="b"/>
            <a:pathLst>
              <a:path w="57150" h="228600">
                <a:moveTo>
                  <a:pt x="0" y="228600"/>
                </a:moveTo>
                <a:lnTo>
                  <a:pt x="57150" y="228600"/>
                </a:lnTo>
                <a:lnTo>
                  <a:pt x="5715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65925" y="2501900"/>
            <a:ext cx="57150" cy="596900"/>
          </a:xfrm>
          <a:custGeom>
            <a:avLst/>
            <a:gdLst/>
            <a:ahLst/>
            <a:cxnLst/>
            <a:rect l="l" t="t" r="r" b="b"/>
            <a:pathLst>
              <a:path w="57150" h="596900">
                <a:moveTo>
                  <a:pt x="0" y="596900"/>
                </a:moveTo>
                <a:lnTo>
                  <a:pt x="57150" y="596900"/>
                </a:lnTo>
                <a:lnTo>
                  <a:pt x="57150" y="0"/>
                </a:lnTo>
                <a:lnTo>
                  <a:pt x="0" y="0"/>
                </a:lnTo>
                <a:lnTo>
                  <a:pt x="0" y="596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29125" y="2514600"/>
            <a:ext cx="57150" cy="596900"/>
          </a:xfrm>
          <a:custGeom>
            <a:avLst/>
            <a:gdLst/>
            <a:ahLst/>
            <a:cxnLst/>
            <a:rect l="l" t="t" r="r" b="b"/>
            <a:pathLst>
              <a:path w="57150" h="596900">
                <a:moveTo>
                  <a:pt x="0" y="596900"/>
                </a:moveTo>
                <a:lnTo>
                  <a:pt x="57150" y="596900"/>
                </a:lnTo>
                <a:lnTo>
                  <a:pt x="57150" y="0"/>
                </a:lnTo>
                <a:lnTo>
                  <a:pt x="0" y="0"/>
                </a:lnTo>
                <a:lnTo>
                  <a:pt x="0" y="596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160838" y="1739900"/>
            <a:ext cx="555625" cy="779780"/>
            <a:chOff x="2636837" y="1739900"/>
            <a:chExt cx="555625" cy="779780"/>
          </a:xfrm>
        </p:grpSpPr>
        <p:sp>
          <p:nvSpPr>
            <p:cNvPr id="7" name="object 7"/>
            <p:cNvSpPr/>
            <p:nvPr/>
          </p:nvSpPr>
          <p:spPr>
            <a:xfrm>
              <a:off x="2905125" y="1739900"/>
              <a:ext cx="57150" cy="228600"/>
            </a:xfrm>
            <a:custGeom>
              <a:avLst/>
              <a:gdLst/>
              <a:ahLst/>
              <a:cxnLst/>
              <a:rect l="l" t="t" r="r" b="b"/>
              <a:pathLst>
                <a:path w="57150" h="228600">
                  <a:moveTo>
                    <a:pt x="0" y="228600"/>
                  </a:moveTo>
                  <a:lnTo>
                    <a:pt x="57150" y="228600"/>
                  </a:lnTo>
                  <a:lnTo>
                    <a:pt x="5715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41600" y="19685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41600" y="19685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523038" y="1951038"/>
            <a:ext cx="555625" cy="555625"/>
            <a:chOff x="4999037" y="1951037"/>
            <a:chExt cx="555625" cy="555625"/>
          </a:xfrm>
        </p:grpSpPr>
        <p:sp>
          <p:nvSpPr>
            <p:cNvPr id="11" name="object 11"/>
            <p:cNvSpPr/>
            <p:nvPr/>
          </p:nvSpPr>
          <p:spPr>
            <a:xfrm>
              <a:off x="5540375" y="1955800"/>
              <a:ext cx="9525" cy="546100"/>
            </a:xfrm>
            <a:custGeom>
              <a:avLst/>
              <a:gdLst/>
              <a:ahLst/>
              <a:cxnLst/>
              <a:rect l="l" t="t" r="r" b="b"/>
              <a:pathLst>
                <a:path w="9525" h="546100">
                  <a:moveTo>
                    <a:pt x="0" y="546100"/>
                  </a:moveTo>
                  <a:lnTo>
                    <a:pt x="9525" y="54610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03800" y="19558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594100" y="2654300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850900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850900" h="228600">
                <a:moveTo>
                  <a:pt x="850900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850900" y="152400"/>
                </a:lnTo>
                <a:lnTo>
                  <a:pt x="8509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94500" y="2667000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622300" y="0"/>
                </a:moveTo>
                <a:lnTo>
                  <a:pt x="622300" y="228600"/>
                </a:lnTo>
                <a:lnTo>
                  <a:pt x="774700" y="152400"/>
                </a:lnTo>
                <a:lnTo>
                  <a:pt x="660400" y="152400"/>
                </a:lnTo>
                <a:lnTo>
                  <a:pt x="660400" y="76200"/>
                </a:lnTo>
                <a:lnTo>
                  <a:pt x="774700" y="76200"/>
                </a:lnTo>
                <a:lnTo>
                  <a:pt x="622300" y="0"/>
                </a:lnTo>
                <a:close/>
              </a:path>
              <a:path w="850900" h="228600">
                <a:moveTo>
                  <a:pt x="622300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622300" y="152400"/>
                </a:lnTo>
                <a:lnTo>
                  <a:pt x="622300" y="76200"/>
                </a:lnTo>
                <a:close/>
              </a:path>
              <a:path w="850900" h="228600">
                <a:moveTo>
                  <a:pt x="774700" y="76200"/>
                </a:moveTo>
                <a:lnTo>
                  <a:pt x="660400" y="76200"/>
                </a:lnTo>
                <a:lnTo>
                  <a:pt x="660400" y="152400"/>
                </a:lnTo>
                <a:lnTo>
                  <a:pt x="774700" y="152400"/>
                </a:lnTo>
                <a:lnTo>
                  <a:pt x="850900" y="114300"/>
                </a:lnTo>
                <a:lnTo>
                  <a:pt x="7747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06800" y="3746500"/>
            <a:ext cx="4419600" cy="0"/>
          </a:xfrm>
          <a:custGeom>
            <a:avLst/>
            <a:gdLst/>
            <a:ahLst/>
            <a:cxnLst/>
            <a:rect l="l" t="t" r="r" b="b"/>
            <a:pathLst>
              <a:path w="4419600">
                <a:moveTo>
                  <a:pt x="0" y="0"/>
                </a:moveTo>
                <a:lnTo>
                  <a:pt x="4419600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37400" y="2124711"/>
            <a:ext cx="1336040" cy="202565"/>
          </a:xfrm>
          <a:custGeom>
            <a:avLst/>
            <a:gdLst/>
            <a:ahLst/>
            <a:cxnLst/>
            <a:rect l="l" t="t" r="r" b="b"/>
            <a:pathLst>
              <a:path w="1336040" h="202564">
                <a:moveTo>
                  <a:pt x="173106" y="56906"/>
                </a:moveTo>
                <a:lnTo>
                  <a:pt x="168785" y="113926"/>
                </a:lnTo>
                <a:lnTo>
                  <a:pt x="1331341" y="202437"/>
                </a:lnTo>
                <a:lnTo>
                  <a:pt x="1335658" y="145541"/>
                </a:lnTo>
                <a:lnTo>
                  <a:pt x="173106" y="56906"/>
                </a:lnTo>
                <a:close/>
              </a:path>
              <a:path w="1336040" h="202564">
                <a:moveTo>
                  <a:pt x="177419" y="0"/>
                </a:moveTo>
                <a:lnTo>
                  <a:pt x="0" y="72389"/>
                </a:lnTo>
                <a:lnTo>
                  <a:pt x="164464" y="170941"/>
                </a:lnTo>
                <a:lnTo>
                  <a:pt x="168785" y="113926"/>
                </a:lnTo>
                <a:lnTo>
                  <a:pt x="140335" y="111760"/>
                </a:lnTo>
                <a:lnTo>
                  <a:pt x="144652" y="54737"/>
                </a:lnTo>
                <a:lnTo>
                  <a:pt x="173271" y="54737"/>
                </a:lnTo>
                <a:lnTo>
                  <a:pt x="177419" y="0"/>
                </a:lnTo>
                <a:close/>
              </a:path>
              <a:path w="1336040" h="202564">
                <a:moveTo>
                  <a:pt x="144652" y="54737"/>
                </a:moveTo>
                <a:lnTo>
                  <a:pt x="140335" y="111760"/>
                </a:lnTo>
                <a:lnTo>
                  <a:pt x="168785" y="113926"/>
                </a:lnTo>
                <a:lnTo>
                  <a:pt x="173106" y="56906"/>
                </a:lnTo>
                <a:lnTo>
                  <a:pt x="144652" y="54737"/>
                </a:lnTo>
                <a:close/>
              </a:path>
              <a:path w="1336040" h="202564">
                <a:moveTo>
                  <a:pt x="173271" y="54737"/>
                </a:moveTo>
                <a:lnTo>
                  <a:pt x="144652" y="54737"/>
                </a:lnTo>
                <a:lnTo>
                  <a:pt x="173106" y="56906"/>
                </a:lnTo>
                <a:lnTo>
                  <a:pt x="173271" y="54737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88056" y="1866264"/>
            <a:ext cx="720725" cy="294640"/>
          </a:xfrm>
          <a:custGeom>
            <a:avLst/>
            <a:gdLst/>
            <a:ahLst/>
            <a:cxnLst/>
            <a:rect l="l" t="t" r="r" b="b"/>
            <a:pathLst>
              <a:path w="720725" h="294639">
                <a:moveTo>
                  <a:pt x="548777" y="54009"/>
                </a:moveTo>
                <a:lnTo>
                  <a:pt x="0" y="240284"/>
                </a:lnTo>
                <a:lnTo>
                  <a:pt x="18287" y="294386"/>
                </a:lnTo>
                <a:lnTo>
                  <a:pt x="567153" y="108243"/>
                </a:lnTo>
                <a:lnTo>
                  <a:pt x="548777" y="54009"/>
                </a:lnTo>
                <a:close/>
              </a:path>
              <a:path w="720725" h="294639">
                <a:moveTo>
                  <a:pt x="701740" y="44831"/>
                </a:moveTo>
                <a:lnTo>
                  <a:pt x="575818" y="44831"/>
                </a:lnTo>
                <a:lnTo>
                  <a:pt x="594232" y="99060"/>
                </a:lnTo>
                <a:lnTo>
                  <a:pt x="567153" y="108243"/>
                </a:lnTo>
                <a:lnTo>
                  <a:pt x="585469" y="162306"/>
                </a:lnTo>
                <a:lnTo>
                  <a:pt x="701740" y="44831"/>
                </a:lnTo>
                <a:close/>
              </a:path>
              <a:path w="720725" h="294639">
                <a:moveTo>
                  <a:pt x="575818" y="44831"/>
                </a:moveTo>
                <a:lnTo>
                  <a:pt x="548777" y="54009"/>
                </a:lnTo>
                <a:lnTo>
                  <a:pt x="567153" y="108243"/>
                </a:lnTo>
                <a:lnTo>
                  <a:pt x="594232" y="99060"/>
                </a:lnTo>
                <a:lnTo>
                  <a:pt x="575818" y="44831"/>
                </a:lnTo>
                <a:close/>
              </a:path>
              <a:path w="720725" h="294639">
                <a:moveTo>
                  <a:pt x="530479" y="0"/>
                </a:moveTo>
                <a:lnTo>
                  <a:pt x="548777" y="54009"/>
                </a:lnTo>
                <a:lnTo>
                  <a:pt x="575818" y="44831"/>
                </a:lnTo>
                <a:lnTo>
                  <a:pt x="701740" y="44831"/>
                </a:lnTo>
                <a:lnTo>
                  <a:pt x="720344" y="26035"/>
                </a:lnTo>
                <a:lnTo>
                  <a:pt x="530479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00700" y="1778000"/>
            <a:ext cx="0" cy="673100"/>
          </a:xfrm>
          <a:custGeom>
            <a:avLst/>
            <a:gdLst/>
            <a:ahLst/>
            <a:cxnLst/>
            <a:rect l="l" t="t" r="r" b="b"/>
            <a:pathLst>
              <a:path h="673100">
                <a:moveTo>
                  <a:pt x="0" y="0"/>
                </a:moveTo>
                <a:lnTo>
                  <a:pt x="0" y="67310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00700" y="2997200"/>
            <a:ext cx="0" cy="774700"/>
          </a:xfrm>
          <a:custGeom>
            <a:avLst/>
            <a:gdLst/>
            <a:ahLst/>
            <a:cxnLst/>
            <a:rect l="l" t="t" r="r" b="b"/>
            <a:pathLst>
              <a:path h="774700">
                <a:moveTo>
                  <a:pt x="0" y="0"/>
                </a:moveTo>
                <a:lnTo>
                  <a:pt x="0" y="77470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303838" y="2446338"/>
            <a:ext cx="555625" cy="555625"/>
            <a:chOff x="3779837" y="2446337"/>
            <a:chExt cx="555625" cy="555625"/>
          </a:xfrm>
        </p:grpSpPr>
        <p:sp>
          <p:nvSpPr>
            <p:cNvPr id="21" name="object 21"/>
            <p:cNvSpPr/>
            <p:nvPr/>
          </p:nvSpPr>
          <p:spPr>
            <a:xfrm>
              <a:off x="4322826" y="2451100"/>
              <a:ext cx="8255" cy="546100"/>
            </a:xfrm>
            <a:custGeom>
              <a:avLst/>
              <a:gdLst/>
              <a:ahLst/>
              <a:cxnLst/>
              <a:rect l="l" t="t" r="r" b="b"/>
              <a:pathLst>
                <a:path w="8254" h="546100">
                  <a:moveTo>
                    <a:pt x="0" y="546100"/>
                  </a:moveTo>
                  <a:lnTo>
                    <a:pt x="7874" y="546100"/>
                  </a:lnTo>
                  <a:lnTo>
                    <a:pt x="7874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84600" y="24511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402138" y="3068637"/>
            <a:ext cx="262255" cy="640080"/>
            <a:chOff x="2878137" y="3068637"/>
            <a:chExt cx="262255" cy="640080"/>
          </a:xfrm>
        </p:grpSpPr>
        <p:sp>
          <p:nvSpPr>
            <p:cNvPr id="24" name="object 24"/>
            <p:cNvSpPr/>
            <p:nvPr/>
          </p:nvSpPr>
          <p:spPr>
            <a:xfrm>
              <a:off x="2946400" y="3403600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304800"/>
                  </a:moveTo>
                  <a:lnTo>
                    <a:pt x="0" y="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8137" y="3068637"/>
              <a:ext cx="261937" cy="377825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6807200" y="3200400"/>
            <a:ext cx="165100" cy="533400"/>
          </a:xfrm>
          <a:custGeom>
            <a:avLst/>
            <a:gdLst/>
            <a:ahLst/>
            <a:cxnLst/>
            <a:rect l="l" t="t" r="r" b="b"/>
            <a:pathLst>
              <a:path w="165100" h="533400">
                <a:moveTo>
                  <a:pt x="0" y="533400"/>
                </a:moveTo>
                <a:lnTo>
                  <a:pt x="0" y="228600"/>
                </a:lnTo>
              </a:path>
              <a:path w="165100" h="533400">
                <a:moveTo>
                  <a:pt x="12700" y="190500"/>
                </a:moveTo>
                <a:lnTo>
                  <a:pt x="165100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91993" y="3162554"/>
            <a:ext cx="749935" cy="171450"/>
          </a:xfrm>
          <a:custGeom>
            <a:avLst/>
            <a:gdLst/>
            <a:ahLst/>
            <a:cxnLst/>
            <a:rect l="l" t="t" r="r" b="b"/>
            <a:pathLst>
              <a:path w="749935" h="171450">
                <a:moveTo>
                  <a:pt x="579882" y="0"/>
                </a:moveTo>
                <a:lnTo>
                  <a:pt x="578907" y="57173"/>
                </a:lnTo>
                <a:lnTo>
                  <a:pt x="607440" y="57658"/>
                </a:lnTo>
                <a:lnTo>
                  <a:pt x="606425" y="114808"/>
                </a:lnTo>
                <a:lnTo>
                  <a:pt x="577926" y="114808"/>
                </a:lnTo>
                <a:lnTo>
                  <a:pt x="576960" y="171450"/>
                </a:lnTo>
                <a:lnTo>
                  <a:pt x="695196" y="114808"/>
                </a:lnTo>
                <a:lnTo>
                  <a:pt x="606425" y="114808"/>
                </a:lnTo>
                <a:lnTo>
                  <a:pt x="577934" y="114324"/>
                </a:lnTo>
                <a:lnTo>
                  <a:pt x="696205" y="114324"/>
                </a:lnTo>
                <a:lnTo>
                  <a:pt x="749807" y="88646"/>
                </a:lnTo>
                <a:lnTo>
                  <a:pt x="579882" y="0"/>
                </a:lnTo>
                <a:close/>
              </a:path>
              <a:path w="749935" h="171450">
                <a:moveTo>
                  <a:pt x="578907" y="57173"/>
                </a:moveTo>
                <a:lnTo>
                  <a:pt x="577934" y="114324"/>
                </a:lnTo>
                <a:lnTo>
                  <a:pt x="606425" y="114808"/>
                </a:lnTo>
                <a:lnTo>
                  <a:pt x="607440" y="57658"/>
                </a:lnTo>
                <a:lnTo>
                  <a:pt x="578907" y="57173"/>
                </a:lnTo>
                <a:close/>
              </a:path>
              <a:path w="749935" h="171450">
                <a:moveTo>
                  <a:pt x="1015" y="47371"/>
                </a:moveTo>
                <a:lnTo>
                  <a:pt x="0" y="104521"/>
                </a:lnTo>
                <a:lnTo>
                  <a:pt x="577934" y="114324"/>
                </a:lnTo>
                <a:lnTo>
                  <a:pt x="578907" y="57173"/>
                </a:lnTo>
                <a:lnTo>
                  <a:pt x="1015" y="47371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59271" y="3149601"/>
            <a:ext cx="364490" cy="748665"/>
          </a:xfrm>
          <a:custGeom>
            <a:avLst/>
            <a:gdLst/>
            <a:ahLst/>
            <a:cxnLst/>
            <a:rect l="l" t="t" r="r" b="b"/>
            <a:pathLst>
              <a:path w="364489" h="748664">
                <a:moveTo>
                  <a:pt x="104366" y="144754"/>
                </a:moveTo>
                <a:lnTo>
                  <a:pt x="52180" y="168136"/>
                </a:lnTo>
                <a:lnTo>
                  <a:pt x="312292" y="748283"/>
                </a:lnTo>
                <a:lnTo>
                  <a:pt x="364363" y="724916"/>
                </a:lnTo>
                <a:lnTo>
                  <a:pt x="104366" y="144754"/>
                </a:lnTo>
                <a:close/>
              </a:path>
              <a:path w="364489" h="748664">
                <a:moveTo>
                  <a:pt x="8127" y="0"/>
                </a:moveTo>
                <a:lnTo>
                  <a:pt x="0" y="191515"/>
                </a:lnTo>
                <a:lnTo>
                  <a:pt x="52180" y="168136"/>
                </a:lnTo>
                <a:lnTo>
                  <a:pt x="40512" y="142112"/>
                </a:lnTo>
                <a:lnTo>
                  <a:pt x="92710" y="118745"/>
                </a:lnTo>
                <a:lnTo>
                  <a:pt x="153205" y="118745"/>
                </a:lnTo>
                <a:lnTo>
                  <a:pt x="8127" y="0"/>
                </a:lnTo>
                <a:close/>
              </a:path>
              <a:path w="364489" h="748664">
                <a:moveTo>
                  <a:pt x="92710" y="118745"/>
                </a:moveTo>
                <a:lnTo>
                  <a:pt x="40512" y="142112"/>
                </a:lnTo>
                <a:lnTo>
                  <a:pt x="52180" y="168136"/>
                </a:lnTo>
                <a:lnTo>
                  <a:pt x="104366" y="144754"/>
                </a:lnTo>
                <a:lnTo>
                  <a:pt x="92710" y="118745"/>
                </a:lnTo>
                <a:close/>
              </a:path>
              <a:path w="364489" h="748664">
                <a:moveTo>
                  <a:pt x="153205" y="118745"/>
                </a:moveTo>
                <a:lnTo>
                  <a:pt x="92710" y="118745"/>
                </a:lnTo>
                <a:lnTo>
                  <a:pt x="104366" y="144754"/>
                </a:lnTo>
                <a:lnTo>
                  <a:pt x="156463" y="121412"/>
                </a:lnTo>
                <a:lnTo>
                  <a:pt x="153205" y="118745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5295964" y="2444814"/>
            <a:ext cx="555625" cy="555625"/>
            <a:chOff x="3771963" y="2444813"/>
            <a:chExt cx="555625" cy="555625"/>
          </a:xfrm>
        </p:grpSpPr>
        <p:sp>
          <p:nvSpPr>
            <p:cNvPr id="30" name="object 30"/>
            <p:cNvSpPr/>
            <p:nvPr/>
          </p:nvSpPr>
          <p:spPr>
            <a:xfrm>
              <a:off x="3776726" y="244957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76726" y="244957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513513" y="1951038"/>
            <a:ext cx="555625" cy="555625"/>
            <a:chOff x="4989512" y="1951037"/>
            <a:chExt cx="555625" cy="555625"/>
          </a:xfrm>
        </p:grpSpPr>
        <p:sp>
          <p:nvSpPr>
            <p:cNvPr id="33" name="object 33"/>
            <p:cNvSpPr/>
            <p:nvPr/>
          </p:nvSpPr>
          <p:spPr>
            <a:xfrm>
              <a:off x="4994275" y="19558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94275" y="19558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6810376" y="3497327"/>
            <a:ext cx="3175" cy="257175"/>
          </a:xfrm>
          <a:custGeom>
            <a:avLst/>
            <a:gdLst/>
            <a:ahLst/>
            <a:cxnLst/>
            <a:rect l="l" t="t" r="r" b="b"/>
            <a:pathLst>
              <a:path w="3175" h="257175">
                <a:moveTo>
                  <a:pt x="1587" y="-28575"/>
                </a:moveTo>
                <a:lnTo>
                  <a:pt x="1587" y="285750"/>
                </a:lnTo>
              </a:path>
            </a:pathLst>
          </a:custGeom>
          <a:ln w="603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8938" y="3094038"/>
            <a:ext cx="98425" cy="9842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51638" y="3373438"/>
            <a:ext cx="98425" cy="98425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2523806" y="381286"/>
            <a:ext cx="703541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105" dirty="0" err="1" smtClean="0">
                <a:solidFill>
                  <a:srgbClr val="0070C0"/>
                </a:solidFill>
                <a:latin typeface="Tahoma"/>
                <a:cs typeface="Tahoma"/>
              </a:rPr>
              <a:t>Bús</a:t>
            </a:r>
            <a:r>
              <a:rPr sz="3200" b="1" spc="-130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90" dirty="0">
                <a:solidFill>
                  <a:srgbClr val="0070C0"/>
                </a:solidFill>
                <a:latin typeface="Tahoma"/>
                <a:cs typeface="Tahoma"/>
              </a:rPr>
              <a:t>principal</a:t>
            </a:r>
            <a:r>
              <a:rPr sz="3200" b="1" spc="-12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25" dirty="0">
                <a:solidFill>
                  <a:srgbClr val="0070C0"/>
                </a:solidFill>
                <a:latin typeface="Tahoma"/>
                <a:cs typeface="Tahoma"/>
              </a:rPr>
              <a:t>y</a:t>
            </a:r>
            <a:r>
              <a:rPr sz="3200" b="1" spc="-1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105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3200" b="1" spc="-12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85" dirty="0">
                <a:solidFill>
                  <a:srgbClr val="0070C0"/>
                </a:solidFill>
                <a:latin typeface="Tahoma"/>
                <a:cs typeface="Tahoma"/>
              </a:rPr>
              <a:t>transferencia</a:t>
            </a:r>
            <a:endParaRPr sz="32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410261" y="1936170"/>
            <a:ext cx="1625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b="1" dirty="0" smtClean="0">
                <a:latin typeface="Tahoma"/>
                <a:cs typeface="Tahoma"/>
              </a:rPr>
              <a:t>B</a:t>
            </a:r>
            <a:r>
              <a:rPr b="1" dirty="0" err="1" smtClean="0">
                <a:latin typeface="Tahoma"/>
                <a:cs typeface="Tahoma"/>
              </a:rPr>
              <a:t>ús</a:t>
            </a:r>
            <a:r>
              <a:rPr b="1" spc="-50" dirty="0" smtClean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principal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661529" y="1617562"/>
            <a:ext cx="2312035" cy="608500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12700">
              <a:spcBef>
                <a:spcPts val="1625"/>
              </a:spcBef>
            </a:pPr>
            <a:r>
              <a:rPr lang="es-ES" sz="2600" b="1" spc="5" dirty="0" smtClean="0">
                <a:latin typeface="Tahoma"/>
                <a:cs typeface="Tahoma"/>
              </a:rPr>
              <a:t>Interruptores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12454" y="2803144"/>
            <a:ext cx="3313306" cy="687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400" b="1" spc="5" dirty="0" smtClean="0">
                <a:latin typeface="Tahoma"/>
                <a:cs typeface="Tahoma"/>
              </a:rPr>
              <a:t>L</a:t>
            </a:r>
            <a:r>
              <a:rPr sz="2400" b="1" spc="5" dirty="0" err="1" smtClean="0">
                <a:latin typeface="Tahoma"/>
                <a:cs typeface="Tahoma"/>
              </a:rPr>
              <a:t>ínea</a:t>
            </a:r>
            <a:r>
              <a:rPr lang="es-ES" sz="2400" b="1" spc="5" dirty="0" smtClean="0">
                <a:latin typeface="Tahoma"/>
                <a:cs typeface="Tahoma"/>
              </a:rPr>
              <a:t> de </a:t>
            </a:r>
            <a:r>
              <a:rPr lang="es-ES" sz="2400" b="1" spc="15" dirty="0">
                <a:latin typeface="Tahoma"/>
                <a:cs typeface="Tahoma"/>
              </a:rPr>
              <a:t>transmisión</a:t>
            </a:r>
            <a:endParaRPr lang="es-ES" sz="2400" b="1" dirty="0">
              <a:latin typeface="Tahoma"/>
              <a:cs typeface="Tahoma"/>
            </a:endParaRPr>
          </a:p>
          <a:p>
            <a:pPr marL="12700">
              <a:spcBef>
                <a:spcPts val="100"/>
              </a:spcBef>
            </a:pPr>
            <a:endParaRPr sz="1900" dirty="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71969" y="3083615"/>
            <a:ext cx="147644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b="1" spc="5" dirty="0" smtClean="0">
                <a:latin typeface="Tahoma"/>
                <a:cs typeface="Tahoma"/>
              </a:rPr>
              <a:t>Seccionador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15735" y="3468350"/>
            <a:ext cx="7187819" cy="14670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8050">
              <a:spcBef>
                <a:spcPts val="100"/>
              </a:spcBef>
            </a:pPr>
            <a:r>
              <a:rPr lang="es-ES" sz="2000" b="1" spc="5" dirty="0" smtClean="0">
                <a:latin typeface="Tahoma"/>
                <a:cs typeface="Tahoma"/>
              </a:rPr>
              <a:t>B</a:t>
            </a:r>
            <a:r>
              <a:rPr sz="2000" b="1" spc="5" dirty="0" err="1" smtClean="0">
                <a:latin typeface="Tahoma"/>
                <a:cs typeface="Tahoma"/>
              </a:rPr>
              <a:t>ús</a:t>
            </a:r>
            <a:r>
              <a:rPr sz="2000" b="1" spc="-65" dirty="0" smtClean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de</a:t>
            </a:r>
            <a:r>
              <a:rPr sz="2000" b="1" spc="-65" dirty="0">
                <a:latin typeface="Tahoma"/>
                <a:cs typeface="Tahoma"/>
              </a:rPr>
              <a:t> </a:t>
            </a:r>
            <a:r>
              <a:rPr sz="2000" b="1" spc="5" dirty="0">
                <a:latin typeface="Tahoma"/>
                <a:cs typeface="Tahoma"/>
              </a:rPr>
              <a:t>transferencia</a:t>
            </a:r>
            <a:endParaRPr sz="2000" b="1" dirty="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2400" b="1" dirty="0">
              <a:latin typeface="Tahoma"/>
              <a:cs typeface="Tahoma"/>
            </a:endParaRPr>
          </a:p>
          <a:p>
            <a:pPr marL="12700"/>
            <a:r>
              <a:rPr sz="2400" b="1" spc="15" dirty="0">
                <a:latin typeface="Tahoma"/>
                <a:cs typeface="Tahoma"/>
              </a:rPr>
              <a:t>interruptor</a:t>
            </a:r>
            <a:r>
              <a:rPr sz="2400" b="1" spc="-6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de</a:t>
            </a:r>
            <a:r>
              <a:rPr sz="2400" b="1" spc="-60" dirty="0">
                <a:latin typeface="Tahoma"/>
                <a:cs typeface="Tahoma"/>
              </a:rPr>
              <a:t> </a:t>
            </a:r>
            <a:r>
              <a:rPr sz="2400" b="1" spc="5" dirty="0">
                <a:latin typeface="Tahoma"/>
                <a:cs typeface="Tahoma"/>
              </a:rPr>
              <a:t>transferencia</a:t>
            </a:r>
            <a:endParaRPr sz="2400" b="1" dirty="0">
              <a:latin typeface="Tahoma"/>
              <a:cs typeface="Tahoma"/>
            </a:endParaRPr>
          </a:p>
          <a:p>
            <a:pPr marL="521334">
              <a:spcBef>
                <a:spcPts val="280"/>
              </a:spcBef>
            </a:pPr>
            <a:r>
              <a:rPr sz="2400" b="1" dirty="0">
                <a:latin typeface="Tahoma"/>
                <a:cs typeface="Tahoma"/>
              </a:rPr>
              <a:t>(normalmente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-10" dirty="0">
                <a:latin typeface="Tahoma"/>
                <a:cs typeface="Tahoma"/>
              </a:rPr>
              <a:t>abierto)</a:t>
            </a:r>
            <a:endParaRPr sz="2400" b="1" dirty="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75461" y="4788164"/>
            <a:ext cx="10896599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100"/>
              </a:spcBef>
            </a:pPr>
            <a:r>
              <a:rPr sz="2800" spc="20" dirty="0">
                <a:solidFill>
                  <a:srgbClr val="009999"/>
                </a:solidFill>
                <a:latin typeface="Tahoma"/>
                <a:cs typeface="Tahoma"/>
              </a:rPr>
              <a:t>El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interruptor </a:t>
            </a:r>
            <a:r>
              <a:rPr sz="2800" spc="75" dirty="0">
                <a:solidFill>
                  <a:srgbClr val="009999"/>
                </a:solidFill>
                <a:latin typeface="Tahoma"/>
                <a:cs typeface="Tahoma"/>
              </a:rPr>
              <a:t>e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interruptor de </a:t>
            </a:r>
            <a:r>
              <a:rPr sz="2800" spc="75" dirty="0" err="1">
                <a:solidFill>
                  <a:srgbClr val="009999"/>
                </a:solidFill>
                <a:latin typeface="Tahoma"/>
                <a:cs typeface="Tahoma"/>
              </a:rPr>
              <a:t>transferencia</a:t>
            </a:r>
            <a:r>
              <a:rPr sz="2800" spc="7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5" dirty="0" err="1" smtClean="0">
                <a:solidFill>
                  <a:srgbClr val="009999"/>
                </a:solidFill>
                <a:latin typeface="Tahoma"/>
                <a:cs typeface="Tahoma"/>
              </a:rPr>
              <a:t>permite</a:t>
            </a:r>
            <a:r>
              <a:rPr lang="es-ES" sz="2800" spc="95" dirty="0" smtClean="0">
                <a:solidFill>
                  <a:srgbClr val="009999"/>
                </a:solidFill>
                <a:latin typeface="Tahoma"/>
                <a:cs typeface="Tahoma"/>
              </a:rPr>
              <a:t>n</a:t>
            </a:r>
            <a:r>
              <a:rPr sz="2800" spc="95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05" dirty="0">
                <a:solidFill>
                  <a:srgbClr val="009999"/>
                </a:solidFill>
                <a:latin typeface="Tahoma"/>
                <a:cs typeface="Tahoma"/>
              </a:rPr>
              <a:t>que </a:t>
            </a:r>
            <a:r>
              <a:rPr sz="2800" spc="11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80" dirty="0">
                <a:solidFill>
                  <a:srgbClr val="009999"/>
                </a:solidFill>
                <a:latin typeface="Tahoma"/>
                <a:cs typeface="Tahoma"/>
              </a:rPr>
              <a:t>cualquiera</a:t>
            </a:r>
            <a:r>
              <a:rPr sz="2800" spc="-10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de</a:t>
            </a:r>
            <a:r>
              <a:rPr sz="2800" spc="-10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65" dirty="0">
                <a:solidFill>
                  <a:srgbClr val="009999"/>
                </a:solidFill>
                <a:latin typeface="Tahoma"/>
                <a:cs typeface="Tahoma"/>
              </a:rPr>
              <a:t>las</a:t>
            </a:r>
            <a:r>
              <a:rPr sz="2800" spc="-10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75" dirty="0">
                <a:solidFill>
                  <a:srgbClr val="009999"/>
                </a:solidFill>
                <a:latin typeface="Tahoma"/>
                <a:cs typeface="Tahoma"/>
              </a:rPr>
              <a:t>líneas</a:t>
            </a:r>
            <a:r>
              <a:rPr sz="2800" spc="-10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009999"/>
                </a:solidFill>
                <a:latin typeface="Tahoma"/>
                <a:cs typeface="Tahoma"/>
              </a:rPr>
              <a:t>permanezca</a:t>
            </a:r>
            <a:r>
              <a:rPr sz="2800" spc="-10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85" dirty="0">
                <a:solidFill>
                  <a:srgbClr val="009999"/>
                </a:solidFill>
                <a:latin typeface="Tahoma"/>
                <a:cs typeface="Tahoma"/>
              </a:rPr>
              <a:t>energizada</a:t>
            </a:r>
            <a:r>
              <a:rPr sz="2800" spc="-9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009999"/>
                </a:solidFill>
                <a:latin typeface="Tahoma"/>
                <a:cs typeface="Tahoma"/>
              </a:rPr>
              <a:t>mientras</a:t>
            </a:r>
            <a:r>
              <a:rPr sz="2800" spc="-10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009999"/>
                </a:solidFill>
                <a:latin typeface="Tahoma"/>
                <a:cs typeface="Tahoma"/>
              </a:rPr>
              <a:t>su </a:t>
            </a:r>
            <a:r>
              <a:rPr sz="2800" spc="-61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5" dirty="0">
                <a:solidFill>
                  <a:srgbClr val="009999"/>
                </a:solidFill>
                <a:latin typeface="Tahoma"/>
                <a:cs typeface="Tahoma"/>
              </a:rPr>
              <a:t>interruptor</a:t>
            </a:r>
            <a:r>
              <a:rPr sz="2800" spc="-11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10" dirty="0">
                <a:solidFill>
                  <a:srgbClr val="009999"/>
                </a:solidFill>
                <a:latin typeface="Tahoma"/>
                <a:cs typeface="Tahoma"/>
              </a:rPr>
              <a:t>normal</a:t>
            </a:r>
            <a:r>
              <a:rPr sz="2800" spc="-10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65" dirty="0" err="1">
                <a:solidFill>
                  <a:srgbClr val="009999"/>
                </a:solidFill>
                <a:latin typeface="Tahoma"/>
                <a:cs typeface="Tahoma"/>
              </a:rPr>
              <a:t>está</a:t>
            </a:r>
            <a:r>
              <a:rPr sz="2800" spc="-10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lang="es-ES" sz="2800" spc="100" dirty="0" smtClean="0">
                <a:solidFill>
                  <a:srgbClr val="009999"/>
                </a:solidFill>
                <a:latin typeface="Tahoma"/>
                <a:cs typeface="Tahoma"/>
              </a:rPr>
              <a:t>desconectado</a:t>
            </a:r>
            <a:r>
              <a:rPr sz="2800" spc="-110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14" dirty="0" err="1" smtClean="0">
                <a:solidFill>
                  <a:srgbClr val="009999"/>
                </a:solidFill>
                <a:latin typeface="Tahoma"/>
                <a:cs typeface="Tahoma"/>
              </a:rPr>
              <a:t>por</a:t>
            </a:r>
            <a:r>
              <a:rPr lang="es-ES" sz="2800" spc="114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25" dirty="0" err="1" smtClean="0">
                <a:solidFill>
                  <a:srgbClr val="009999"/>
                </a:solidFill>
                <a:latin typeface="Tahoma"/>
                <a:cs typeface="Tahoma"/>
              </a:rPr>
              <a:t>mantenimiento</a:t>
            </a:r>
            <a:r>
              <a:rPr sz="2800" spc="125" dirty="0">
                <a:solidFill>
                  <a:srgbClr val="009999"/>
                </a:solidFill>
                <a:latin typeface="Tahoma"/>
                <a:cs typeface="Tahoma"/>
              </a:rPr>
              <a:t>…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4400" y="2346325"/>
            <a:ext cx="825500" cy="57150"/>
          </a:xfrm>
          <a:custGeom>
            <a:avLst/>
            <a:gdLst/>
            <a:ahLst/>
            <a:cxnLst/>
            <a:rect l="l" t="t" r="r" b="b"/>
            <a:pathLst>
              <a:path w="825500" h="57150">
                <a:moveTo>
                  <a:pt x="0" y="57150"/>
                </a:moveTo>
                <a:lnTo>
                  <a:pt x="825500" y="57150"/>
                </a:lnTo>
                <a:lnTo>
                  <a:pt x="8255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12663" y="2628900"/>
            <a:ext cx="0" cy="469900"/>
          </a:xfrm>
          <a:custGeom>
            <a:avLst/>
            <a:gdLst/>
            <a:ahLst/>
            <a:cxnLst/>
            <a:rect l="l" t="t" r="r" b="b"/>
            <a:pathLst>
              <a:path h="469900">
                <a:moveTo>
                  <a:pt x="0" y="0"/>
                </a:moveTo>
                <a:lnTo>
                  <a:pt x="0" y="469900"/>
                </a:lnTo>
              </a:path>
            </a:pathLst>
          </a:custGeom>
          <a:ln w="17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80152" y="2067750"/>
            <a:ext cx="65405" cy="0"/>
          </a:xfrm>
          <a:custGeom>
            <a:avLst/>
            <a:gdLst/>
            <a:ahLst/>
            <a:cxnLst/>
            <a:rect l="l" t="t" r="r" b="b"/>
            <a:pathLst>
              <a:path w="65404">
                <a:moveTo>
                  <a:pt x="0" y="0"/>
                </a:moveTo>
                <a:lnTo>
                  <a:pt x="65024" y="0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80152" y="3653663"/>
            <a:ext cx="65405" cy="0"/>
          </a:xfrm>
          <a:custGeom>
            <a:avLst/>
            <a:gdLst/>
            <a:ahLst/>
            <a:cxnLst/>
            <a:rect l="l" t="t" r="r" b="b"/>
            <a:pathLst>
              <a:path w="65404">
                <a:moveTo>
                  <a:pt x="0" y="0"/>
                </a:moveTo>
                <a:lnTo>
                  <a:pt x="65024" y="0"/>
                </a:lnTo>
              </a:path>
            </a:pathLst>
          </a:custGeom>
          <a:ln w="17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173538" y="2103437"/>
            <a:ext cx="555625" cy="970280"/>
            <a:chOff x="2649537" y="2103437"/>
            <a:chExt cx="555625" cy="970280"/>
          </a:xfrm>
        </p:grpSpPr>
        <p:sp>
          <p:nvSpPr>
            <p:cNvPr id="7" name="object 7"/>
            <p:cNvSpPr/>
            <p:nvPr/>
          </p:nvSpPr>
          <p:spPr>
            <a:xfrm>
              <a:off x="2917825" y="2654300"/>
              <a:ext cx="57150" cy="419100"/>
            </a:xfrm>
            <a:custGeom>
              <a:avLst/>
              <a:gdLst/>
              <a:ahLst/>
              <a:cxnLst/>
              <a:rect l="l" t="t" r="r" b="b"/>
              <a:pathLst>
                <a:path w="57150" h="419100">
                  <a:moveTo>
                    <a:pt x="0" y="419100"/>
                  </a:moveTo>
                  <a:lnTo>
                    <a:pt x="57150" y="419100"/>
                  </a:lnTo>
                  <a:lnTo>
                    <a:pt x="57150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54300" y="21082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54300" y="21082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545138" y="2078038"/>
            <a:ext cx="555625" cy="555625"/>
            <a:chOff x="4021137" y="2078037"/>
            <a:chExt cx="555625" cy="555625"/>
          </a:xfrm>
        </p:grpSpPr>
        <p:sp>
          <p:nvSpPr>
            <p:cNvPr id="11" name="object 11"/>
            <p:cNvSpPr/>
            <p:nvPr/>
          </p:nvSpPr>
          <p:spPr>
            <a:xfrm>
              <a:off x="4025900" y="20828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25900" y="20828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606800" y="2779776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192"/>
                </a:lnTo>
                <a:lnTo>
                  <a:pt x="228600" y="0"/>
                </a:lnTo>
                <a:close/>
              </a:path>
              <a:path w="850900" h="228600">
                <a:moveTo>
                  <a:pt x="228600" y="76192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392"/>
                </a:lnTo>
                <a:lnTo>
                  <a:pt x="228600" y="76192"/>
                </a:lnTo>
                <a:close/>
              </a:path>
              <a:path w="850900" h="228600">
                <a:moveTo>
                  <a:pt x="228600" y="152392"/>
                </a:moveTo>
                <a:lnTo>
                  <a:pt x="190500" y="152400"/>
                </a:lnTo>
                <a:lnTo>
                  <a:pt x="228600" y="152400"/>
                </a:lnTo>
                <a:close/>
              </a:path>
              <a:path w="850900" h="228600">
                <a:moveTo>
                  <a:pt x="850900" y="76073"/>
                </a:moveTo>
                <a:lnTo>
                  <a:pt x="228600" y="76192"/>
                </a:lnTo>
                <a:lnTo>
                  <a:pt x="228600" y="152392"/>
                </a:lnTo>
                <a:lnTo>
                  <a:pt x="850900" y="152273"/>
                </a:lnTo>
                <a:lnTo>
                  <a:pt x="850900" y="760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16600" y="2794000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622300" y="0"/>
                </a:moveTo>
                <a:lnTo>
                  <a:pt x="622300" y="228600"/>
                </a:lnTo>
                <a:lnTo>
                  <a:pt x="774700" y="152400"/>
                </a:lnTo>
                <a:lnTo>
                  <a:pt x="660400" y="152400"/>
                </a:lnTo>
                <a:lnTo>
                  <a:pt x="660400" y="76200"/>
                </a:lnTo>
                <a:lnTo>
                  <a:pt x="774700" y="76200"/>
                </a:lnTo>
                <a:lnTo>
                  <a:pt x="622300" y="0"/>
                </a:lnTo>
                <a:close/>
              </a:path>
              <a:path w="850900" h="228600">
                <a:moveTo>
                  <a:pt x="622300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622300" y="152400"/>
                </a:lnTo>
                <a:lnTo>
                  <a:pt x="622300" y="76200"/>
                </a:lnTo>
                <a:close/>
              </a:path>
              <a:path w="850900" h="228600">
                <a:moveTo>
                  <a:pt x="774700" y="76200"/>
                </a:moveTo>
                <a:lnTo>
                  <a:pt x="660400" y="76200"/>
                </a:lnTo>
                <a:lnTo>
                  <a:pt x="660400" y="152400"/>
                </a:lnTo>
                <a:lnTo>
                  <a:pt x="774700" y="152400"/>
                </a:lnTo>
                <a:lnTo>
                  <a:pt x="850900" y="114300"/>
                </a:lnTo>
                <a:lnTo>
                  <a:pt x="7747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557838" y="3094038"/>
            <a:ext cx="555625" cy="555625"/>
            <a:chOff x="4033837" y="3094037"/>
            <a:chExt cx="555625" cy="555625"/>
          </a:xfrm>
        </p:grpSpPr>
        <p:sp>
          <p:nvSpPr>
            <p:cNvPr id="16" name="object 16"/>
            <p:cNvSpPr/>
            <p:nvPr/>
          </p:nvSpPr>
          <p:spPr>
            <a:xfrm>
              <a:off x="4038600" y="30988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38600" y="30988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173538" y="3068638"/>
            <a:ext cx="1405255" cy="555625"/>
            <a:chOff x="2649537" y="3068637"/>
            <a:chExt cx="1405255" cy="555625"/>
          </a:xfrm>
        </p:grpSpPr>
        <p:sp>
          <p:nvSpPr>
            <p:cNvPr id="19" name="object 19"/>
            <p:cNvSpPr/>
            <p:nvPr/>
          </p:nvSpPr>
          <p:spPr>
            <a:xfrm>
              <a:off x="2654300" y="30734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54300" y="30734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00400" y="3378200"/>
              <a:ext cx="854075" cy="0"/>
            </a:xfrm>
            <a:custGeom>
              <a:avLst/>
              <a:gdLst/>
              <a:ahLst/>
              <a:cxnLst/>
              <a:rect l="l" t="t" r="r" b="b"/>
              <a:pathLst>
                <a:path w="854075">
                  <a:moveTo>
                    <a:pt x="0" y="0"/>
                  </a:moveTo>
                  <a:lnTo>
                    <a:pt x="854075" y="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235701" y="2220467"/>
            <a:ext cx="1301115" cy="322580"/>
          </a:xfrm>
          <a:custGeom>
            <a:avLst/>
            <a:gdLst/>
            <a:ahLst/>
            <a:cxnLst/>
            <a:rect l="l" t="t" r="r" b="b"/>
            <a:pathLst>
              <a:path w="1301114" h="322580">
                <a:moveTo>
                  <a:pt x="173821" y="56171"/>
                </a:moveTo>
                <a:lnTo>
                  <a:pt x="163374" y="112298"/>
                </a:lnTo>
                <a:lnTo>
                  <a:pt x="1290192" y="322199"/>
                </a:lnTo>
                <a:lnTo>
                  <a:pt x="1300607" y="266065"/>
                </a:lnTo>
                <a:lnTo>
                  <a:pt x="173821" y="56171"/>
                </a:lnTo>
                <a:close/>
              </a:path>
              <a:path w="1301114" h="322580">
                <a:moveTo>
                  <a:pt x="184276" y="0"/>
                </a:moveTo>
                <a:lnTo>
                  <a:pt x="0" y="52832"/>
                </a:lnTo>
                <a:lnTo>
                  <a:pt x="152908" y="168529"/>
                </a:lnTo>
                <a:lnTo>
                  <a:pt x="163374" y="112298"/>
                </a:lnTo>
                <a:lnTo>
                  <a:pt x="135254" y="107061"/>
                </a:lnTo>
                <a:lnTo>
                  <a:pt x="145669" y="50927"/>
                </a:lnTo>
                <a:lnTo>
                  <a:pt x="174797" y="50927"/>
                </a:lnTo>
                <a:lnTo>
                  <a:pt x="184276" y="0"/>
                </a:lnTo>
                <a:close/>
              </a:path>
              <a:path w="1301114" h="322580">
                <a:moveTo>
                  <a:pt x="145669" y="50927"/>
                </a:moveTo>
                <a:lnTo>
                  <a:pt x="135254" y="107061"/>
                </a:lnTo>
                <a:lnTo>
                  <a:pt x="163374" y="112298"/>
                </a:lnTo>
                <a:lnTo>
                  <a:pt x="173821" y="56171"/>
                </a:lnTo>
                <a:lnTo>
                  <a:pt x="145669" y="50927"/>
                </a:lnTo>
                <a:close/>
              </a:path>
              <a:path w="1301114" h="322580">
                <a:moveTo>
                  <a:pt x="174797" y="50927"/>
                </a:moveTo>
                <a:lnTo>
                  <a:pt x="145669" y="50927"/>
                </a:lnTo>
                <a:lnTo>
                  <a:pt x="173821" y="56171"/>
                </a:lnTo>
                <a:lnTo>
                  <a:pt x="174797" y="50927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19901" y="3089782"/>
            <a:ext cx="786765" cy="378460"/>
          </a:xfrm>
          <a:custGeom>
            <a:avLst/>
            <a:gdLst/>
            <a:ahLst/>
            <a:cxnLst/>
            <a:rect l="l" t="t" r="r" b="b"/>
            <a:pathLst>
              <a:path w="786764" h="378460">
                <a:moveTo>
                  <a:pt x="168343" y="52318"/>
                </a:moveTo>
                <a:lnTo>
                  <a:pt x="145223" y="104517"/>
                </a:lnTo>
                <a:lnTo>
                  <a:pt x="763142" y="378078"/>
                </a:lnTo>
                <a:lnTo>
                  <a:pt x="786257" y="325754"/>
                </a:lnTo>
                <a:lnTo>
                  <a:pt x="168343" y="52318"/>
                </a:lnTo>
                <a:close/>
              </a:path>
              <a:path w="786764" h="378460">
                <a:moveTo>
                  <a:pt x="191515" y="0"/>
                </a:moveTo>
                <a:lnTo>
                  <a:pt x="0" y="9016"/>
                </a:lnTo>
                <a:lnTo>
                  <a:pt x="122047" y="156844"/>
                </a:lnTo>
                <a:lnTo>
                  <a:pt x="145223" y="104517"/>
                </a:lnTo>
                <a:lnTo>
                  <a:pt x="119125" y="92963"/>
                </a:lnTo>
                <a:lnTo>
                  <a:pt x="142239" y="40766"/>
                </a:lnTo>
                <a:lnTo>
                  <a:pt x="173459" y="40766"/>
                </a:lnTo>
                <a:lnTo>
                  <a:pt x="191515" y="0"/>
                </a:lnTo>
                <a:close/>
              </a:path>
              <a:path w="786764" h="378460">
                <a:moveTo>
                  <a:pt x="142239" y="40766"/>
                </a:moveTo>
                <a:lnTo>
                  <a:pt x="119125" y="92963"/>
                </a:lnTo>
                <a:lnTo>
                  <a:pt x="145223" y="104517"/>
                </a:lnTo>
                <a:lnTo>
                  <a:pt x="168343" y="52318"/>
                </a:lnTo>
                <a:lnTo>
                  <a:pt x="142239" y="40766"/>
                </a:lnTo>
                <a:close/>
              </a:path>
              <a:path w="786764" h="378460">
                <a:moveTo>
                  <a:pt x="173459" y="40766"/>
                </a:moveTo>
                <a:lnTo>
                  <a:pt x="142239" y="40766"/>
                </a:lnTo>
                <a:lnTo>
                  <a:pt x="168343" y="52318"/>
                </a:lnTo>
                <a:lnTo>
                  <a:pt x="173459" y="4076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03165" y="1823973"/>
            <a:ext cx="228600" cy="562610"/>
          </a:xfrm>
          <a:custGeom>
            <a:avLst/>
            <a:gdLst/>
            <a:ahLst/>
            <a:cxnLst/>
            <a:rect l="l" t="t" r="r" b="b"/>
            <a:pathLst>
              <a:path w="228600" h="562610">
                <a:moveTo>
                  <a:pt x="76222" y="228557"/>
                </a:moveTo>
                <a:lnTo>
                  <a:pt x="75311" y="561975"/>
                </a:lnTo>
                <a:lnTo>
                  <a:pt x="151384" y="562101"/>
                </a:lnTo>
                <a:lnTo>
                  <a:pt x="152409" y="228769"/>
                </a:lnTo>
                <a:lnTo>
                  <a:pt x="76222" y="228557"/>
                </a:lnTo>
                <a:close/>
              </a:path>
              <a:path w="228600" h="562610">
                <a:moveTo>
                  <a:pt x="209498" y="190500"/>
                </a:moveTo>
                <a:lnTo>
                  <a:pt x="76326" y="190500"/>
                </a:lnTo>
                <a:lnTo>
                  <a:pt x="152526" y="190626"/>
                </a:lnTo>
                <a:lnTo>
                  <a:pt x="152409" y="228769"/>
                </a:lnTo>
                <a:lnTo>
                  <a:pt x="228600" y="228980"/>
                </a:lnTo>
                <a:lnTo>
                  <a:pt x="209498" y="190500"/>
                </a:lnTo>
                <a:close/>
              </a:path>
              <a:path w="228600" h="562610">
                <a:moveTo>
                  <a:pt x="76326" y="190500"/>
                </a:moveTo>
                <a:lnTo>
                  <a:pt x="76222" y="228557"/>
                </a:lnTo>
                <a:lnTo>
                  <a:pt x="152409" y="228769"/>
                </a:lnTo>
                <a:lnTo>
                  <a:pt x="152526" y="190626"/>
                </a:lnTo>
                <a:lnTo>
                  <a:pt x="76326" y="190500"/>
                </a:lnTo>
                <a:close/>
              </a:path>
              <a:path w="228600" h="562610">
                <a:moveTo>
                  <a:pt x="114935" y="0"/>
                </a:moveTo>
                <a:lnTo>
                  <a:pt x="0" y="228346"/>
                </a:lnTo>
                <a:lnTo>
                  <a:pt x="76222" y="228557"/>
                </a:lnTo>
                <a:lnTo>
                  <a:pt x="76326" y="190500"/>
                </a:lnTo>
                <a:lnTo>
                  <a:pt x="209498" y="190500"/>
                </a:lnTo>
                <a:lnTo>
                  <a:pt x="114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07864" y="3395599"/>
            <a:ext cx="228600" cy="567055"/>
          </a:xfrm>
          <a:custGeom>
            <a:avLst/>
            <a:gdLst/>
            <a:ahLst/>
            <a:cxnLst/>
            <a:rect l="l" t="t" r="r" b="b"/>
            <a:pathLst>
              <a:path w="228600" h="567054">
                <a:moveTo>
                  <a:pt x="76224" y="338327"/>
                </a:moveTo>
                <a:lnTo>
                  <a:pt x="0" y="338581"/>
                </a:lnTo>
                <a:lnTo>
                  <a:pt x="114935" y="566801"/>
                </a:lnTo>
                <a:lnTo>
                  <a:pt x="209435" y="376427"/>
                </a:lnTo>
                <a:lnTo>
                  <a:pt x="76326" y="376427"/>
                </a:lnTo>
                <a:lnTo>
                  <a:pt x="76224" y="338327"/>
                </a:lnTo>
                <a:close/>
              </a:path>
              <a:path w="228600" h="567054">
                <a:moveTo>
                  <a:pt x="152424" y="338073"/>
                </a:moveTo>
                <a:lnTo>
                  <a:pt x="76224" y="338327"/>
                </a:lnTo>
                <a:lnTo>
                  <a:pt x="76326" y="376427"/>
                </a:lnTo>
                <a:lnTo>
                  <a:pt x="152526" y="376174"/>
                </a:lnTo>
                <a:lnTo>
                  <a:pt x="152424" y="338073"/>
                </a:lnTo>
                <a:close/>
              </a:path>
              <a:path w="228600" h="567054">
                <a:moveTo>
                  <a:pt x="228600" y="337819"/>
                </a:moveTo>
                <a:lnTo>
                  <a:pt x="152424" y="338073"/>
                </a:lnTo>
                <a:lnTo>
                  <a:pt x="152526" y="376174"/>
                </a:lnTo>
                <a:lnTo>
                  <a:pt x="76326" y="376427"/>
                </a:lnTo>
                <a:lnTo>
                  <a:pt x="209435" y="376427"/>
                </a:lnTo>
                <a:lnTo>
                  <a:pt x="228600" y="337819"/>
                </a:lnTo>
                <a:close/>
              </a:path>
              <a:path w="228600" h="567054">
                <a:moveTo>
                  <a:pt x="151511" y="0"/>
                </a:moveTo>
                <a:lnTo>
                  <a:pt x="75311" y="126"/>
                </a:lnTo>
                <a:lnTo>
                  <a:pt x="76224" y="338327"/>
                </a:lnTo>
                <a:lnTo>
                  <a:pt x="152424" y="338073"/>
                </a:lnTo>
                <a:lnTo>
                  <a:pt x="151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738412" y="387041"/>
            <a:ext cx="30019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200" b="1" spc="85" dirty="0" err="1" smtClean="0">
                <a:solidFill>
                  <a:srgbClr val="0070C0"/>
                </a:solidFill>
                <a:latin typeface="Tahoma"/>
                <a:cs typeface="Tahoma"/>
              </a:rPr>
              <a:t>Bús</a:t>
            </a:r>
            <a:r>
              <a:rPr sz="3200" b="1" spc="-114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85" dirty="0" smtClean="0">
                <a:solidFill>
                  <a:srgbClr val="0070C0"/>
                </a:solidFill>
                <a:latin typeface="Tahoma"/>
                <a:cs typeface="Tahoma"/>
              </a:rPr>
              <a:t>en</a:t>
            </a:r>
            <a:r>
              <a:rPr sz="3200" b="1" spc="-114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70" dirty="0">
                <a:solidFill>
                  <a:srgbClr val="0070C0"/>
                </a:solidFill>
                <a:latin typeface="Tahoma"/>
                <a:cs typeface="Tahoma"/>
              </a:rPr>
              <a:t>anillo</a:t>
            </a:r>
            <a:endParaRPr sz="32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85329" y="2256154"/>
            <a:ext cx="231203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600" b="1" spc="5" dirty="0" smtClean="0">
                <a:latin typeface="Tahoma"/>
                <a:cs typeface="Tahoma"/>
              </a:rPr>
              <a:t>Interruptores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40954" y="3450082"/>
            <a:ext cx="322224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100" b="1" spc="10" dirty="0" smtClean="0">
                <a:latin typeface="Tahoma"/>
                <a:cs typeface="Tahoma"/>
              </a:rPr>
              <a:t>L</a:t>
            </a:r>
            <a:r>
              <a:rPr sz="2100" b="1" spc="10" dirty="0" err="1" smtClean="0">
                <a:latin typeface="Tahoma"/>
                <a:cs typeface="Tahoma"/>
              </a:rPr>
              <a:t>ínea</a:t>
            </a:r>
            <a:r>
              <a:rPr sz="2100" b="1" spc="-114" dirty="0" smtClean="0">
                <a:latin typeface="Tahoma"/>
                <a:cs typeface="Tahoma"/>
              </a:rPr>
              <a:t> </a:t>
            </a:r>
            <a:r>
              <a:rPr sz="2100" b="1" dirty="0">
                <a:latin typeface="Tahoma"/>
                <a:cs typeface="Tahoma"/>
              </a:rPr>
              <a:t>de</a:t>
            </a:r>
            <a:r>
              <a:rPr sz="2100" b="1" spc="-110" dirty="0">
                <a:latin typeface="Tahoma"/>
                <a:cs typeface="Tahoma"/>
              </a:rPr>
              <a:t> </a:t>
            </a:r>
            <a:r>
              <a:rPr sz="2100" b="1" spc="15" dirty="0">
                <a:latin typeface="Tahoma"/>
                <a:cs typeface="Tahoma"/>
              </a:rPr>
              <a:t>transmisión</a:t>
            </a:r>
            <a:endParaRPr sz="210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5800" y="3979420"/>
            <a:ext cx="10820399" cy="1744708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804863" indent="-457200" algn="just">
              <a:spcBef>
                <a:spcPts val="2025"/>
              </a:spcBef>
              <a:buFont typeface="Arial" panose="020B0604020202020204" pitchFamily="34" charset="0"/>
              <a:buChar char="•"/>
            </a:pPr>
            <a:r>
              <a:rPr sz="2800" b="1" spc="254" dirty="0">
                <a:solidFill>
                  <a:srgbClr val="009999"/>
                </a:solidFill>
                <a:latin typeface="Tahoma"/>
                <a:cs typeface="Tahoma"/>
              </a:rPr>
              <a:t>Un</a:t>
            </a:r>
            <a:r>
              <a:rPr sz="2800" b="1" spc="-21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lang="es-ES" sz="2800" b="1" spc="165" dirty="0" smtClean="0">
                <a:solidFill>
                  <a:srgbClr val="009999"/>
                </a:solidFill>
                <a:latin typeface="Tahoma"/>
                <a:cs typeface="Tahoma"/>
              </a:rPr>
              <a:t>interruptor</a:t>
            </a:r>
            <a:r>
              <a:rPr sz="2800" b="1" spc="-204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220" dirty="0">
                <a:solidFill>
                  <a:srgbClr val="009999"/>
                </a:solidFill>
                <a:latin typeface="Tahoma"/>
                <a:cs typeface="Tahoma"/>
              </a:rPr>
              <a:t>por</a:t>
            </a:r>
            <a:r>
              <a:rPr sz="2800" b="1" spc="-204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80" dirty="0">
                <a:solidFill>
                  <a:srgbClr val="009999"/>
                </a:solidFill>
                <a:latin typeface="Tahoma"/>
                <a:cs typeface="Tahoma"/>
              </a:rPr>
              <a:t>elemento</a:t>
            </a:r>
            <a:endParaRPr sz="2800" b="1" dirty="0">
              <a:latin typeface="Tahoma"/>
              <a:cs typeface="Tahoma"/>
            </a:endParaRPr>
          </a:p>
          <a:p>
            <a:pPr marL="804863" marR="5080" indent="-457200" algn="just">
              <a:spcBef>
                <a:spcPts val="1520"/>
              </a:spcBef>
              <a:buFont typeface="Arial" panose="020B0604020202020204" pitchFamily="34" charset="0"/>
              <a:buChar char="•"/>
            </a:pPr>
            <a:r>
              <a:rPr sz="2800" b="1" spc="200" dirty="0" smtClean="0">
                <a:solidFill>
                  <a:srgbClr val="009999"/>
                </a:solidFill>
                <a:latin typeface="Tahoma"/>
                <a:cs typeface="Tahoma"/>
              </a:rPr>
              <a:t>Un</a:t>
            </a:r>
            <a:r>
              <a:rPr lang="es-ES" sz="2800" b="1" spc="200" dirty="0" smtClean="0">
                <a:solidFill>
                  <a:srgbClr val="009999"/>
                </a:solidFill>
                <a:latin typeface="Tahoma"/>
                <a:cs typeface="Tahoma"/>
              </a:rPr>
              <a:t>a</a:t>
            </a:r>
            <a:r>
              <a:rPr sz="2800" b="1" spc="-160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lang="es-ES" sz="2800" b="1" spc="114" dirty="0" smtClean="0">
                <a:solidFill>
                  <a:srgbClr val="009999"/>
                </a:solidFill>
                <a:latin typeface="Tahoma"/>
                <a:cs typeface="Tahoma"/>
              </a:rPr>
              <a:t>apertura</a:t>
            </a:r>
            <a:r>
              <a:rPr sz="2800" b="1" spc="-160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45" dirty="0">
                <a:solidFill>
                  <a:srgbClr val="009999"/>
                </a:solidFill>
                <a:latin typeface="Tahoma"/>
                <a:cs typeface="Tahoma"/>
              </a:rPr>
              <a:t>de</a:t>
            </a:r>
            <a:r>
              <a:rPr sz="2800" b="1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solidFill>
                  <a:srgbClr val="009999"/>
                </a:solidFill>
                <a:latin typeface="Tahoma"/>
                <a:cs typeface="Tahoma"/>
              </a:rPr>
              <a:t>cualquier</a:t>
            </a:r>
            <a:r>
              <a:rPr sz="2800" b="1" spc="-15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40" dirty="0">
                <a:solidFill>
                  <a:srgbClr val="009999"/>
                </a:solidFill>
                <a:latin typeface="Tahoma"/>
                <a:cs typeface="Tahoma"/>
              </a:rPr>
              <a:t>interruptor</a:t>
            </a:r>
            <a:r>
              <a:rPr sz="2800" b="1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80" dirty="0">
                <a:solidFill>
                  <a:srgbClr val="009999"/>
                </a:solidFill>
                <a:latin typeface="Tahoma"/>
                <a:cs typeface="Tahoma"/>
              </a:rPr>
              <a:t>no </a:t>
            </a:r>
            <a:r>
              <a:rPr sz="2800" b="1" spc="-92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14" dirty="0">
                <a:solidFill>
                  <a:srgbClr val="009999"/>
                </a:solidFill>
                <a:latin typeface="Tahoma"/>
                <a:cs typeface="Tahoma"/>
              </a:rPr>
              <a:t>corta</a:t>
            </a:r>
            <a:r>
              <a:rPr sz="2800" b="1" spc="-16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55" dirty="0">
                <a:solidFill>
                  <a:srgbClr val="009999"/>
                </a:solidFill>
                <a:latin typeface="Tahoma"/>
                <a:cs typeface="Tahoma"/>
              </a:rPr>
              <a:t>ninguna</a:t>
            </a:r>
            <a:r>
              <a:rPr sz="2800" b="1" spc="-16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9999"/>
                </a:solidFill>
                <a:latin typeface="Tahoma"/>
                <a:cs typeface="Tahoma"/>
              </a:rPr>
              <a:t>línea.</a:t>
            </a:r>
            <a:endParaRPr sz="28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44900" y="1485900"/>
            <a:ext cx="4419600" cy="127000"/>
          </a:xfrm>
          <a:custGeom>
            <a:avLst/>
            <a:gdLst/>
            <a:ahLst/>
            <a:cxnLst/>
            <a:rect l="l" t="t" r="r" b="b"/>
            <a:pathLst>
              <a:path w="4419600" h="127000">
                <a:moveTo>
                  <a:pt x="0" y="127000"/>
                </a:moveTo>
                <a:lnTo>
                  <a:pt x="4419600" y="127000"/>
                </a:lnTo>
                <a:lnTo>
                  <a:pt x="441960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22950" y="1558926"/>
            <a:ext cx="0" cy="206375"/>
          </a:xfrm>
          <a:custGeom>
            <a:avLst/>
            <a:gdLst/>
            <a:ahLst/>
            <a:cxnLst/>
            <a:rect l="l" t="t" r="r" b="b"/>
            <a:pathLst>
              <a:path h="206375">
                <a:moveTo>
                  <a:pt x="0" y="0"/>
                </a:moveTo>
                <a:lnTo>
                  <a:pt x="0" y="206375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22950" y="2311400"/>
            <a:ext cx="0" cy="469900"/>
          </a:xfrm>
          <a:custGeom>
            <a:avLst/>
            <a:gdLst/>
            <a:ahLst/>
            <a:cxnLst/>
            <a:rect l="l" t="t" r="r" b="b"/>
            <a:pathLst>
              <a:path h="469900">
                <a:moveTo>
                  <a:pt x="0" y="0"/>
                </a:moveTo>
                <a:lnTo>
                  <a:pt x="0" y="469900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22950" y="3327400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600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22950" y="4229101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9075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64050" y="2336800"/>
            <a:ext cx="0" cy="419100"/>
          </a:xfrm>
          <a:custGeom>
            <a:avLst/>
            <a:gdLst/>
            <a:ahLst/>
            <a:cxnLst/>
            <a:rect l="l" t="t" r="r" b="b"/>
            <a:pathLst>
              <a:path h="419100">
                <a:moveTo>
                  <a:pt x="0" y="0"/>
                </a:moveTo>
                <a:lnTo>
                  <a:pt x="0" y="419100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64050" y="3302000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30200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64050" y="4178301"/>
            <a:ext cx="0" cy="244475"/>
          </a:xfrm>
          <a:custGeom>
            <a:avLst/>
            <a:gdLst/>
            <a:ahLst/>
            <a:cxnLst/>
            <a:rect l="l" t="t" r="r" b="b"/>
            <a:pathLst>
              <a:path h="244475">
                <a:moveTo>
                  <a:pt x="0" y="0"/>
                </a:moveTo>
                <a:lnTo>
                  <a:pt x="0" y="244475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4173538" y="1558926"/>
            <a:ext cx="555625" cy="782955"/>
            <a:chOff x="2649537" y="1558925"/>
            <a:chExt cx="555625" cy="782955"/>
          </a:xfrm>
        </p:grpSpPr>
        <p:sp>
          <p:nvSpPr>
            <p:cNvPr id="11" name="object 11"/>
            <p:cNvSpPr/>
            <p:nvPr/>
          </p:nvSpPr>
          <p:spPr>
            <a:xfrm>
              <a:off x="2940050" y="1558925"/>
              <a:ext cx="0" cy="231775"/>
            </a:xfrm>
            <a:custGeom>
              <a:avLst/>
              <a:gdLst/>
              <a:ahLst/>
              <a:cxnLst/>
              <a:rect l="l" t="t" r="r" b="b"/>
              <a:pathLst>
                <a:path h="231775">
                  <a:moveTo>
                    <a:pt x="0" y="0"/>
                  </a:moveTo>
                  <a:lnTo>
                    <a:pt x="0" y="231775"/>
                  </a:lnTo>
                </a:path>
              </a:pathLst>
            </a:custGeom>
            <a:ln w="698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54300" y="17907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54300" y="17907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545138" y="1760538"/>
            <a:ext cx="555625" cy="555625"/>
            <a:chOff x="4021137" y="1760537"/>
            <a:chExt cx="555625" cy="555625"/>
          </a:xfrm>
        </p:grpSpPr>
        <p:sp>
          <p:nvSpPr>
            <p:cNvPr id="15" name="object 15"/>
            <p:cNvSpPr/>
            <p:nvPr/>
          </p:nvSpPr>
          <p:spPr>
            <a:xfrm>
              <a:off x="4025900" y="17653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25900" y="17653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606800" y="2476500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850900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850900" h="228600">
                <a:moveTo>
                  <a:pt x="850900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850900" y="152400"/>
                </a:lnTo>
                <a:lnTo>
                  <a:pt x="8509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16600" y="2476500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622300" y="0"/>
                </a:moveTo>
                <a:lnTo>
                  <a:pt x="622300" y="228600"/>
                </a:lnTo>
                <a:lnTo>
                  <a:pt x="774700" y="152400"/>
                </a:lnTo>
                <a:lnTo>
                  <a:pt x="660400" y="152400"/>
                </a:lnTo>
                <a:lnTo>
                  <a:pt x="660400" y="76200"/>
                </a:lnTo>
                <a:lnTo>
                  <a:pt x="774700" y="76200"/>
                </a:lnTo>
                <a:lnTo>
                  <a:pt x="622300" y="0"/>
                </a:lnTo>
                <a:close/>
              </a:path>
              <a:path w="850900" h="228600">
                <a:moveTo>
                  <a:pt x="622300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622300" y="152400"/>
                </a:lnTo>
                <a:lnTo>
                  <a:pt x="622300" y="76200"/>
                </a:lnTo>
                <a:close/>
              </a:path>
              <a:path w="850900" h="228600">
                <a:moveTo>
                  <a:pt x="774700" y="76200"/>
                </a:moveTo>
                <a:lnTo>
                  <a:pt x="660400" y="76200"/>
                </a:lnTo>
                <a:lnTo>
                  <a:pt x="660400" y="152400"/>
                </a:lnTo>
                <a:lnTo>
                  <a:pt x="774700" y="152400"/>
                </a:lnTo>
                <a:lnTo>
                  <a:pt x="850900" y="114300"/>
                </a:lnTo>
                <a:lnTo>
                  <a:pt x="7747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5557838" y="2776538"/>
            <a:ext cx="555625" cy="555625"/>
            <a:chOff x="4033837" y="2776537"/>
            <a:chExt cx="555625" cy="555625"/>
          </a:xfrm>
        </p:grpSpPr>
        <p:sp>
          <p:nvSpPr>
            <p:cNvPr id="20" name="object 20"/>
            <p:cNvSpPr/>
            <p:nvPr/>
          </p:nvSpPr>
          <p:spPr>
            <a:xfrm>
              <a:off x="4038600" y="27813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38600" y="27813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4173538" y="2751138"/>
            <a:ext cx="555625" cy="555625"/>
            <a:chOff x="2649537" y="2751137"/>
            <a:chExt cx="555625" cy="555625"/>
          </a:xfrm>
        </p:grpSpPr>
        <p:sp>
          <p:nvSpPr>
            <p:cNvPr id="23" name="object 23"/>
            <p:cNvSpPr/>
            <p:nvPr/>
          </p:nvSpPr>
          <p:spPr>
            <a:xfrm>
              <a:off x="2654300" y="27559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54300" y="27559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3606800" y="4394200"/>
            <a:ext cx="4419600" cy="127000"/>
          </a:xfrm>
          <a:custGeom>
            <a:avLst/>
            <a:gdLst/>
            <a:ahLst/>
            <a:cxnLst/>
            <a:rect l="l" t="t" r="r" b="b"/>
            <a:pathLst>
              <a:path w="4419600" h="127000">
                <a:moveTo>
                  <a:pt x="0" y="127000"/>
                </a:moveTo>
                <a:lnTo>
                  <a:pt x="4419600" y="127000"/>
                </a:lnTo>
                <a:lnTo>
                  <a:pt x="441960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38901" y="2008123"/>
            <a:ext cx="1005205" cy="171450"/>
          </a:xfrm>
          <a:custGeom>
            <a:avLst/>
            <a:gdLst/>
            <a:ahLst/>
            <a:cxnLst/>
            <a:rect l="l" t="t" r="r" b="b"/>
            <a:pathLst>
              <a:path w="1005204" h="171450">
                <a:moveTo>
                  <a:pt x="176529" y="0"/>
                </a:moveTo>
                <a:lnTo>
                  <a:pt x="0" y="74675"/>
                </a:lnTo>
                <a:lnTo>
                  <a:pt x="165735" y="171068"/>
                </a:lnTo>
                <a:lnTo>
                  <a:pt x="169331" y="114071"/>
                </a:lnTo>
                <a:lnTo>
                  <a:pt x="140842" y="112267"/>
                </a:lnTo>
                <a:lnTo>
                  <a:pt x="144399" y="55245"/>
                </a:lnTo>
                <a:lnTo>
                  <a:pt x="173043" y="55245"/>
                </a:lnTo>
                <a:lnTo>
                  <a:pt x="176529" y="0"/>
                </a:lnTo>
                <a:close/>
              </a:path>
              <a:path w="1005204" h="171450">
                <a:moveTo>
                  <a:pt x="172930" y="57046"/>
                </a:moveTo>
                <a:lnTo>
                  <a:pt x="169331" y="114071"/>
                </a:lnTo>
                <a:lnTo>
                  <a:pt x="1001522" y="166750"/>
                </a:lnTo>
                <a:lnTo>
                  <a:pt x="1005077" y="109600"/>
                </a:lnTo>
                <a:lnTo>
                  <a:pt x="172930" y="57046"/>
                </a:lnTo>
                <a:close/>
              </a:path>
              <a:path w="1005204" h="171450">
                <a:moveTo>
                  <a:pt x="144399" y="55245"/>
                </a:moveTo>
                <a:lnTo>
                  <a:pt x="140842" y="112267"/>
                </a:lnTo>
                <a:lnTo>
                  <a:pt x="169331" y="114071"/>
                </a:lnTo>
                <a:lnTo>
                  <a:pt x="172930" y="57046"/>
                </a:lnTo>
                <a:lnTo>
                  <a:pt x="144399" y="55245"/>
                </a:lnTo>
                <a:close/>
              </a:path>
              <a:path w="1005204" h="171450">
                <a:moveTo>
                  <a:pt x="173043" y="55245"/>
                </a:moveTo>
                <a:lnTo>
                  <a:pt x="144399" y="55245"/>
                </a:lnTo>
                <a:lnTo>
                  <a:pt x="172930" y="57046"/>
                </a:lnTo>
                <a:lnTo>
                  <a:pt x="173043" y="55245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29401" y="2657982"/>
            <a:ext cx="786765" cy="378460"/>
          </a:xfrm>
          <a:custGeom>
            <a:avLst/>
            <a:gdLst/>
            <a:ahLst/>
            <a:cxnLst/>
            <a:rect l="l" t="t" r="r" b="b"/>
            <a:pathLst>
              <a:path w="786764" h="378460">
                <a:moveTo>
                  <a:pt x="168343" y="52318"/>
                </a:moveTo>
                <a:lnTo>
                  <a:pt x="145223" y="104517"/>
                </a:lnTo>
                <a:lnTo>
                  <a:pt x="763142" y="378078"/>
                </a:lnTo>
                <a:lnTo>
                  <a:pt x="786257" y="325754"/>
                </a:lnTo>
                <a:lnTo>
                  <a:pt x="168343" y="52318"/>
                </a:lnTo>
                <a:close/>
              </a:path>
              <a:path w="786764" h="378460">
                <a:moveTo>
                  <a:pt x="191515" y="0"/>
                </a:moveTo>
                <a:lnTo>
                  <a:pt x="0" y="9016"/>
                </a:lnTo>
                <a:lnTo>
                  <a:pt x="122047" y="156844"/>
                </a:lnTo>
                <a:lnTo>
                  <a:pt x="145223" y="104517"/>
                </a:lnTo>
                <a:lnTo>
                  <a:pt x="119125" y="92963"/>
                </a:lnTo>
                <a:lnTo>
                  <a:pt x="142239" y="40766"/>
                </a:lnTo>
                <a:lnTo>
                  <a:pt x="173459" y="40766"/>
                </a:lnTo>
                <a:lnTo>
                  <a:pt x="191515" y="0"/>
                </a:lnTo>
                <a:close/>
              </a:path>
              <a:path w="786764" h="378460">
                <a:moveTo>
                  <a:pt x="142239" y="40766"/>
                </a:moveTo>
                <a:lnTo>
                  <a:pt x="119125" y="92963"/>
                </a:lnTo>
                <a:lnTo>
                  <a:pt x="145223" y="104517"/>
                </a:lnTo>
                <a:lnTo>
                  <a:pt x="168343" y="52318"/>
                </a:lnTo>
                <a:lnTo>
                  <a:pt x="142239" y="40766"/>
                </a:lnTo>
                <a:close/>
              </a:path>
              <a:path w="786764" h="378460">
                <a:moveTo>
                  <a:pt x="173459" y="40766"/>
                </a:moveTo>
                <a:lnTo>
                  <a:pt x="142239" y="40766"/>
                </a:lnTo>
                <a:lnTo>
                  <a:pt x="168343" y="52318"/>
                </a:lnTo>
                <a:lnTo>
                  <a:pt x="173459" y="4076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545138" y="3678238"/>
            <a:ext cx="555625" cy="555625"/>
            <a:chOff x="4021137" y="3678237"/>
            <a:chExt cx="555625" cy="555625"/>
          </a:xfrm>
        </p:grpSpPr>
        <p:sp>
          <p:nvSpPr>
            <p:cNvPr id="29" name="object 29"/>
            <p:cNvSpPr/>
            <p:nvPr/>
          </p:nvSpPr>
          <p:spPr>
            <a:xfrm>
              <a:off x="4025900" y="36830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25900" y="36830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198938" y="3627438"/>
            <a:ext cx="555625" cy="555625"/>
            <a:chOff x="2674937" y="3627437"/>
            <a:chExt cx="555625" cy="555625"/>
          </a:xfrm>
        </p:grpSpPr>
        <p:sp>
          <p:nvSpPr>
            <p:cNvPr id="32" name="object 32"/>
            <p:cNvSpPr/>
            <p:nvPr/>
          </p:nvSpPr>
          <p:spPr>
            <a:xfrm>
              <a:off x="2679700" y="36322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79700" y="36322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5854700" y="3378200"/>
            <a:ext cx="787400" cy="228600"/>
          </a:xfrm>
          <a:custGeom>
            <a:avLst/>
            <a:gdLst/>
            <a:ahLst/>
            <a:cxnLst/>
            <a:rect l="l" t="t" r="r" b="b"/>
            <a:pathLst>
              <a:path w="787400" h="228600">
                <a:moveTo>
                  <a:pt x="558800" y="0"/>
                </a:moveTo>
                <a:lnTo>
                  <a:pt x="558800" y="228600"/>
                </a:lnTo>
                <a:lnTo>
                  <a:pt x="711200" y="152400"/>
                </a:lnTo>
                <a:lnTo>
                  <a:pt x="596900" y="152400"/>
                </a:lnTo>
                <a:lnTo>
                  <a:pt x="596900" y="76200"/>
                </a:lnTo>
                <a:lnTo>
                  <a:pt x="711200" y="76200"/>
                </a:lnTo>
                <a:lnTo>
                  <a:pt x="558800" y="0"/>
                </a:lnTo>
                <a:close/>
              </a:path>
              <a:path w="787400" h="228600">
                <a:moveTo>
                  <a:pt x="558800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558800" y="152400"/>
                </a:lnTo>
                <a:lnTo>
                  <a:pt x="558800" y="76200"/>
                </a:lnTo>
                <a:close/>
              </a:path>
              <a:path w="787400" h="228600">
                <a:moveTo>
                  <a:pt x="711200" y="76200"/>
                </a:moveTo>
                <a:lnTo>
                  <a:pt x="596900" y="76200"/>
                </a:lnTo>
                <a:lnTo>
                  <a:pt x="596900" y="152400"/>
                </a:lnTo>
                <a:lnTo>
                  <a:pt x="711200" y="152400"/>
                </a:lnTo>
                <a:lnTo>
                  <a:pt x="787400" y="114300"/>
                </a:lnTo>
                <a:lnTo>
                  <a:pt x="711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32200" y="3340100"/>
            <a:ext cx="850900" cy="228600"/>
          </a:xfrm>
          <a:custGeom>
            <a:avLst/>
            <a:gdLst/>
            <a:ahLst/>
            <a:cxnLst/>
            <a:rect l="l" t="t" r="r" b="b"/>
            <a:pathLst>
              <a:path w="850900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850900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850900" h="228600">
                <a:moveTo>
                  <a:pt x="850900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850900" y="152400"/>
                </a:lnTo>
                <a:lnTo>
                  <a:pt x="8509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69100" y="3425952"/>
            <a:ext cx="929640" cy="176530"/>
          </a:xfrm>
          <a:custGeom>
            <a:avLst/>
            <a:gdLst/>
            <a:ahLst/>
            <a:cxnLst/>
            <a:rect l="l" t="t" r="r" b="b"/>
            <a:pathLst>
              <a:path w="929639" h="176529">
                <a:moveTo>
                  <a:pt x="163829" y="5207"/>
                </a:moveTo>
                <a:lnTo>
                  <a:pt x="0" y="104648"/>
                </a:lnTo>
                <a:lnTo>
                  <a:pt x="177926" y="176022"/>
                </a:lnTo>
                <a:lnTo>
                  <a:pt x="173420" y="121412"/>
                </a:lnTo>
                <a:lnTo>
                  <a:pt x="144779" y="121412"/>
                </a:lnTo>
                <a:lnTo>
                  <a:pt x="140080" y="64515"/>
                </a:lnTo>
                <a:lnTo>
                  <a:pt x="168531" y="62176"/>
                </a:lnTo>
                <a:lnTo>
                  <a:pt x="163829" y="5207"/>
                </a:lnTo>
                <a:close/>
              </a:path>
              <a:path w="929639" h="176529">
                <a:moveTo>
                  <a:pt x="168531" y="62176"/>
                </a:moveTo>
                <a:lnTo>
                  <a:pt x="140080" y="64515"/>
                </a:lnTo>
                <a:lnTo>
                  <a:pt x="144779" y="121412"/>
                </a:lnTo>
                <a:lnTo>
                  <a:pt x="173227" y="119072"/>
                </a:lnTo>
                <a:lnTo>
                  <a:pt x="168531" y="62176"/>
                </a:lnTo>
                <a:close/>
              </a:path>
              <a:path w="929639" h="176529">
                <a:moveTo>
                  <a:pt x="173227" y="119072"/>
                </a:moveTo>
                <a:lnTo>
                  <a:pt x="144779" y="121412"/>
                </a:lnTo>
                <a:lnTo>
                  <a:pt x="173420" y="121412"/>
                </a:lnTo>
                <a:lnTo>
                  <a:pt x="173227" y="119072"/>
                </a:lnTo>
                <a:close/>
              </a:path>
              <a:path w="929639" h="176529">
                <a:moveTo>
                  <a:pt x="924813" y="0"/>
                </a:moveTo>
                <a:lnTo>
                  <a:pt x="168531" y="62176"/>
                </a:lnTo>
                <a:lnTo>
                  <a:pt x="173227" y="119072"/>
                </a:lnTo>
                <a:lnTo>
                  <a:pt x="929386" y="56896"/>
                </a:lnTo>
                <a:lnTo>
                  <a:pt x="924813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48177" y="1676400"/>
            <a:ext cx="633730" cy="905510"/>
          </a:xfrm>
          <a:custGeom>
            <a:avLst/>
            <a:gdLst/>
            <a:ahLst/>
            <a:cxnLst/>
            <a:rect l="l" t="t" r="r" b="b"/>
            <a:pathLst>
              <a:path w="633730" h="905510">
                <a:moveTo>
                  <a:pt x="512690" y="125258"/>
                </a:moveTo>
                <a:lnTo>
                  <a:pt x="0" y="872871"/>
                </a:lnTo>
                <a:lnTo>
                  <a:pt x="47243" y="905128"/>
                </a:lnTo>
                <a:lnTo>
                  <a:pt x="559790" y="157547"/>
                </a:lnTo>
                <a:lnTo>
                  <a:pt x="512690" y="125258"/>
                </a:lnTo>
                <a:close/>
              </a:path>
              <a:path w="633730" h="905510">
                <a:moveTo>
                  <a:pt x="619136" y="101726"/>
                </a:moveTo>
                <a:lnTo>
                  <a:pt x="528828" y="101726"/>
                </a:lnTo>
                <a:lnTo>
                  <a:pt x="575945" y="133985"/>
                </a:lnTo>
                <a:lnTo>
                  <a:pt x="559790" y="157547"/>
                </a:lnTo>
                <a:lnTo>
                  <a:pt x="606933" y="189864"/>
                </a:lnTo>
                <a:lnTo>
                  <a:pt x="619136" y="101726"/>
                </a:lnTo>
                <a:close/>
              </a:path>
              <a:path w="633730" h="905510">
                <a:moveTo>
                  <a:pt x="528828" y="101726"/>
                </a:moveTo>
                <a:lnTo>
                  <a:pt x="512690" y="125258"/>
                </a:lnTo>
                <a:lnTo>
                  <a:pt x="559790" y="157547"/>
                </a:lnTo>
                <a:lnTo>
                  <a:pt x="575945" y="133985"/>
                </a:lnTo>
                <a:lnTo>
                  <a:pt x="528828" y="101726"/>
                </a:lnTo>
                <a:close/>
              </a:path>
              <a:path w="633730" h="905510">
                <a:moveTo>
                  <a:pt x="633222" y="0"/>
                </a:moveTo>
                <a:lnTo>
                  <a:pt x="465582" y="92963"/>
                </a:lnTo>
                <a:lnTo>
                  <a:pt x="512690" y="125258"/>
                </a:lnTo>
                <a:lnTo>
                  <a:pt x="528828" y="101726"/>
                </a:lnTo>
                <a:lnTo>
                  <a:pt x="619136" y="101726"/>
                </a:lnTo>
                <a:lnTo>
                  <a:pt x="633222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35656" y="3359658"/>
            <a:ext cx="733425" cy="857250"/>
          </a:xfrm>
          <a:custGeom>
            <a:avLst/>
            <a:gdLst/>
            <a:ahLst/>
            <a:cxnLst/>
            <a:rect l="l" t="t" r="r" b="b"/>
            <a:pathLst>
              <a:path w="733425" h="857250">
                <a:moveTo>
                  <a:pt x="600331" y="744472"/>
                </a:moveTo>
                <a:lnTo>
                  <a:pt x="556768" y="781430"/>
                </a:lnTo>
                <a:lnTo>
                  <a:pt x="733044" y="856741"/>
                </a:lnTo>
                <a:lnTo>
                  <a:pt x="710900" y="766317"/>
                </a:lnTo>
                <a:lnTo>
                  <a:pt x="618870" y="766317"/>
                </a:lnTo>
                <a:lnTo>
                  <a:pt x="600331" y="744472"/>
                </a:lnTo>
                <a:close/>
              </a:path>
              <a:path w="733425" h="857250">
                <a:moveTo>
                  <a:pt x="643896" y="707511"/>
                </a:moveTo>
                <a:lnTo>
                  <a:pt x="600331" y="744472"/>
                </a:lnTo>
                <a:lnTo>
                  <a:pt x="618870" y="766317"/>
                </a:lnTo>
                <a:lnTo>
                  <a:pt x="662432" y="729360"/>
                </a:lnTo>
                <a:lnTo>
                  <a:pt x="643896" y="707511"/>
                </a:lnTo>
                <a:close/>
              </a:path>
              <a:path w="733425" h="857250">
                <a:moveTo>
                  <a:pt x="687451" y="670559"/>
                </a:moveTo>
                <a:lnTo>
                  <a:pt x="643896" y="707511"/>
                </a:lnTo>
                <a:lnTo>
                  <a:pt x="662432" y="729360"/>
                </a:lnTo>
                <a:lnTo>
                  <a:pt x="618870" y="766317"/>
                </a:lnTo>
                <a:lnTo>
                  <a:pt x="710900" y="766317"/>
                </a:lnTo>
                <a:lnTo>
                  <a:pt x="687451" y="670559"/>
                </a:lnTo>
                <a:close/>
              </a:path>
              <a:path w="733425" h="857250">
                <a:moveTo>
                  <a:pt x="43687" y="0"/>
                </a:moveTo>
                <a:lnTo>
                  <a:pt x="0" y="37083"/>
                </a:lnTo>
                <a:lnTo>
                  <a:pt x="600331" y="744472"/>
                </a:lnTo>
                <a:lnTo>
                  <a:pt x="643896" y="707511"/>
                </a:lnTo>
                <a:lnTo>
                  <a:pt x="43687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2719070" y="397731"/>
            <a:ext cx="618782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190" dirty="0" smtClean="0">
                <a:solidFill>
                  <a:srgbClr val="0070C0"/>
                </a:solidFill>
              </a:rPr>
              <a:t>Interruptor</a:t>
            </a:r>
            <a:r>
              <a:rPr sz="3200" b="1" spc="-229" dirty="0" smtClean="0">
                <a:solidFill>
                  <a:srgbClr val="0070C0"/>
                </a:solidFill>
              </a:rPr>
              <a:t> </a:t>
            </a:r>
            <a:r>
              <a:rPr sz="3200" b="1" spc="40" dirty="0">
                <a:solidFill>
                  <a:srgbClr val="0070C0"/>
                </a:solidFill>
              </a:rPr>
              <a:t>y</a:t>
            </a:r>
            <a:r>
              <a:rPr sz="3200" b="1" spc="-229" dirty="0">
                <a:solidFill>
                  <a:srgbClr val="0070C0"/>
                </a:solidFill>
              </a:rPr>
              <a:t> </a:t>
            </a:r>
            <a:r>
              <a:rPr sz="3200" b="1" spc="200" dirty="0">
                <a:solidFill>
                  <a:srgbClr val="0070C0"/>
                </a:solidFill>
              </a:rPr>
              <a:t>medio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72503" y="1913254"/>
            <a:ext cx="231203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600" b="1" spc="5" dirty="0" smtClean="0">
                <a:latin typeface="Tahoma"/>
                <a:cs typeface="Tahoma"/>
              </a:rPr>
              <a:t>Interruptores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01800" y="2594102"/>
            <a:ext cx="1447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400" b="1" dirty="0" smtClean="0">
                <a:latin typeface="Tahoma"/>
                <a:cs typeface="Tahoma"/>
              </a:rPr>
              <a:t>B</a:t>
            </a:r>
            <a:r>
              <a:rPr sz="2400" b="1" dirty="0" err="1" smtClean="0">
                <a:latin typeface="Tahoma"/>
                <a:cs typeface="Tahoma"/>
              </a:rPr>
              <a:t>ús</a:t>
            </a:r>
            <a:r>
              <a:rPr sz="2400" b="1" spc="-50" dirty="0" smtClean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principal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74002" y="3030982"/>
            <a:ext cx="3793998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100" b="1" dirty="0" smtClean="0">
                <a:latin typeface="Tahoma"/>
                <a:cs typeface="Tahoma"/>
              </a:rPr>
              <a:t>L</a:t>
            </a:r>
            <a:r>
              <a:rPr sz="2100" b="1" dirty="0" err="1" smtClean="0">
                <a:latin typeface="Tahoma"/>
                <a:cs typeface="Tahoma"/>
              </a:rPr>
              <a:t>ineas</a:t>
            </a:r>
            <a:r>
              <a:rPr sz="2100" b="1" spc="-110" dirty="0" smtClean="0">
                <a:latin typeface="Tahoma"/>
                <a:cs typeface="Tahoma"/>
              </a:rPr>
              <a:t> </a:t>
            </a:r>
            <a:r>
              <a:rPr sz="2100" b="1" dirty="0">
                <a:latin typeface="Tahoma"/>
                <a:cs typeface="Tahoma"/>
              </a:rPr>
              <a:t>de</a:t>
            </a:r>
            <a:r>
              <a:rPr sz="2100" b="1" spc="-105" dirty="0">
                <a:latin typeface="Tahoma"/>
                <a:cs typeface="Tahoma"/>
              </a:rPr>
              <a:t> </a:t>
            </a:r>
            <a:r>
              <a:rPr sz="2100" b="1" spc="15" dirty="0">
                <a:latin typeface="Tahoma"/>
                <a:cs typeface="Tahoma"/>
              </a:rPr>
              <a:t>transmisión</a:t>
            </a:r>
            <a:endParaRPr sz="2100" dirty="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5800" y="4512310"/>
            <a:ext cx="10744200" cy="2342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400"/>
              </a:lnSpc>
              <a:spcBef>
                <a:spcPts val="100"/>
              </a:spcBef>
            </a:pPr>
            <a:r>
              <a:rPr sz="2800" b="1" spc="95" dirty="0">
                <a:solidFill>
                  <a:srgbClr val="009999"/>
                </a:solidFill>
                <a:latin typeface="Tahoma"/>
                <a:cs typeface="Tahoma"/>
              </a:rPr>
              <a:t>Cada</a:t>
            </a:r>
            <a:r>
              <a:rPr sz="2800" b="1" spc="-13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9999"/>
                </a:solidFill>
                <a:latin typeface="Tahoma"/>
                <a:cs typeface="Tahoma"/>
              </a:rPr>
              <a:t>línea</a:t>
            </a:r>
            <a:r>
              <a:rPr sz="2800" b="1" spc="-13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009999"/>
                </a:solidFill>
                <a:latin typeface="Tahoma"/>
                <a:cs typeface="Tahoma"/>
              </a:rPr>
              <a:t>está</a:t>
            </a:r>
            <a:r>
              <a:rPr sz="2800" b="1" spc="-13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10" dirty="0">
                <a:solidFill>
                  <a:srgbClr val="009999"/>
                </a:solidFill>
                <a:latin typeface="Tahoma"/>
                <a:cs typeface="Tahoma"/>
              </a:rPr>
              <a:t>protegida</a:t>
            </a:r>
            <a:r>
              <a:rPr sz="2800" b="1" spc="-13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35" dirty="0">
                <a:solidFill>
                  <a:srgbClr val="009999"/>
                </a:solidFill>
                <a:latin typeface="Tahoma"/>
                <a:cs typeface="Tahoma"/>
              </a:rPr>
              <a:t>por</a:t>
            </a:r>
            <a:r>
              <a:rPr sz="2800" b="1" spc="-13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05" dirty="0">
                <a:solidFill>
                  <a:srgbClr val="009999"/>
                </a:solidFill>
                <a:latin typeface="Tahoma"/>
                <a:cs typeface="Tahoma"/>
              </a:rPr>
              <a:t>interruptores</a:t>
            </a:r>
            <a:r>
              <a:rPr sz="2800" b="1" spc="-13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9999"/>
                </a:solidFill>
                <a:latin typeface="Tahoma"/>
                <a:cs typeface="Tahoma"/>
              </a:rPr>
              <a:t>automáticos </a:t>
            </a:r>
            <a:r>
              <a:rPr sz="2800" b="1" spc="-70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10" dirty="0">
                <a:solidFill>
                  <a:srgbClr val="009999"/>
                </a:solidFill>
                <a:latin typeface="Tahoma"/>
                <a:cs typeface="Tahoma"/>
              </a:rPr>
              <a:t>de</a:t>
            </a:r>
            <a:r>
              <a:rPr sz="2800" b="1" spc="-13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9999"/>
                </a:solidFill>
                <a:latin typeface="Tahoma"/>
                <a:cs typeface="Tahoma"/>
              </a:rPr>
              <a:t>"1-1/2".</a:t>
            </a:r>
            <a:endParaRPr sz="2800" b="1" dirty="0">
              <a:latin typeface="Tahoma"/>
              <a:cs typeface="Tahoma"/>
            </a:endParaRPr>
          </a:p>
          <a:p>
            <a:pPr marL="12700" marR="845819">
              <a:lnSpc>
                <a:spcPct val="115399"/>
              </a:lnSpc>
              <a:spcBef>
                <a:spcPts val="1739"/>
              </a:spcBef>
            </a:pPr>
            <a:r>
              <a:rPr sz="2800" b="1" spc="175" dirty="0">
                <a:solidFill>
                  <a:srgbClr val="009999"/>
                </a:solidFill>
                <a:latin typeface="Tahoma"/>
                <a:cs typeface="Tahoma"/>
              </a:rPr>
              <a:t>Un</a:t>
            </a:r>
            <a:r>
              <a:rPr sz="2800" b="1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35" dirty="0">
                <a:solidFill>
                  <a:srgbClr val="009999"/>
                </a:solidFill>
                <a:latin typeface="Tahoma"/>
                <a:cs typeface="Tahoma"/>
              </a:rPr>
              <a:t>apagón</a:t>
            </a:r>
            <a:r>
              <a:rPr sz="2800" b="1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solidFill>
                  <a:srgbClr val="009999"/>
                </a:solidFill>
                <a:latin typeface="Tahoma"/>
                <a:cs typeface="Tahoma"/>
              </a:rPr>
              <a:t>de</a:t>
            </a:r>
            <a:r>
              <a:rPr sz="2800" b="1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10" dirty="0">
                <a:solidFill>
                  <a:srgbClr val="009999"/>
                </a:solidFill>
                <a:latin typeface="Tahoma"/>
                <a:cs typeface="Tahoma"/>
              </a:rPr>
              <a:t>cualquier</a:t>
            </a:r>
            <a:r>
              <a:rPr sz="2800" b="1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solidFill>
                  <a:srgbClr val="009999"/>
                </a:solidFill>
                <a:latin typeface="Tahoma"/>
                <a:cs typeface="Tahoma"/>
              </a:rPr>
              <a:t>autobús</a:t>
            </a:r>
            <a:r>
              <a:rPr sz="2800" b="1" spc="-14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60" dirty="0">
                <a:solidFill>
                  <a:srgbClr val="009999"/>
                </a:solidFill>
                <a:latin typeface="Tahoma"/>
                <a:cs typeface="Tahoma"/>
              </a:rPr>
              <a:t>o</a:t>
            </a:r>
            <a:r>
              <a:rPr sz="2800" b="1" spc="-14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10" dirty="0" err="1" smtClean="0">
                <a:solidFill>
                  <a:srgbClr val="009999"/>
                </a:solidFill>
                <a:latin typeface="Tahoma"/>
                <a:cs typeface="Tahoma"/>
              </a:rPr>
              <a:t>cualquier</a:t>
            </a:r>
            <a:r>
              <a:rPr lang="es-ES" sz="2800" b="1" spc="110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20" dirty="0" err="1" smtClean="0">
                <a:solidFill>
                  <a:srgbClr val="009999"/>
                </a:solidFill>
                <a:latin typeface="Tahoma"/>
                <a:cs typeface="Tahoma"/>
              </a:rPr>
              <a:t>interruptor</a:t>
            </a:r>
            <a:r>
              <a:rPr sz="2800" b="1" spc="-145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55" dirty="0">
                <a:solidFill>
                  <a:srgbClr val="009999"/>
                </a:solidFill>
                <a:latin typeface="Tahoma"/>
                <a:cs typeface="Tahoma"/>
              </a:rPr>
              <a:t>no</a:t>
            </a:r>
            <a:r>
              <a:rPr sz="2800" b="1" spc="-14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9999"/>
                </a:solidFill>
                <a:latin typeface="Tahoma"/>
                <a:cs typeface="Tahoma"/>
              </a:rPr>
              <a:t>corta</a:t>
            </a:r>
            <a:r>
              <a:rPr sz="2800" b="1" spc="-14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135" dirty="0">
                <a:solidFill>
                  <a:srgbClr val="009999"/>
                </a:solidFill>
                <a:latin typeface="Tahoma"/>
                <a:cs typeface="Tahoma"/>
              </a:rPr>
              <a:t>ninguna</a:t>
            </a:r>
            <a:r>
              <a:rPr sz="2800" b="1" spc="-14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b="1" spc="65" dirty="0">
                <a:solidFill>
                  <a:srgbClr val="009999"/>
                </a:solidFill>
                <a:latin typeface="Tahoma"/>
                <a:cs typeface="Tahoma"/>
              </a:rPr>
              <a:t>línea.</a:t>
            </a:r>
            <a:endParaRPr sz="28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32200" y="1663700"/>
            <a:ext cx="4419600" cy="127000"/>
          </a:xfrm>
          <a:custGeom>
            <a:avLst/>
            <a:gdLst/>
            <a:ahLst/>
            <a:cxnLst/>
            <a:rect l="l" t="t" r="r" b="b"/>
            <a:pathLst>
              <a:path w="4419600" h="127000">
                <a:moveTo>
                  <a:pt x="0" y="127000"/>
                </a:moveTo>
                <a:lnTo>
                  <a:pt x="4419600" y="127000"/>
                </a:lnTo>
                <a:lnTo>
                  <a:pt x="441960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51512" y="1786002"/>
            <a:ext cx="0" cy="168275"/>
          </a:xfrm>
          <a:custGeom>
            <a:avLst/>
            <a:gdLst/>
            <a:ahLst/>
            <a:cxnLst/>
            <a:rect l="l" t="t" r="r" b="b"/>
            <a:pathLst>
              <a:path h="168275">
                <a:moveTo>
                  <a:pt x="0" y="0"/>
                </a:moveTo>
                <a:lnTo>
                  <a:pt x="0" y="168275"/>
                </a:lnTo>
              </a:path>
            </a:pathLst>
          </a:custGeom>
          <a:ln w="57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51512" y="2500376"/>
            <a:ext cx="0" cy="436880"/>
          </a:xfrm>
          <a:custGeom>
            <a:avLst/>
            <a:gdLst/>
            <a:ahLst/>
            <a:cxnLst/>
            <a:rect l="l" t="t" r="r" b="b"/>
            <a:pathLst>
              <a:path h="436880">
                <a:moveTo>
                  <a:pt x="0" y="0"/>
                </a:moveTo>
                <a:lnTo>
                  <a:pt x="0" y="436499"/>
                </a:lnTo>
              </a:path>
            </a:pathLst>
          </a:custGeom>
          <a:ln w="57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51512" y="3482976"/>
            <a:ext cx="0" cy="233679"/>
          </a:xfrm>
          <a:custGeom>
            <a:avLst/>
            <a:gdLst/>
            <a:ahLst/>
            <a:cxnLst/>
            <a:rect l="l" t="t" r="r" b="b"/>
            <a:pathLst>
              <a:path h="233679">
                <a:moveTo>
                  <a:pt x="0" y="0"/>
                </a:moveTo>
                <a:lnTo>
                  <a:pt x="0" y="233425"/>
                </a:lnTo>
              </a:path>
            </a:pathLst>
          </a:custGeom>
          <a:ln w="57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97401" y="2514600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0"/>
                </a:moveTo>
                <a:lnTo>
                  <a:pt x="0" y="431800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97401" y="349250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775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3806889" y="1736726"/>
            <a:ext cx="555625" cy="782955"/>
            <a:chOff x="2282888" y="1736725"/>
            <a:chExt cx="555625" cy="782955"/>
          </a:xfrm>
        </p:grpSpPr>
        <p:sp>
          <p:nvSpPr>
            <p:cNvPr id="9" name="object 9"/>
            <p:cNvSpPr/>
            <p:nvPr/>
          </p:nvSpPr>
          <p:spPr>
            <a:xfrm>
              <a:off x="2573401" y="1736725"/>
              <a:ext cx="0" cy="231775"/>
            </a:xfrm>
            <a:custGeom>
              <a:avLst/>
              <a:gdLst/>
              <a:ahLst/>
              <a:cxnLst/>
              <a:rect l="l" t="t" r="r" b="b"/>
              <a:pathLst>
                <a:path h="231775">
                  <a:moveTo>
                    <a:pt x="0" y="0"/>
                  </a:moveTo>
                  <a:lnTo>
                    <a:pt x="0" y="231775"/>
                  </a:lnTo>
                </a:path>
              </a:pathLst>
            </a:custGeom>
            <a:ln w="698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87651" y="19685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87651" y="19685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480114" y="1949514"/>
            <a:ext cx="555625" cy="555625"/>
            <a:chOff x="3956113" y="1949513"/>
            <a:chExt cx="555625" cy="555625"/>
          </a:xfrm>
        </p:grpSpPr>
        <p:sp>
          <p:nvSpPr>
            <p:cNvPr id="13" name="object 13"/>
            <p:cNvSpPr/>
            <p:nvPr/>
          </p:nvSpPr>
          <p:spPr>
            <a:xfrm>
              <a:off x="3960876" y="195427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60876" y="195427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422651" y="2654300"/>
            <a:ext cx="668655" cy="228600"/>
          </a:xfrm>
          <a:custGeom>
            <a:avLst/>
            <a:gdLst/>
            <a:ahLst/>
            <a:cxnLst/>
            <a:rect l="l" t="t" r="r" b="b"/>
            <a:pathLst>
              <a:path w="668655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668655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668655" h="228600">
                <a:moveTo>
                  <a:pt x="668401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668401" y="152400"/>
                </a:lnTo>
                <a:lnTo>
                  <a:pt x="668401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50940" y="2648204"/>
            <a:ext cx="637540" cy="228600"/>
          </a:xfrm>
          <a:custGeom>
            <a:avLst/>
            <a:gdLst/>
            <a:ahLst/>
            <a:cxnLst/>
            <a:rect l="l" t="t" r="r" b="b"/>
            <a:pathLst>
              <a:path w="637539" h="228600">
                <a:moveTo>
                  <a:pt x="563837" y="75565"/>
                </a:moveTo>
                <a:lnTo>
                  <a:pt x="446150" y="75565"/>
                </a:lnTo>
                <a:lnTo>
                  <a:pt x="447294" y="151765"/>
                </a:lnTo>
                <a:lnTo>
                  <a:pt x="409193" y="152339"/>
                </a:lnTo>
                <a:lnTo>
                  <a:pt x="410337" y="228600"/>
                </a:lnTo>
                <a:lnTo>
                  <a:pt x="637159" y="110871"/>
                </a:lnTo>
                <a:lnTo>
                  <a:pt x="563837" y="75565"/>
                </a:lnTo>
                <a:close/>
              </a:path>
              <a:path w="637539" h="228600">
                <a:moveTo>
                  <a:pt x="408050" y="76139"/>
                </a:moveTo>
                <a:lnTo>
                  <a:pt x="0" y="82296"/>
                </a:lnTo>
                <a:lnTo>
                  <a:pt x="1143" y="158496"/>
                </a:lnTo>
                <a:lnTo>
                  <a:pt x="409193" y="152339"/>
                </a:lnTo>
                <a:lnTo>
                  <a:pt x="408050" y="76139"/>
                </a:lnTo>
                <a:close/>
              </a:path>
              <a:path w="637539" h="228600">
                <a:moveTo>
                  <a:pt x="446150" y="75565"/>
                </a:moveTo>
                <a:lnTo>
                  <a:pt x="408050" y="76139"/>
                </a:lnTo>
                <a:lnTo>
                  <a:pt x="409193" y="152339"/>
                </a:lnTo>
                <a:lnTo>
                  <a:pt x="447294" y="151765"/>
                </a:lnTo>
                <a:lnTo>
                  <a:pt x="446150" y="75565"/>
                </a:lnTo>
                <a:close/>
              </a:path>
              <a:path w="637539" h="228600">
                <a:moveTo>
                  <a:pt x="406908" y="0"/>
                </a:moveTo>
                <a:lnTo>
                  <a:pt x="408050" y="76139"/>
                </a:lnTo>
                <a:lnTo>
                  <a:pt x="446150" y="75565"/>
                </a:lnTo>
                <a:lnTo>
                  <a:pt x="563837" y="75565"/>
                </a:lnTo>
                <a:lnTo>
                  <a:pt x="4069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5492814" y="2932113"/>
            <a:ext cx="555625" cy="555625"/>
            <a:chOff x="3968813" y="2932112"/>
            <a:chExt cx="555625" cy="555625"/>
          </a:xfrm>
        </p:grpSpPr>
        <p:sp>
          <p:nvSpPr>
            <p:cNvPr id="18" name="object 18"/>
            <p:cNvSpPr/>
            <p:nvPr/>
          </p:nvSpPr>
          <p:spPr>
            <a:xfrm>
              <a:off x="3973576" y="2936875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73576" y="2936875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819589" y="2941638"/>
            <a:ext cx="555625" cy="555625"/>
            <a:chOff x="2295588" y="2941637"/>
            <a:chExt cx="555625" cy="555625"/>
          </a:xfrm>
        </p:grpSpPr>
        <p:sp>
          <p:nvSpPr>
            <p:cNvPr id="21" name="object 21"/>
            <p:cNvSpPr/>
            <p:nvPr/>
          </p:nvSpPr>
          <p:spPr>
            <a:xfrm>
              <a:off x="2300351" y="29464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00351" y="294640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3606800" y="3683000"/>
            <a:ext cx="4419600" cy="127000"/>
          </a:xfrm>
          <a:custGeom>
            <a:avLst/>
            <a:gdLst/>
            <a:ahLst/>
            <a:cxnLst/>
            <a:rect l="l" t="t" r="r" b="b"/>
            <a:pathLst>
              <a:path w="4419600" h="127000">
                <a:moveTo>
                  <a:pt x="0" y="127000"/>
                </a:moveTo>
                <a:lnTo>
                  <a:pt x="4419600" y="127000"/>
                </a:lnTo>
                <a:lnTo>
                  <a:pt x="441960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7600" y="2302511"/>
            <a:ext cx="1336040" cy="202565"/>
          </a:xfrm>
          <a:custGeom>
            <a:avLst/>
            <a:gdLst/>
            <a:ahLst/>
            <a:cxnLst/>
            <a:rect l="l" t="t" r="r" b="b"/>
            <a:pathLst>
              <a:path w="1336039" h="202564">
                <a:moveTo>
                  <a:pt x="173106" y="56906"/>
                </a:moveTo>
                <a:lnTo>
                  <a:pt x="168785" y="113926"/>
                </a:lnTo>
                <a:lnTo>
                  <a:pt x="1331340" y="202437"/>
                </a:lnTo>
                <a:lnTo>
                  <a:pt x="1335659" y="145541"/>
                </a:lnTo>
                <a:lnTo>
                  <a:pt x="173106" y="56906"/>
                </a:lnTo>
                <a:close/>
              </a:path>
              <a:path w="1336039" h="202564">
                <a:moveTo>
                  <a:pt x="177419" y="0"/>
                </a:moveTo>
                <a:lnTo>
                  <a:pt x="0" y="72389"/>
                </a:lnTo>
                <a:lnTo>
                  <a:pt x="164464" y="170941"/>
                </a:lnTo>
                <a:lnTo>
                  <a:pt x="168785" y="113926"/>
                </a:lnTo>
                <a:lnTo>
                  <a:pt x="140335" y="111760"/>
                </a:lnTo>
                <a:lnTo>
                  <a:pt x="144652" y="54737"/>
                </a:lnTo>
                <a:lnTo>
                  <a:pt x="173271" y="54737"/>
                </a:lnTo>
                <a:lnTo>
                  <a:pt x="177419" y="0"/>
                </a:lnTo>
                <a:close/>
              </a:path>
              <a:path w="1336039" h="202564">
                <a:moveTo>
                  <a:pt x="144652" y="54737"/>
                </a:moveTo>
                <a:lnTo>
                  <a:pt x="140335" y="111760"/>
                </a:lnTo>
                <a:lnTo>
                  <a:pt x="168785" y="113926"/>
                </a:lnTo>
                <a:lnTo>
                  <a:pt x="173106" y="56906"/>
                </a:lnTo>
                <a:lnTo>
                  <a:pt x="144652" y="54737"/>
                </a:lnTo>
                <a:close/>
              </a:path>
              <a:path w="1336039" h="202564">
                <a:moveTo>
                  <a:pt x="173271" y="54737"/>
                </a:moveTo>
                <a:lnTo>
                  <a:pt x="144652" y="54737"/>
                </a:lnTo>
                <a:lnTo>
                  <a:pt x="173106" y="56906"/>
                </a:lnTo>
                <a:lnTo>
                  <a:pt x="173271" y="54737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52497" y="1892300"/>
            <a:ext cx="756285" cy="694690"/>
          </a:xfrm>
          <a:custGeom>
            <a:avLst/>
            <a:gdLst/>
            <a:ahLst/>
            <a:cxnLst/>
            <a:rect l="l" t="t" r="r" b="b"/>
            <a:pathLst>
              <a:path w="756285" h="694689">
                <a:moveTo>
                  <a:pt x="610106" y="94574"/>
                </a:moveTo>
                <a:lnTo>
                  <a:pt x="0" y="652017"/>
                </a:lnTo>
                <a:lnTo>
                  <a:pt x="38607" y="694182"/>
                </a:lnTo>
                <a:lnTo>
                  <a:pt x="648614" y="136718"/>
                </a:lnTo>
                <a:lnTo>
                  <a:pt x="610106" y="94574"/>
                </a:lnTo>
                <a:close/>
              </a:path>
              <a:path w="756285" h="694689">
                <a:moveTo>
                  <a:pt x="726987" y="75311"/>
                </a:moveTo>
                <a:lnTo>
                  <a:pt x="631190" y="75311"/>
                </a:lnTo>
                <a:lnTo>
                  <a:pt x="669671" y="117475"/>
                </a:lnTo>
                <a:lnTo>
                  <a:pt x="648614" y="136718"/>
                </a:lnTo>
                <a:lnTo>
                  <a:pt x="687197" y="178942"/>
                </a:lnTo>
                <a:lnTo>
                  <a:pt x="726987" y="75311"/>
                </a:lnTo>
                <a:close/>
              </a:path>
              <a:path w="756285" h="694689">
                <a:moveTo>
                  <a:pt x="631190" y="75311"/>
                </a:moveTo>
                <a:lnTo>
                  <a:pt x="610106" y="94574"/>
                </a:lnTo>
                <a:lnTo>
                  <a:pt x="648614" y="136718"/>
                </a:lnTo>
                <a:lnTo>
                  <a:pt x="669671" y="117475"/>
                </a:lnTo>
                <a:lnTo>
                  <a:pt x="631190" y="75311"/>
                </a:lnTo>
                <a:close/>
              </a:path>
              <a:path w="756285" h="694689">
                <a:moveTo>
                  <a:pt x="755904" y="0"/>
                </a:moveTo>
                <a:lnTo>
                  <a:pt x="571499" y="52324"/>
                </a:lnTo>
                <a:lnTo>
                  <a:pt x="610106" y="94574"/>
                </a:lnTo>
                <a:lnTo>
                  <a:pt x="631190" y="75311"/>
                </a:lnTo>
                <a:lnTo>
                  <a:pt x="726987" y="75311"/>
                </a:lnTo>
                <a:lnTo>
                  <a:pt x="755904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16701" y="2799970"/>
            <a:ext cx="883285" cy="276225"/>
          </a:xfrm>
          <a:custGeom>
            <a:avLst/>
            <a:gdLst/>
            <a:ahLst/>
            <a:cxnLst/>
            <a:rect l="l" t="t" r="r" b="b"/>
            <a:pathLst>
              <a:path w="883285" h="276225">
                <a:moveTo>
                  <a:pt x="173518" y="55734"/>
                </a:moveTo>
                <a:lnTo>
                  <a:pt x="160623" y="111374"/>
                </a:lnTo>
                <a:lnTo>
                  <a:pt x="869823" y="275843"/>
                </a:lnTo>
                <a:lnTo>
                  <a:pt x="882776" y="220217"/>
                </a:lnTo>
                <a:lnTo>
                  <a:pt x="173518" y="55734"/>
                </a:lnTo>
                <a:close/>
              </a:path>
              <a:path w="883285" h="276225">
                <a:moveTo>
                  <a:pt x="186436" y="0"/>
                </a:moveTo>
                <a:lnTo>
                  <a:pt x="0" y="44830"/>
                </a:lnTo>
                <a:lnTo>
                  <a:pt x="147700" y="167131"/>
                </a:lnTo>
                <a:lnTo>
                  <a:pt x="160623" y="111374"/>
                </a:lnTo>
                <a:lnTo>
                  <a:pt x="132714" y="104901"/>
                </a:lnTo>
                <a:lnTo>
                  <a:pt x="145669" y="49275"/>
                </a:lnTo>
                <a:lnTo>
                  <a:pt x="175015" y="49275"/>
                </a:lnTo>
                <a:lnTo>
                  <a:pt x="186436" y="0"/>
                </a:lnTo>
                <a:close/>
              </a:path>
              <a:path w="883285" h="276225">
                <a:moveTo>
                  <a:pt x="145669" y="49275"/>
                </a:moveTo>
                <a:lnTo>
                  <a:pt x="132714" y="104901"/>
                </a:lnTo>
                <a:lnTo>
                  <a:pt x="160623" y="111374"/>
                </a:lnTo>
                <a:lnTo>
                  <a:pt x="173518" y="55734"/>
                </a:lnTo>
                <a:lnTo>
                  <a:pt x="145669" y="49275"/>
                </a:lnTo>
                <a:close/>
              </a:path>
              <a:path w="883285" h="276225">
                <a:moveTo>
                  <a:pt x="175015" y="49275"/>
                </a:moveTo>
                <a:lnTo>
                  <a:pt x="145669" y="49275"/>
                </a:lnTo>
                <a:lnTo>
                  <a:pt x="173518" y="55734"/>
                </a:lnTo>
                <a:lnTo>
                  <a:pt x="175015" y="49275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45817" y="3352165"/>
            <a:ext cx="634365" cy="313690"/>
          </a:xfrm>
          <a:custGeom>
            <a:avLst/>
            <a:gdLst/>
            <a:ahLst/>
            <a:cxnLst/>
            <a:rect l="l" t="t" r="r" b="b"/>
            <a:pathLst>
              <a:path w="634364" h="313689">
                <a:moveTo>
                  <a:pt x="465909" y="261212"/>
                </a:moveTo>
                <a:lnTo>
                  <a:pt x="442467" y="313436"/>
                </a:lnTo>
                <a:lnTo>
                  <a:pt x="633984" y="305435"/>
                </a:lnTo>
                <a:lnTo>
                  <a:pt x="607423" y="272923"/>
                </a:lnTo>
                <a:lnTo>
                  <a:pt x="491997" y="272923"/>
                </a:lnTo>
                <a:lnTo>
                  <a:pt x="465909" y="261212"/>
                </a:lnTo>
                <a:close/>
              </a:path>
              <a:path w="634364" h="313689">
                <a:moveTo>
                  <a:pt x="489281" y="209143"/>
                </a:moveTo>
                <a:lnTo>
                  <a:pt x="465909" y="261212"/>
                </a:lnTo>
                <a:lnTo>
                  <a:pt x="491997" y="272923"/>
                </a:lnTo>
                <a:lnTo>
                  <a:pt x="515366" y="220852"/>
                </a:lnTo>
                <a:lnTo>
                  <a:pt x="489281" y="209143"/>
                </a:lnTo>
                <a:close/>
              </a:path>
              <a:path w="634364" h="313689">
                <a:moveTo>
                  <a:pt x="512698" y="156972"/>
                </a:moveTo>
                <a:lnTo>
                  <a:pt x="489281" y="209143"/>
                </a:lnTo>
                <a:lnTo>
                  <a:pt x="515366" y="220852"/>
                </a:lnTo>
                <a:lnTo>
                  <a:pt x="491997" y="272923"/>
                </a:lnTo>
                <a:lnTo>
                  <a:pt x="607423" y="272923"/>
                </a:lnTo>
                <a:lnTo>
                  <a:pt x="512698" y="156972"/>
                </a:lnTo>
                <a:close/>
              </a:path>
              <a:path w="634364" h="313689">
                <a:moveTo>
                  <a:pt x="23368" y="0"/>
                </a:moveTo>
                <a:lnTo>
                  <a:pt x="0" y="52070"/>
                </a:lnTo>
                <a:lnTo>
                  <a:pt x="465909" y="261212"/>
                </a:lnTo>
                <a:lnTo>
                  <a:pt x="489281" y="209143"/>
                </a:lnTo>
                <a:lnTo>
                  <a:pt x="23368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49825" y="2495550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0"/>
                </a:moveTo>
                <a:lnTo>
                  <a:pt x="0" y="431800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949825" y="347345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775"/>
                </a:lnTo>
              </a:path>
            </a:pathLst>
          </a:custGeom>
          <a:ln w="69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659313" y="1717676"/>
            <a:ext cx="555625" cy="782955"/>
            <a:chOff x="3135312" y="1717675"/>
            <a:chExt cx="555625" cy="782955"/>
          </a:xfrm>
        </p:grpSpPr>
        <p:sp>
          <p:nvSpPr>
            <p:cNvPr id="31" name="object 31"/>
            <p:cNvSpPr/>
            <p:nvPr/>
          </p:nvSpPr>
          <p:spPr>
            <a:xfrm>
              <a:off x="3425825" y="1717675"/>
              <a:ext cx="0" cy="231775"/>
            </a:xfrm>
            <a:custGeom>
              <a:avLst/>
              <a:gdLst/>
              <a:ahLst/>
              <a:cxnLst/>
              <a:rect l="l" t="t" r="r" b="b"/>
              <a:pathLst>
                <a:path h="231775">
                  <a:moveTo>
                    <a:pt x="0" y="0"/>
                  </a:moveTo>
                  <a:lnTo>
                    <a:pt x="0" y="231775"/>
                  </a:lnTo>
                </a:path>
              </a:pathLst>
            </a:custGeom>
            <a:ln w="698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40075" y="194945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40075" y="194945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4329176" y="2635250"/>
            <a:ext cx="614680" cy="228600"/>
          </a:xfrm>
          <a:custGeom>
            <a:avLst/>
            <a:gdLst/>
            <a:ahLst/>
            <a:cxnLst/>
            <a:rect l="l" t="t" r="r" b="b"/>
            <a:pathLst>
              <a:path w="614679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614679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614679" h="228600">
                <a:moveTo>
                  <a:pt x="614299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614299" y="152400"/>
                </a:lnTo>
                <a:lnTo>
                  <a:pt x="614299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4672013" y="2922588"/>
            <a:ext cx="555625" cy="555625"/>
            <a:chOff x="3148012" y="2922587"/>
            <a:chExt cx="555625" cy="555625"/>
          </a:xfrm>
        </p:grpSpPr>
        <p:sp>
          <p:nvSpPr>
            <p:cNvPr id="36" name="object 36"/>
            <p:cNvSpPr/>
            <p:nvPr/>
          </p:nvSpPr>
          <p:spPr>
            <a:xfrm>
              <a:off x="3152775" y="292735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546100" y="0"/>
                  </a:moveTo>
                  <a:lnTo>
                    <a:pt x="0" y="0"/>
                  </a:lnTo>
                  <a:lnTo>
                    <a:pt x="0" y="546100"/>
                  </a:lnTo>
                  <a:lnTo>
                    <a:pt x="546100" y="546100"/>
                  </a:lnTo>
                  <a:lnTo>
                    <a:pt x="546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52775" y="2927350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546100"/>
                  </a:moveTo>
                  <a:lnTo>
                    <a:pt x="546100" y="546100"/>
                  </a:lnTo>
                  <a:lnTo>
                    <a:pt x="546100" y="0"/>
                  </a:lnTo>
                  <a:lnTo>
                    <a:pt x="0" y="0"/>
                  </a:lnTo>
                  <a:lnTo>
                    <a:pt x="0" y="54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2402915" y="504129"/>
            <a:ext cx="733359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150" dirty="0" err="1" smtClean="0">
                <a:solidFill>
                  <a:srgbClr val="0070C0"/>
                </a:solidFill>
              </a:rPr>
              <a:t>Bús</a:t>
            </a:r>
            <a:r>
              <a:rPr sz="3200" b="1" spc="-165" dirty="0" smtClean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doble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-145" dirty="0">
                <a:solidFill>
                  <a:srgbClr val="0070C0"/>
                </a:solidFill>
              </a:rPr>
              <a:t>–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Interruptor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doble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03072" y="2594102"/>
            <a:ext cx="188312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000" b="1" dirty="0" smtClean="0">
                <a:latin typeface="Tahoma"/>
                <a:cs typeface="Tahoma"/>
              </a:rPr>
              <a:t>B</a:t>
            </a:r>
            <a:r>
              <a:rPr sz="2000" b="1" dirty="0" err="1" smtClean="0">
                <a:latin typeface="Tahoma"/>
                <a:cs typeface="Tahoma"/>
              </a:rPr>
              <a:t>ús</a:t>
            </a:r>
            <a:r>
              <a:rPr sz="2000" b="1" spc="-50" dirty="0" smtClean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principal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85329" y="2256154"/>
            <a:ext cx="231203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600" b="1" spc="5" dirty="0" smtClean="0">
                <a:latin typeface="Tahoma"/>
                <a:cs typeface="Tahoma"/>
              </a:rPr>
              <a:t>Interruptores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044701" y="3141716"/>
            <a:ext cx="9144000" cy="3418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0">
              <a:spcBef>
                <a:spcPts val="100"/>
              </a:spcBef>
            </a:pPr>
            <a:r>
              <a:rPr lang="es-ES" sz="2100" b="1" spc="10" dirty="0" smtClean="0">
                <a:latin typeface="Tahoma"/>
                <a:cs typeface="Tahoma"/>
              </a:rPr>
              <a:t>L</a:t>
            </a:r>
            <a:r>
              <a:rPr sz="2100" b="1" spc="10" dirty="0" err="1" smtClean="0">
                <a:latin typeface="Tahoma"/>
                <a:cs typeface="Tahoma"/>
              </a:rPr>
              <a:t>ínea</a:t>
            </a:r>
            <a:r>
              <a:rPr sz="2100" b="1" spc="-114" dirty="0" smtClean="0">
                <a:latin typeface="Tahoma"/>
                <a:cs typeface="Tahoma"/>
              </a:rPr>
              <a:t> </a:t>
            </a:r>
            <a:r>
              <a:rPr sz="2100" b="1" dirty="0">
                <a:latin typeface="Tahoma"/>
                <a:cs typeface="Tahoma"/>
              </a:rPr>
              <a:t>de</a:t>
            </a:r>
            <a:r>
              <a:rPr sz="2100" b="1" spc="-110" dirty="0">
                <a:latin typeface="Tahoma"/>
                <a:cs typeface="Tahoma"/>
              </a:rPr>
              <a:t> </a:t>
            </a:r>
            <a:r>
              <a:rPr sz="2100" b="1" spc="15" dirty="0">
                <a:latin typeface="Tahoma"/>
                <a:cs typeface="Tahoma"/>
              </a:rPr>
              <a:t>transmisión</a:t>
            </a:r>
            <a:endParaRPr sz="21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 dirty="0"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2400" dirty="0">
              <a:latin typeface="Tahoma"/>
              <a:cs typeface="Tahoma"/>
            </a:endParaRPr>
          </a:p>
          <a:p>
            <a:pPr marL="12700" marR="1573530" algn="just">
              <a:lnSpc>
                <a:spcPts val="3600"/>
              </a:lnSpc>
            </a:pPr>
            <a:r>
              <a:rPr sz="2800" spc="125" dirty="0">
                <a:solidFill>
                  <a:srgbClr val="009999"/>
                </a:solidFill>
                <a:latin typeface="Tahoma"/>
                <a:cs typeface="Tahoma"/>
              </a:rPr>
              <a:t>Cada</a:t>
            </a:r>
            <a:r>
              <a:rPr sz="2800" spc="-17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14" dirty="0">
                <a:solidFill>
                  <a:srgbClr val="009999"/>
                </a:solidFill>
                <a:latin typeface="Tahoma"/>
                <a:cs typeface="Tahoma"/>
              </a:rPr>
              <a:t>línea</a:t>
            </a:r>
            <a:r>
              <a:rPr sz="2800" spc="-16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00" dirty="0">
                <a:solidFill>
                  <a:srgbClr val="009999"/>
                </a:solidFill>
                <a:latin typeface="Tahoma"/>
                <a:cs typeface="Tahoma"/>
              </a:rPr>
              <a:t>está</a:t>
            </a:r>
            <a:r>
              <a:rPr sz="2800" spc="-17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45" dirty="0">
                <a:solidFill>
                  <a:srgbClr val="009999"/>
                </a:solidFill>
                <a:latin typeface="Tahoma"/>
                <a:cs typeface="Tahoma"/>
              </a:rPr>
              <a:t>protegida</a:t>
            </a:r>
            <a:r>
              <a:rPr sz="2800" spc="-16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80" dirty="0">
                <a:solidFill>
                  <a:srgbClr val="009999"/>
                </a:solidFill>
                <a:latin typeface="Tahoma"/>
                <a:cs typeface="Tahoma"/>
              </a:rPr>
              <a:t>por </a:t>
            </a:r>
            <a:r>
              <a:rPr sz="2800" spc="-95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60" dirty="0">
                <a:solidFill>
                  <a:srgbClr val="009999"/>
                </a:solidFill>
                <a:latin typeface="Tahoma"/>
                <a:cs typeface="Tahoma"/>
              </a:rPr>
              <a:t>dos</a:t>
            </a:r>
            <a:r>
              <a:rPr sz="2800" spc="-17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lang="es-ES" sz="2800" spc="110" dirty="0" smtClean="0">
                <a:solidFill>
                  <a:srgbClr val="009999"/>
                </a:solidFill>
                <a:latin typeface="Tahoma"/>
                <a:cs typeface="Tahoma"/>
              </a:rPr>
              <a:t>interruptor</a:t>
            </a:r>
            <a:r>
              <a:rPr sz="2800" spc="110" dirty="0" err="1" smtClean="0">
                <a:solidFill>
                  <a:srgbClr val="009999"/>
                </a:solidFill>
                <a:latin typeface="Tahoma"/>
                <a:cs typeface="Tahoma"/>
              </a:rPr>
              <a:t>es</a:t>
            </a:r>
            <a:r>
              <a:rPr sz="2800" spc="110" dirty="0">
                <a:solidFill>
                  <a:srgbClr val="009999"/>
                </a:solidFill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  <a:p>
            <a:pPr marL="12700" marR="634365" algn="just">
              <a:lnSpc>
                <a:spcPct val="125000"/>
              </a:lnSpc>
              <a:spcBef>
                <a:spcPts val="2160"/>
              </a:spcBef>
            </a:pPr>
            <a:r>
              <a:rPr sz="2800" spc="160" dirty="0">
                <a:solidFill>
                  <a:srgbClr val="009999"/>
                </a:solidFill>
                <a:latin typeface="Tahoma"/>
                <a:cs typeface="Tahoma"/>
              </a:rPr>
              <a:t>Un </a:t>
            </a:r>
            <a:r>
              <a:rPr sz="2800" spc="90" dirty="0">
                <a:solidFill>
                  <a:srgbClr val="009999"/>
                </a:solidFill>
                <a:latin typeface="Tahoma"/>
                <a:cs typeface="Tahoma"/>
              </a:rPr>
              <a:t>corte </a:t>
            </a:r>
            <a:r>
              <a:rPr sz="2800" spc="114" dirty="0">
                <a:solidFill>
                  <a:srgbClr val="009999"/>
                </a:solidFill>
                <a:latin typeface="Tahoma"/>
                <a:cs typeface="Tahoma"/>
              </a:rPr>
              <a:t>de </a:t>
            </a:r>
            <a:r>
              <a:rPr sz="2800" spc="100" dirty="0">
                <a:solidFill>
                  <a:srgbClr val="009999"/>
                </a:solidFill>
                <a:latin typeface="Tahoma"/>
                <a:cs typeface="Tahoma"/>
              </a:rPr>
              <a:t>cualquiera </a:t>
            </a:r>
            <a:r>
              <a:rPr sz="2800" spc="114" dirty="0">
                <a:solidFill>
                  <a:srgbClr val="009999"/>
                </a:solidFill>
                <a:latin typeface="Tahoma"/>
                <a:cs typeface="Tahoma"/>
              </a:rPr>
              <a:t>de </a:t>
            </a:r>
            <a:r>
              <a:rPr sz="2800" spc="95" dirty="0" err="1" smtClean="0">
                <a:solidFill>
                  <a:srgbClr val="009999"/>
                </a:solidFill>
                <a:latin typeface="Tahoma"/>
                <a:cs typeface="Tahoma"/>
              </a:rPr>
              <a:t>los</a:t>
            </a:r>
            <a:r>
              <a:rPr sz="2800" spc="95" dirty="0" smtClean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05" dirty="0" smtClean="0">
                <a:solidFill>
                  <a:srgbClr val="009999"/>
                </a:solidFill>
                <a:latin typeface="Tahoma"/>
                <a:cs typeface="Tahoma"/>
              </a:rPr>
              <a:t>buses </a:t>
            </a:r>
            <a:r>
              <a:rPr sz="2800" spc="145" dirty="0">
                <a:solidFill>
                  <a:srgbClr val="009999"/>
                </a:solidFill>
                <a:latin typeface="Tahoma"/>
                <a:cs typeface="Tahoma"/>
              </a:rPr>
              <a:t>o </a:t>
            </a:r>
            <a:r>
              <a:rPr sz="2800" spc="150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00" dirty="0">
                <a:solidFill>
                  <a:srgbClr val="009999"/>
                </a:solidFill>
                <a:latin typeface="Tahoma"/>
                <a:cs typeface="Tahoma"/>
              </a:rPr>
              <a:t>cualquier</a:t>
            </a:r>
            <a:r>
              <a:rPr sz="2800" spc="-12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10" dirty="0">
                <a:solidFill>
                  <a:srgbClr val="009999"/>
                </a:solidFill>
                <a:latin typeface="Tahoma"/>
                <a:cs typeface="Tahoma"/>
              </a:rPr>
              <a:t>interruptor</a:t>
            </a:r>
            <a:r>
              <a:rPr sz="2800" spc="-12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45" dirty="0">
                <a:solidFill>
                  <a:srgbClr val="009999"/>
                </a:solidFill>
                <a:latin typeface="Tahoma"/>
                <a:cs typeface="Tahoma"/>
              </a:rPr>
              <a:t>no</a:t>
            </a:r>
            <a:r>
              <a:rPr sz="2800" spc="-12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009999"/>
                </a:solidFill>
                <a:latin typeface="Tahoma"/>
                <a:cs typeface="Tahoma"/>
              </a:rPr>
              <a:t>corta</a:t>
            </a:r>
            <a:r>
              <a:rPr sz="2800" spc="-12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125" dirty="0">
                <a:solidFill>
                  <a:srgbClr val="009999"/>
                </a:solidFill>
                <a:latin typeface="Tahoma"/>
                <a:cs typeface="Tahoma"/>
              </a:rPr>
              <a:t>ninguna</a:t>
            </a:r>
            <a:r>
              <a:rPr sz="2800" spc="-125" dirty="0">
                <a:solidFill>
                  <a:srgbClr val="009999"/>
                </a:solidFill>
                <a:latin typeface="Tahoma"/>
                <a:cs typeface="Tahoma"/>
              </a:rPr>
              <a:t> </a:t>
            </a:r>
            <a:r>
              <a:rPr sz="2800" spc="60" dirty="0">
                <a:solidFill>
                  <a:srgbClr val="009999"/>
                </a:solidFill>
                <a:latin typeface="Tahoma"/>
                <a:cs typeface="Tahoma"/>
              </a:rPr>
              <a:t>línea.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6608</Words>
  <Application>Microsoft Office PowerPoint</Application>
  <PresentationFormat>Panorámica</PresentationFormat>
  <Paragraphs>581</Paragraphs>
  <Slides>149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149</vt:i4>
      </vt:variant>
    </vt:vector>
  </HeadingPairs>
  <TitlesOfParts>
    <vt:vector size="155" baseType="lpstr">
      <vt:lpstr>Arial</vt:lpstr>
      <vt:lpstr>Calibri</vt:lpstr>
      <vt:lpstr>Tahoma</vt:lpstr>
      <vt:lpstr>Times New Roman</vt:lpstr>
      <vt:lpstr>Wingdings</vt:lpstr>
      <vt:lpstr>Office Theme</vt:lpstr>
      <vt:lpstr>Presentación de PowerPoint</vt:lpstr>
      <vt:lpstr>Finalidad de las Subestaciones</vt:lpstr>
      <vt:lpstr>Finalidad de las Subestaciones</vt:lpstr>
      <vt:lpstr>Finalidad de las Subestaciones</vt:lpstr>
      <vt:lpstr>Finalidad de las Subestaciones</vt:lpstr>
      <vt:lpstr>Finalidad de las Subestaciones</vt:lpstr>
      <vt:lpstr>Finalidad de las Subestaciones</vt:lpstr>
      <vt:lpstr>Finalidad de las Subestaciones</vt:lpstr>
      <vt:lpstr>Finalidad de las Subestaciones</vt:lpstr>
      <vt:lpstr>Finalidad de las Subestaciones</vt:lpstr>
      <vt:lpstr>Finalidad de las Subestaciones</vt:lpstr>
      <vt:lpstr>Equipos de Subestación</vt:lpstr>
      <vt:lpstr>Presentación de PowerPoint</vt:lpstr>
      <vt:lpstr>Presentación de PowerPoint</vt:lpstr>
      <vt:lpstr>Presentación de PowerPoint</vt:lpstr>
      <vt:lpstr>Presentación de PowerPoint</vt:lpstr>
      <vt:lpstr>Interruptores de circuito</vt:lpstr>
      <vt:lpstr>Principios de funcionamiento del interruptor</vt:lpstr>
      <vt:lpstr>Principios de funcionamiento del interruptor</vt:lpstr>
      <vt:lpstr>Cómo funciona un Interruptor de aceite</vt:lpstr>
      <vt:lpstr>Principios de funcionamiento del interruptor</vt:lpstr>
      <vt:lpstr>Reencendido</vt:lpstr>
      <vt:lpstr>Cruceta y contactos</vt:lpstr>
      <vt:lpstr>Cruceta y contactos</vt:lpstr>
      <vt:lpstr>Contactos quemados de 115kV OCB</vt:lpstr>
      <vt:lpstr>Presentación de PowerPoint</vt:lpstr>
      <vt:lpstr>Actuador</vt:lpstr>
      <vt:lpstr>Mecanismo de operación neumática</vt:lpstr>
      <vt:lpstr>Mecanismo de operación hidráulica</vt:lpstr>
      <vt:lpstr>MECANISMO DE SOLENOIDE</vt:lpstr>
      <vt:lpstr>Actuador</vt:lpstr>
      <vt:lpstr>Actuador</vt:lpstr>
      <vt:lpstr>Luces del monitor de la bobina de disparo</vt:lpstr>
      <vt:lpstr>Interruptores de circuito</vt:lpstr>
      <vt:lpstr>Presentación de PowerPoint</vt:lpstr>
      <vt:lpstr>Tipos de interruptores</vt:lpstr>
      <vt:lpstr>Interruptores de aceite</vt:lpstr>
      <vt:lpstr>Tanque simple trifásico OCB</vt:lpstr>
      <vt:lpstr>Interruptores de aceite</vt:lpstr>
      <vt:lpstr>Interruptores de aceite</vt:lpstr>
      <vt:lpstr>Interruptores de aceite</vt:lpstr>
      <vt:lpstr>Interruptores magnéticos de aire</vt:lpstr>
      <vt:lpstr>Interruptor magnético de arco en aire</vt:lpstr>
      <vt:lpstr>Interruptor magnético de arco en aire</vt:lpstr>
      <vt:lpstr>Interruptor magnético de arco en aire</vt:lpstr>
      <vt:lpstr>Interruptor magnético de arco en aire</vt:lpstr>
      <vt:lpstr>Interruptores de chorro de aire</vt:lpstr>
      <vt:lpstr>Interruptores de chorro de aire</vt:lpstr>
      <vt:lpstr>Interruptores de chorro de aire</vt:lpstr>
      <vt:lpstr>Interruptor de explosión de gas (SF6)</vt:lpstr>
      <vt:lpstr>Interruptor de explosión de gas (SF6)</vt:lpstr>
      <vt:lpstr>Interruptor de explosión de gas (SF6)</vt:lpstr>
      <vt:lpstr>Interruptor de explosión de gas (SF6)</vt:lpstr>
      <vt:lpstr>Interruptor interruptor de gas (SF6)</vt:lpstr>
      <vt:lpstr>Interruptor de soplador de gas (SF6)</vt:lpstr>
      <vt:lpstr>Interruptor de soplador de gas (SF6)</vt:lpstr>
      <vt:lpstr>Interruptor de soplador de gas (SF6)</vt:lpstr>
      <vt:lpstr>Interruptor de soplador de gas (SF6)</vt:lpstr>
      <vt:lpstr>Interruptor de soplador de gas (SF6)</vt:lpstr>
      <vt:lpstr>Interruptor de soplador de gas (SF6)</vt:lpstr>
      <vt:lpstr>Interruptores de vacío</vt:lpstr>
      <vt:lpstr>Interruptor de Vacío</vt:lpstr>
      <vt:lpstr>Calificaciones y consideraciones operativas</vt:lpstr>
      <vt:lpstr>Calificaciones y consideraciones operativas</vt:lpstr>
      <vt:lpstr>Calificaciones y consideraciones operativas</vt:lpstr>
      <vt:lpstr>Calificaciones y consideraciones operativas</vt:lpstr>
      <vt:lpstr>Calificaciones y consideraciones operativas</vt:lpstr>
      <vt:lpstr>Calificaciones y consideraciones operativas</vt:lpstr>
      <vt:lpstr>Calificaciones y consideraciones operativas</vt:lpstr>
      <vt:lpstr>Seccionadores de apertura de carga</vt:lpstr>
      <vt:lpstr>Seccionadores de apertura de carga</vt:lpstr>
      <vt:lpstr>Seccionadores de apertura de carga</vt:lpstr>
      <vt:lpstr>Seccionadores de apertura de carga</vt:lpstr>
      <vt:lpstr>Seccionadores</vt:lpstr>
      <vt:lpstr>Seccionadores</vt:lpstr>
      <vt:lpstr>Seccionadores</vt:lpstr>
      <vt:lpstr>Seccionadores</vt:lpstr>
      <vt:lpstr>Seccionadores</vt:lpstr>
      <vt:lpstr>Seccionadores de tierra</vt:lpstr>
      <vt:lpstr>Conmutador</vt:lpstr>
      <vt:lpstr>Conmutador de circuito</vt:lpstr>
      <vt:lpstr>Falla del conmutador de circuito</vt:lpstr>
      <vt:lpstr>Condensadores</vt:lpstr>
      <vt:lpstr>Condensadores</vt:lpstr>
      <vt:lpstr>Recordando</vt:lpstr>
      <vt:lpstr>Condensadores</vt:lpstr>
      <vt:lpstr>Condensadores</vt:lpstr>
      <vt:lpstr>Condensadores</vt:lpstr>
      <vt:lpstr>Condensadores</vt:lpstr>
      <vt:lpstr>Condensadores</vt:lpstr>
      <vt:lpstr>Condensadores</vt:lpstr>
      <vt:lpstr>Condensadores</vt:lpstr>
      <vt:lpstr>Condensadores</vt:lpstr>
      <vt:lpstr>Reactores</vt:lpstr>
      <vt:lpstr>Reactores</vt:lpstr>
      <vt:lpstr>Presentación de PowerPoint</vt:lpstr>
      <vt:lpstr>Presentación de PowerPoint</vt:lpstr>
      <vt:lpstr>Presentación de PowerPoint</vt:lpstr>
      <vt:lpstr>Reactor Terciario de Baja Tensión (13.8kV)</vt:lpstr>
      <vt:lpstr>Reactor terciario de baja tensión</vt:lpstr>
      <vt:lpstr>Condensador síncrono</vt:lpstr>
      <vt:lpstr>Condensador síncrono</vt:lpstr>
      <vt:lpstr>Condensador síncrono</vt:lpstr>
      <vt:lpstr>Pararrayos</vt:lpstr>
      <vt:lpstr>Presentación de PowerPoint</vt:lpstr>
      <vt:lpstr>Pararrayos</vt:lpstr>
      <vt:lpstr>Pararrayos</vt:lpstr>
      <vt:lpstr>Pararrayos</vt:lpstr>
      <vt:lpstr>Pararrayos</vt:lpstr>
      <vt:lpstr>Trampas de Ondas</vt:lpstr>
      <vt:lpstr>Trampas de Ondas</vt:lpstr>
      <vt:lpstr>Trampas de Ondas</vt:lpstr>
      <vt:lpstr>Casa de control de la subestación</vt:lpstr>
      <vt:lpstr>Casa de control de la subestación</vt:lpstr>
      <vt:lpstr>Paneles de control</vt:lpstr>
      <vt:lpstr>Presentación de PowerPoint</vt:lpstr>
      <vt:lpstr>Mitad superior del panel de relés del transformador</vt:lpstr>
      <vt:lpstr>Presentación de PowerPoint</vt:lpstr>
      <vt:lpstr>Panel de relés y transformadores</vt:lpstr>
      <vt:lpstr>Panel de control de la línea de transmisión</vt:lpstr>
      <vt:lpstr>Panel de relés de línea de transmisión</vt:lpstr>
      <vt:lpstr>Otros equipos</vt:lpstr>
      <vt:lpstr>Batería de la estación</vt:lpstr>
      <vt:lpstr>Batería de la estación</vt:lpstr>
      <vt:lpstr>Batería de la estación</vt:lpstr>
      <vt:lpstr>EMS/SCADA</vt:lpstr>
      <vt:lpstr>Controlador lógico programable/HMI</vt:lpstr>
      <vt:lpstr>Presentación de PowerPoint</vt:lpstr>
      <vt:lpstr>Presentación de PowerPoint</vt:lpstr>
      <vt:lpstr>Panel de pantalla táctil HMI</vt:lpstr>
      <vt:lpstr>Presentación de PowerPoint</vt:lpstr>
      <vt:lpstr>Presentación de PowerPoint</vt:lpstr>
      <vt:lpstr>Presentación de PowerPoint</vt:lpstr>
      <vt:lpstr>¿Recuerdas los viejos tiempos?</vt:lpstr>
      <vt:lpstr>Presentación de PowerPoint</vt:lpstr>
      <vt:lpstr>Caja de control todo en uno</vt:lpstr>
      <vt:lpstr>Registrador de fallas y secuencias de eventos</vt:lpstr>
      <vt:lpstr>Registrador de fallas</vt:lpstr>
      <vt:lpstr>Registrador de fallas</vt:lpstr>
      <vt:lpstr>Registrador de fallas y secuencias de eventos</vt:lpstr>
      <vt:lpstr>Configuraciones de bus de subestación</vt:lpstr>
      <vt:lpstr>Configuraciones de bus de subestación</vt:lpstr>
      <vt:lpstr>¿Qué es un Bus o Bus Bar?</vt:lpstr>
      <vt:lpstr>Cómo funciona un bús</vt:lpstr>
      <vt:lpstr>Bus único – Interruptor único</vt:lpstr>
      <vt:lpstr>Presentación de PowerPoint</vt:lpstr>
      <vt:lpstr>Presentación de PowerPoint</vt:lpstr>
      <vt:lpstr>Interruptor y medio</vt:lpstr>
      <vt:lpstr>Bús doble – Interruptor doble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5|Resumen de la subestación</dc:title>
  <cp:lastModifiedBy>Marita</cp:lastModifiedBy>
  <cp:revision>146</cp:revision>
  <dcterms:created xsi:type="dcterms:W3CDTF">2023-01-29T22:08:49Z</dcterms:created>
  <dcterms:modified xsi:type="dcterms:W3CDTF">2023-04-17T11:20:46Z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2023-01-29T00:00:00Z</vt:filetime>
  </property>
</Properties>
</file>